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6" r:id="rId1"/>
  </p:sldMasterIdLst>
  <p:notesMasterIdLst>
    <p:notesMasterId r:id="rId44"/>
  </p:notesMasterIdLst>
  <p:handoutMasterIdLst>
    <p:handoutMasterId r:id="rId45"/>
  </p:handoutMasterIdLst>
  <p:sldIdLst>
    <p:sldId id="2081" r:id="rId2"/>
    <p:sldId id="2118" r:id="rId3"/>
    <p:sldId id="2183" r:id="rId4"/>
    <p:sldId id="2105" r:id="rId5"/>
    <p:sldId id="2106" r:id="rId6"/>
    <p:sldId id="2107" r:id="rId7"/>
    <p:sldId id="2214" r:id="rId8"/>
    <p:sldId id="2108" r:id="rId9"/>
    <p:sldId id="2109" r:id="rId10"/>
    <p:sldId id="2113" r:id="rId11"/>
    <p:sldId id="2116" r:id="rId12"/>
    <p:sldId id="2135" r:id="rId13"/>
    <p:sldId id="2134" r:id="rId14"/>
    <p:sldId id="2242" r:id="rId15"/>
    <p:sldId id="2136" r:id="rId16"/>
    <p:sldId id="2207" r:id="rId17"/>
    <p:sldId id="2208" r:id="rId18"/>
    <p:sldId id="2243" r:id="rId19"/>
    <p:sldId id="2246" r:id="rId20"/>
    <p:sldId id="2247" r:id="rId21"/>
    <p:sldId id="2244" r:id="rId22"/>
    <p:sldId id="2210" r:id="rId23"/>
    <p:sldId id="2212" r:id="rId24"/>
    <p:sldId id="2213" r:id="rId25"/>
    <p:sldId id="2229" r:id="rId26"/>
    <p:sldId id="2230" r:id="rId27"/>
    <p:sldId id="2245" r:id="rId28"/>
    <p:sldId id="2211" r:id="rId29"/>
    <p:sldId id="2232" r:id="rId30"/>
    <p:sldId id="2239" r:id="rId31"/>
    <p:sldId id="2233" r:id="rId32"/>
    <p:sldId id="2240" r:id="rId33"/>
    <p:sldId id="2241" r:id="rId34"/>
    <p:sldId id="2234" r:id="rId35"/>
    <p:sldId id="2235" r:id="rId36"/>
    <p:sldId id="2236" r:id="rId37"/>
    <p:sldId id="2237" r:id="rId38"/>
    <p:sldId id="2200" r:id="rId39"/>
    <p:sldId id="2201" r:id="rId40"/>
    <p:sldId id="2202" r:id="rId41"/>
    <p:sldId id="2203" r:id="rId42"/>
    <p:sldId id="2204" r:id="rId43"/>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1E236561-E639-4768-B0E3-E51B868E7298}">
          <p14:sldIdLst>
            <p14:sldId id="2081"/>
            <p14:sldId id="2118"/>
            <p14:sldId id="2183"/>
            <p14:sldId id="2105"/>
            <p14:sldId id="2106"/>
            <p14:sldId id="2107"/>
            <p14:sldId id="2214"/>
            <p14:sldId id="2108"/>
            <p14:sldId id="2109"/>
            <p14:sldId id="2113"/>
            <p14:sldId id="2116"/>
            <p14:sldId id="2135"/>
            <p14:sldId id="2134"/>
            <p14:sldId id="2242"/>
            <p14:sldId id="2136"/>
            <p14:sldId id="2207"/>
            <p14:sldId id="2208"/>
            <p14:sldId id="2243"/>
            <p14:sldId id="2246"/>
            <p14:sldId id="2247"/>
            <p14:sldId id="2244"/>
            <p14:sldId id="2210"/>
            <p14:sldId id="2212"/>
            <p14:sldId id="2213"/>
            <p14:sldId id="2229"/>
            <p14:sldId id="2230"/>
            <p14:sldId id="2245"/>
            <p14:sldId id="2211"/>
            <p14:sldId id="2232"/>
            <p14:sldId id="2239"/>
            <p14:sldId id="2233"/>
            <p14:sldId id="2240"/>
            <p14:sldId id="2241"/>
            <p14:sldId id="2234"/>
            <p14:sldId id="2235"/>
            <p14:sldId id="2236"/>
            <p14:sldId id="2237"/>
            <p14:sldId id="2200"/>
            <p14:sldId id="2201"/>
            <p14:sldId id="2202"/>
            <p14:sldId id="2203"/>
            <p14:sldId id="220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DDDDDD"/>
    <a:srgbClr val="FF9933"/>
    <a:srgbClr val="0033CC"/>
    <a:srgbClr val="FE12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66" autoAdjust="0"/>
    <p:restoredTop sz="92521" autoAdjust="0"/>
  </p:normalViewPr>
  <p:slideViewPr>
    <p:cSldViewPr>
      <p:cViewPr>
        <p:scale>
          <a:sx n="42" d="100"/>
          <a:sy n="42" d="100"/>
        </p:scale>
        <p:origin x="1098"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31650"/>
    </p:cViewPr>
  </p:sorterViewPr>
  <p:notesViewPr>
    <p:cSldViewPr>
      <p:cViewPr varScale="1">
        <p:scale>
          <a:sx n="49" d="100"/>
          <a:sy n="49" d="100"/>
        </p:scale>
        <p:origin x="-2309" y="-8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My%20Research_\Data\Cleanroom%20notebook\UT%20Unzip%20contrast%20curve.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F:\My%20Research_\Data\New%20AFM%20data\AL%20CR%202-21\Contrast%20curves%202-21.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im\Box%20Sync\PhD%20Research\P5-BCPDSA\7.Unzipping\Unzipping.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im\Box%20Sync\PhD%20Research\P5-BCPDSA\7.Unzipping\LBNL%20Data\LAM-UT-Uz-18-7-3-DCTs-_edited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40796963883455"/>
          <c:y val="6.1868857886736787E-2"/>
          <c:w val="0.76285603093464815"/>
          <c:h val="0.7698075736474761"/>
        </c:manualLayout>
      </c:layout>
      <c:scatterChart>
        <c:scatterStyle val="lineMarker"/>
        <c:varyColors val="0"/>
        <c:ser>
          <c:idx val="0"/>
          <c:order val="0"/>
          <c:tx>
            <c:v>PMMA</c:v>
          </c:tx>
          <c:spPr>
            <a:ln w="25400" cap="rnd">
              <a:solidFill>
                <a:sysClr val="windowText" lastClr="000000"/>
              </a:solidFill>
              <a:round/>
            </a:ln>
            <a:effectLst/>
          </c:spPr>
          <c:marker>
            <c:symbol val="circle"/>
            <c:size val="5"/>
            <c:spPr>
              <a:solidFill>
                <a:sysClr val="windowText" lastClr="000000"/>
              </a:solidFill>
              <a:ln w="9525">
                <a:noFill/>
              </a:ln>
              <a:effectLst/>
            </c:spPr>
          </c:marker>
          <c:xVal>
            <c:numRef>
              <c:f>PMMA!$B$37:$B$53</c:f>
              <c:numCache>
                <c:formatCode>General</c:formatCode>
                <c:ptCount val="17"/>
                <c:pt idx="0">
                  <c:v>0</c:v>
                </c:pt>
                <c:pt idx="1">
                  <c:v>60</c:v>
                </c:pt>
                <c:pt idx="2">
                  <c:v>80</c:v>
                </c:pt>
                <c:pt idx="3">
                  <c:v>100</c:v>
                </c:pt>
                <c:pt idx="4">
                  <c:v>120</c:v>
                </c:pt>
                <c:pt idx="5">
                  <c:v>140</c:v>
                </c:pt>
                <c:pt idx="6">
                  <c:v>160</c:v>
                </c:pt>
                <c:pt idx="7">
                  <c:v>180</c:v>
                </c:pt>
                <c:pt idx="8">
                  <c:v>200</c:v>
                </c:pt>
                <c:pt idx="9">
                  <c:v>220</c:v>
                </c:pt>
                <c:pt idx="10">
                  <c:v>240</c:v>
                </c:pt>
                <c:pt idx="11">
                  <c:v>260</c:v>
                </c:pt>
                <c:pt idx="12">
                  <c:v>280</c:v>
                </c:pt>
                <c:pt idx="13">
                  <c:v>300</c:v>
                </c:pt>
                <c:pt idx="14">
                  <c:v>320</c:v>
                </c:pt>
                <c:pt idx="15">
                  <c:v>340</c:v>
                </c:pt>
                <c:pt idx="16">
                  <c:v>360</c:v>
                </c:pt>
              </c:numCache>
            </c:numRef>
          </c:xVal>
          <c:yVal>
            <c:numRef>
              <c:f>PMMA!$D$37:$D$53</c:f>
              <c:numCache>
                <c:formatCode>General</c:formatCode>
                <c:ptCount val="17"/>
                <c:pt idx="0">
                  <c:v>100</c:v>
                </c:pt>
                <c:pt idx="1">
                  <c:v>98.516611661166124</c:v>
                </c:pt>
                <c:pt idx="2">
                  <c:v>97.751001100110017</c:v>
                </c:pt>
                <c:pt idx="3">
                  <c:v>96.351551155115516</c:v>
                </c:pt>
                <c:pt idx="4">
                  <c:v>94.408184818481843</c:v>
                </c:pt>
                <c:pt idx="5">
                  <c:v>92.020682068206824</c:v>
                </c:pt>
                <c:pt idx="6">
                  <c:v>86.57579757975796</c:v>
                </c:pt>
                <c:pt idx="7">
                  <c:v>82.734873487348736</c:v>
                </c:pt>
                <c:pt idx="8">
                  <c:v>76.207920792079221</c:v>
                </c:pt>
                <c:pt idx="9">
                  <c:v>67.47172717271728</c:v>
                </c:pt>
                <c:pt idx="10">
                  <c:v>57.836083608360852</c:v>
                </c:pt>
                <c:pt idx="11">
                  <c:v>41.985698569857</c:v>
                </c:pt>
                <c:pt idx="12">
                  <c:v>25.830143014301427</c:v>
                </c:pt>
                <c:pt idx="13">
                  <c:v>8.8457645764576398</c:v>
                </c:pt>
                <c:pt idx="14">
                  <c:v>6.1278327832783503</c:v>
                </c:pt>
                <c:pt idx="15">
                  <c:v>4.0717271727172601</c:v>
                </c:pt>
                <c:pt idx="16">
                  <c:v>-3.0098173515981728</c:v>
                </c:pt>
              </c:numCache>
            </c:numRef>
          </c:yVal>
          <c:smooth val="0"/>
          <c:extLst>
            <c:ext xmlns:c16="http://schemas.microsoft.com/office/drawing/2014/chart" uri="{C3380CC4-5D6E-409C-BE32-E72D297353CC}">
              <c16:uniqueId val="{00000000-9FF7-4A07-9B4A-0CD9D4D84078}"/>
            </c:ext>
          </c:extLst>
        </c:ser>
        <c:ser>
          <c:idx val="1"/>
          <c:order val="1"/>
          <c:tx>
            <c:v>Aromatizing polyester</c:v>
          </c:tx>
          <c:spPr>
            <a:ln w="19050" cap="rnd">
              <a:solidFill>
                <a:sysClr val="windowText" lastClr="000000"/>
              </a:solidFill>
              <a:round/>
            </a:ln>
            <a:effectLst/>
          </c:spPr>
          <c:marker>
            <c:symbol val="circle"/>
            <c:size val="5"/>
            <c:spPr>
              <a:solidFill>
                <a:sysClr val="windowText" lastClr="000000"/>
              </a:solidFill>
              <a:ln w="9525">
                <a:noFill/>
              </a:ln>
              <a:effectLst/>
            </c:spPr>
          </c:marker>
          <c:xVal>
            <c:numRef>
              <c:f>'UT Unzip'!$B$39:$B$54</c:f>
              <c:numCache>
                <c:formatCode>General</c:formatCode>
                <c:ptCount val="16"/>
                <c:pt idx="0">
                  <c:v>0</c:v>
                </c:pt>
                <c:pt idx="1">
                  <c:v>9</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numCache>
            </c:numRef>
          </c:xVal>
          <c:yVal>
            <c:numRef>
              <c:f>'UT Unzip'!$D$39:$D$54</c:f>
              <c:numCache>
                <c:formatCode>General</c:formatCode>
                <c:ptCount val="16"/>
                <c:pt idx="0">
                  <c:v>100</c:v>
                </c:pt>
                <c:pt idx="1">
                  <c:v>96.842809364548501</c:v>
                </c:pt>
                <c:pt idx="2">
                  <c:v>96.628706800445926</c:v>
                </c:pt>
                <c:pt idx="3">
                  <c:v>93.234253065774809</c:v>
                </c:pt>
                <c:pt idx="4">
                  <c:v>87.447881828316611</c:v>
                </c:pt>
                <c:pt idx="5">
                  <c:v>78.78205128205127</c:v>
                </c:pt>
                <c:pt idx="6">
                  <c:v>64.758361204013369</c:v>
                </c:pt>
                <c:pt idx="7">
                  <c:v>55.186454849498318</c:v>
                </c:pt>
                <c:pt idx="8">
                  <c:v>41.823021181716847</c:v>
                </c:pt>
                <c:pt idx="9">
                  <c:v>28.603400222965433</c:v>
                </c:pt>
                <c:pt idx="10">
                  <c:v>19.003065774804924</c:v>
                </c:pt>
                <c:pt idx="11">
                  <c:v>5.0267558528427969</c:v>
                </c:pt>
                <c:pt idx="12">
                  <c:v>-1.8836399108138409</c:v>
                </c:pt>
                <c:pt idx="13">
                  <c:v>-2.878929765886312</c:v>
                </c:pt>
                <c:pt idx="14">
                  <c:v>-1.644843924191747</c:v>
                </c:pt>
                <c:pt idx="15">
                  <c:v>-1.2205964325529663</c:v>
                </c:pt>
              </c:numCache>
            </c:numRef>
          </c:yVal>
          <c:smooth val="0"/>
          <c:extLst>
            <c:ext xmlns:c16="http://schemas.microsoft.com/office/drawing/2014/chart" uri="{C3380CC4-5D6E-409C-BE32-E72D297353CC}">
              <c16:uniqueId val="{00000001-9FF7-4A07-9B4A-0CD9D4D84078}"/>
            </c:ext>
          </c:extLst>
        </c:ser>
        <c:dLbls>
          <c:showLegendKey val="0"/>
          <c:showVal val="0"/>
          <c:showCatName val="0"/>
          <c:showSerName val="0"/>
          <c:showPercent val="0"/>
          <c:showBubbleSize val="0"/>
        </c:dLbls>
        <c:axId val="1591561776"/>
        <c:axId val="1591565584"/>
      </c:scatterChart>
      <c:valAx>
        <c:axId val="1591561776"/>
        <c:scaling>
          <c:logBase val="10"/>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000" dirty="0">
                    <a:solidFill>
                      <a:sysClr val="windowText" lastClr="000000"/>
                    </a:solidFill>
                    <a:latin typeface="Arial" panose="020B0604020202020204" pitchFamily="34" charset="0"/>
                    <a:cs typeface="Arial" panose="020B0604020202020204" pitchFamily="34" charset="0"/>
                  </a:rPr>
                  <a:t>Dose (</a:t>
                </a:r>
                <a:r>
                  <a:rPr lang="el-GR" sz="1000" dirty="0">
                    <a:solidFill>
                      <a:sysClr val="windowText" lastClr="000000"/>
                    </a:solidFill>
                    <a:latin typeface="Arial" panose="020B0604020202020204" pitchFamily="34" charset="0"/>
                    <a:cs typeface="Arial" panose="020B0604020202020204" pitchFamily="34" charset="0"/>
                  </a:rPr>
                  <a:t>μ</a:t>
                </a:r>
                <a:r>
                  <a:rPr lang="en-US" sz="1000" dirty="0">
                    <a:solidFill>
                      <a:sysClr val="windowText" lastClr="000000"/>
                    </a:solidFill>
                    <a:latin typeface="Arial" panose="020B0604020202020204" pitchFamily="34" charset="0"/>
                    <a:cs typeface="Arial" panose="020B0604020202020204" pitchFamily="34" charset="0"/>
                  </a:rPr>
                  <a:t>C/cm</a:t>
                </a:r>
                <a:r>
                  <a:rPr lang="en-US" sz="1000" baseline="30000" dirty="0">
                    <a:solidFill>
                      <a:sysClr val="windowText" lastClr="000000"/>
                    </a:solidFill>
                    <a:latin typeface="Arial" panose="020B0604020202020204" pitchFamily="34" charset="0"/>
                    <a:cs typeface="Arial" panose="020B0604020202020204" pitchFamily="34" charset="0"/>
                  </a:rPr>
                  <a:t>2</a:t>
                </a:r>
                <a:r>
                  <a:rPr lang="en-US" sz="1000" baseline="0" dirty="0">
                    <a:solidFill>
                      <a:sysClr val="windowText" lastClr="000000"/>
                    </a:solidFill>
                    <a:latin typeface="Arial" panose="020B0604020202020204" pitchFamily="34" charset="0"/>
                    <a:cs typeface="Arial" panose="020B0604020202020204" pitchFamily="34" charset="0"/>
                  </a:rPr>
                  <a:t>)</a:t>
                </a:r>
                <a:endParaRPr lang="en-US" sz="1000" dirty="0">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45888929159675673"/>
              <c:y val="0.93160338314747082"/>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1565584"/>
        <c:crossesAt val="-10"/>
        <c:crossBetween val="midCat"/>
      </c:valAx>
      <c:valAx>
        <c:axId val="1591565584"/>
        <c:scaling>
          <c:orientation val="minMax"/>
          <c:max val="1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000" dirty="0">
                    <a:solidFill>
                      <a:sysClr val="windowText" lastClr="000000"/>
                    </a:solidFill>
                    <a:latin typeface="Arial" panose="020B0604020202020204" pitchFamily="34" charset="0"/>
                    <a:cs typeface="Arial" panose="020B0604020202020204" pitchFamily="34" charset="0"/>
                  </a:rPr>
                  <a:t>% </a:t>
                </a:r>
                <a:r>
                  <a:rPr lang="en-US" sz="1000" dirty="0" smtClean="0">
                    <a:solidFill>
                      <a:sysClr val="windowText" lastClr="000000"/>
                    </a:solidFill>
                    <a:latin typeface="Arial" panose="020B0604020202020204" pitchFamily="34" charset="0"/>
                    <a:cs typeface="Arial" panose="020B0604020202020204" pitchFamily="34" charset="0"/>
                  </a:rPr>
                  <a:t>Film</a:t>
                </a:r>
                <a:r>
                  <a:rPr lang="en-US" sz="1000" baseline="0" dirty="0" smtClean="0">
                    <a:solidFill>
                      <a:sysClr val="windowText" lastClr="000000"/>
                    </a:solidFill>
                    <a:latin typeface="Arial" panose="020B0604020202020204" pitchFamily="34" charset="0"/>
                    <a:cs typeface="Arial" panose="020B0604020202020204" pitchFamily="34" charset="0"/>
                  </a:rPr>
                  <a:t> thickness</a:t>
                </a:r>
                <a:r>
                  <a:rPr lang="en-US" sz="1000" dirty="0" smtClean="0">
                    <a:solidFill>
                      <a:sysClr val="windowText" lastClr="000000"/>
                    </a:solidFill>
                    <a:latin typeface="Arial" panose="020B0604020202020204" pitchFamily="34" charset="0"/>
                    <a:cs typeface="Arial" panose="020B0604020202020204" pitchFamily="34" charset="0"/>
                  </a:rPr>
                  <a:t> </a:t>
                </a:r>
                <a:r>
                  <a:rPr lang="en-US" sz="1000" dirty="0">
                    <a:solidFill>
                      <a:sysClr val="windowText" lastClr="000000"/>
                    </a:solidFill>
                    <a:latin typeface="Arial" panose="020B0604020202020204" pitchFamily="34" charset="0"/>
                    <a:cs typeface="Arial" panose="020B0604020202020204" pitchFamily="34" charset="0"/>
                  </a:rPr>
                  <a:t>Remaining </a:t>
                </a:r>
              </a:p>
            </c:rich>
          </c:tx>
          <c:layout>
            <c:manualLayout>
              <c:xMode val="edge"/>
              <c:yMode val="edge"/>
              <c:x val="4.700569990376785E-2"/>
              <c:y val="0.2120730113416013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out"/>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1561776"/>
        <c:crosses val="autoZero"/>
        <c:crossBetween val="midCat"/>
        <c:majorUnit val="10"/>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61761226163215"/>
          <c:y val="4.5636405553060304E-2"/>
          <c:w val="0.71816228661194059"/>
          <c:h val="0.74881684817745942"/>
        </c:manualLayout>
      </c:layout>
      <c:scatterChart>
        <c:scatterStyle val="lineMarker"/>
        <c:varyColors val="0"/>
        <c:ser>
          <c:idx val="0"/>
          <c:order val="0"/>
          <c:tx>
            <c:v>2.5 kDa</c:v>
          </c:tx>
          <c:spPr>
            <a:ln w="12700">
              <a:solidFill>
                <a:srgbClr val="0000FF"/>
              </a:solidFill>
            </a:ln>
          </c:spPr>
          <c:marker>
            <c:symbol val="circle"/>
            <c:size val="7"/>
            <c:spPr>
              <a:noFill/>
              <a:ln w="15875">
                <a:solidFill>
                  <a:srgbClr val="0000FF"/>
                </a:solidFill>
              </a:ln>
            </c:spPr>
          </c:marker>
          <c:xVal>
            <c:numRef>
              <c:f>'B1-d'!$B$3:$B$13</c:f>
              <c:numCache>
                <c:formatCode>General</c:formatCode>
                <c:ptCount val="11"/>
                <c:pt idx="0">
                  <c:v>40</c:v>
                </c:pt>
                <c:pt idx="1">
                  <c:v>50</c:v>
                </c:pt>
                <c:pt idx="2">
                  <c:v>60</c:v>
                </c:pt>
                <c:pt idx="3">
                  <c:v>70</c:v>
                </c:pt>
                <c:pt idx="4">
                  <c:v>80</c:v>
                </c:pt>
                <c:pt idx="5">
                  <c:v>85</c:v>
                </c:pt>
                <c:pt idx="6">
                  <c:v>90</c:v>
                </c:pt>
                <c:pt idx="7">
                  <c:v>95</c:v>
                </c:pt>
                <c:pt idx="8">
                  <c:v>100</c:v>
                </c:pt>
                <c:pt idx="9">
                  <c:v>110</c:v>
                </c:pt>
                <c:pt idx="10">
                  <c:v>120</c:v>
                </c:pt>
              </c:numCache>
            </c:numRef>
          </c:xVal>
          <c:yVal>
            <c:numRef>
              <c:f>'B1-d'!$C$3:$C$13</c:f>
              <c:numCache>
                <c:formatCode>0.00</c:formatCode>
                <c:ptCount val="11"/>
                <c:pt idx="0">
                  <c:v>0.94</c:v>
                </c:pt>
                <c:pt idx="1">
                  <c:v>0.9</c:v>
                </c:pt>
                <c:pt idx="2">
                  <c:v>0.86</c:v>
                </c:pt>
                <c:pt idx="3">
                  <c:v>0.73</c:v>
                </c:pt>
                <c:pt idx="4">
                  <c:v>0.63</c:v>
                </c:pt>
                <c:pt idx="5">
                  <c:v>0.56999999999999995</c:v>
                </c:pt>
                <c:pt idx="6">
                  <c:v>0.46</c:v>
                </c:pt>
                <c:pt idx="7">
                  <c:v>0.39</c:v>
                </c:pt>
                <c:pt idx="8">
                  <c:v>0.34</c:v>
                </c:pt>
                <c:pt idx="9">
                  <c:v>0.09</c:v>
                </c:pt>
                <c:pt idx="10">
                  <c:v>-0.02</c:v>
                </c:pt>
              </c:numCache>
            </c:numRef>
          </c:yVal>
          <c:smooth val="0"/>
          <c:extLst>
            <c:ext xmlns:c16="http://schemas.microsoft.com/office/drawing/2014/chart" uri="{C3380CC4-5D6E-409C-BE32-E72D297353CC}">
              <c16:uniqueId val="{00000000-3E3E-4958-BB35-85FB35FBEAC8}"/>
            </c:ext>
          </c:extLst>
        </c:ser>
        <c:ser>
          <c:idx val="1"/>
          <c:order val="1"/>
          <c:tx>
            <c:v>Novolak/unzipping polymer</c:v>
          </c:tx>
          <c:spPr>
            <a:ln w="12700">
              <a:solidFill>
                <a:srgbClr val="FF0000"/>
              </a:solidFill>
            </a:ln>
          </c:spPr>
          <c:marker>
            <c:symbol val="diamond"/>
            <c:size val="7"/>
            <c:spPr>
              <a:noFill/>
              <a:ln w="15875">
                <a:solidFill>
                  <a:srgbClr val="FF0000"/>
                </a:solidFill>
              </a:ln>
            </c:spPr>
          </c:marker>
          <c:xVal>
            <c:numRef>
              <c:f>'[2]B1-c'!$B$3:$B$17</c:f>
              <c:numCache>
                <c:formatCode>General</c:formatCode>
                <c:ptCount val="15"/>
                <c:pt idx="0">
                  <c:v>30</c:v>
                </c:pt>
                <c:pt idx="1">
                  <c:v>35</c:v>
                </c:pt>
                <c:pt idx="2">
                  <c:v>40</c:v>
                </c:pt>
                <c:pt idx="3">
                  <c:v>45</c:v>
                </c:pt>
                <c:pt idx="4">
                  <c:v>50</c:v>
                </c:pt>
                <c:pt idx="5">
                  <c:v>55</c:v>
                </c:pt>
                <c:pt idx="6">
                  <c:v>60</c:v>
                </c:pt>
                <c:pt idx="7">
                  <c:v>65</c:v>
                </c:pt>
                <c:pt idx="8">
                  <c:v>70</c:v>
                </c:pt>
                <c:pt idx="9">
                  <c:v>75</c:v>
                </c:pt>
                <c:pt idx="10">
                  <c:v>80</c:v>
                </c:pt>
                <c:pt idx="11">
                  <c:v>85</c:v>
                </c:pt>
                <c:pt idx="12">
                  <c:v>90</c:v>
                </c:pt>
                <c:pt idx="13">
                  <c:v>95</c:v>
                </c:pt>
                <c:pt idx="14">
                  <c:v>100</c:v>
                </c:pt>
              </c:numCache>
            </c:numRef>
          </c:xVal>
          <c:yVal>
            <c:numRef>
              <c:f>'[2]B1-c'!$C$3:$C$17</c:f>
              <c:numCache>
                <c:formatCode>0.00</c:formatCode>
                <c:ptCount val="15"/>
                <c:pt idx="0">
                  <c:v>0.94187788191190247</c:v>
                </c:pt>
                <c:pt idx="1">
                  <c:v>0.91954967197750703</c:v>
                </c:pt>
                <c:pt idx="2">
                  <c:v>0.89264620431115271</c:v>
                </c:pt>
                <c:pt idx="3">
                  <c:v>0.85761968134957844</c:v>
                </c:pt>
                <c:pt idx="4">
                  <c:v>0.82095285848172439</c:v>
                </c:pt>
                <c:pt idx="5">
                  <c:v>0.76321462043111521</c:v>
                </c:pt>
                <c:pt idx="6">
                  <c:v>0.70317731958762886</c:v>
                </c:pt>
                <c:pt idx="7">
                  <c:v>0.55728256794751641</c:v>
                </c:pt>
                <c:pt idx="8">
                  <c:v>0.49546298031865038</c:v>
                </c:pt>
                <c:pt idx="9">
                  <c:v>0.36964573570759141</c:v>
                </c:pt>
                <c:pt idx="10">
                  <c:v>0.23437113402061857</c:v>
                </c:pt>
                <c:pt idx="11">
                  <c:v>0.11613214620431114</c:v>
                </c:pt>
                <c:pt idx="12">
                  <c:v>6.7991565135895021E-2</c:v>
                </c:pt>
                <c:pt idx="13">
                  <c:v>6.4439550140581087E-2</c:v>
                </c:pt>
                <c:pt idx="14">
                  <c:v>4.0024367385192147E-2</c:v>
                </c:pt>
              </c:numCache>
            </c:numRef>
          </c:yVal>
          <c:smooth val="0"/>
          <c:extLst>
            <c:ext xmlns:c16="http://schemas.microsoft.com/office/drawing/2014/chart" uri="{C3380CC4-5D6E-409C-BE32-E72D297353CC}">
              <c16:uniqueId val="{00000001-3E3E-4958-BB35-85FB35FBEAC8}"/>
            </c:ext>
          </c:extLst>
        </c:ser>
        <c:dLbls>
          <c:showLegendKey val="0"/>
          <c:showVal val="0"/>
          <c:showCatName val="0"/>
          <c:showSerName val="0"/>
          <c:showPercent val="0"/>
          <c:showBubbleSize val="0"/>
        </c:dLbls>
        <c:axId val="426716568"/>
        <c:axId val="426706768"/>
      </c:scatterChart>
      <c:valAx>
        <c:axId val="426716568"/>
        <c:scaling>
          <c:logBase val="10"/>
          <c:orientation val="minMax"/>
          <c:max val="200"/>
          <c:min val="20"/>
        </c:scaling>
        <c:delete val="0"/>
        <c:axPos val="b"/>
        <c:title>
          <c:tx>
            <c:rich>
              <a:bodyPr/>
              <a:lstStyle/>
              <a:p>
                <a:pPr>
                  <a:defRPr sz="1600" b="0"/>
                </a:pPr>
                <a:r>
                  <a:rPr lang="en-US" sz="1600"/>
                  <a:t>Dose</a:t>
                </a:r>
                <a:r>
                  <a:rPr lang="en-US" sz="1600" baseline="0"/>
                  <a:t> (</a:t>
                </a:r>
                <a:r>
                  <a:rPr lang="el-GR" sz="1600" baseline="0"/>
                  <a:t>μ</a:t>
                </a:r>
                <a:r>
                  <a:rPr lang="en-US" sz="1600" baseline="0"/>
                  <a:t>C/cm</a:t>
                </a:r>
                <a:r>
                  <a:rPr lang="en-US" sz="1600" baseline="30000"/>
                  <a:t>2</a:t>
                </a:r>
                <a:r>
                  <a:rPr lang="en-US" sz="1600" baseline="0"/>
                  <a:t>)</a:t>
                </a:r>
                <a:endParaRPr lang="en-US" sz="1600"/>
              </a:p>
            </c:rich>
          </c:tx>
          <c:overlay val="0"/>
        </c:title>
        <c:numFmt formatCode="General" sourceLinked="1"/>
        <c:majorTickMark val="cross"/>
        <c:minorTickMark val="out"/>
        <c:tickLblPos val="nextTo"/>
        <c:spPr>
          <a:ln w="12700">
            <a:solidFill>
              <a:schemeClr val="tx1"/>
            </a:solidFill>
          </a:ln>
        </c:spPr>
        <c:txPr>
          <a:bodyPr/>
          <a:lstStyle/>
          <a:p>
            <a:pPr>
              <a:defRPr sz="1400"/>
            </a:pPr>
            <a:endParaRPr lang="en-US"/>
          </a:p>
        </c:txPr>
        <c:crossAx val="426706768"/>
        <c:crossesAt val="-40"/>
        <c:crossBetween val="midCat"/>
      </c:valAx>
      <c:valAx>
        <c:axId val="426706768"/>
        <c:scaling>
          <c:orientation val="minMax"/>
          <c:max val="1"/>
          <c:min val="0"/>
        </c:scaling>
        <c:delete val="0"/>
        <c:axPos val="l"/>
        <c:majorGridlines>
          <c:spPr>
            <a:ln>
              <a:noFill/>
            </a:ln>
          </c:spPr>
        </c:majorGridlines>
        <c:title>
          <c:tx>
            <c:rich>
              <a:bodyPr anchor="ctr" anchorCtr="1"/>
              <a:lstStyle/>
              <a:p>
                <a:pPr>
                  <a:defRPr sz="1600" b="0"/>
                </a:pPr>
                <a:r>
                  <a:rPr lang="en-US" sz="1600"/>
                  <a:t>Norm.</a:t>
                </a:r>
                <a:r>
                  <a:rPr lang="en-US" sz="1600" baseline="0"/>
                  <a:t> remaining film thickness</a:t>
                </a:r>
                <a:endParaRPr lang="en-US" sz="1600"/>
              </a:p>
            </c:rich>
          </c:tx>
          <c:layout>
            <c:manualLayout>
              <c:xMode val="edge"/>
              <c:yMode val="edge"/>
              <c:x val="0"/>
              <c:y val="0.15772536657875658"/>
            </c:manualLayout>
          </c:layout>
          <c:overlay val="0"/>
        </c:title>
        <c:numFmt formatCode="0.00" sourceLinked="1"/>
        <c:majorTickMark val="cross"/>
        <c:minorTickMark val="out"/>
        <c:tickLblPos val="nextTo"/>
        <c:spPr>
          <a:ln w="12700">
            <a:solidFill>
              <a:schemeClr val="tx1"/>
            </a:solidFill>
          </a:ln>
        </c:spPr>
        <c:txPr>
          <a:bodyPr anchor="ctr" anchorCtr="1"/>
          <a:lstStyle/>
          <a:p>
            <a:pPr>
              <a:defRPr sz="1400"/>
            </a:pPr>
            <a:endParaRPr lang="en-US"/>
          </a:p>
        </c:txPr>
        <c:crossAx val="426716568"/>
        <c:crosses val="autoZero"/>
        <c:crossBetween val="midCat"/>
      </c:valAx>
      <c:spPr>
        <a:noFill/>
        <a:ln w="12700">
          <a:solidFill>
            <a:schemeClr val="tx1"/>
          </a:solidFill>
        </a:ln>
      </c:spPr>
    </c:plotArea>
    <c:plotVisOnly val="1"/>
    <c:dispBlanksAs val="gap"/>
    <c:showDLblsOverMax val="0"/>
  </c:chart>
  <c:spPr>
    <a:ln>
      <a:noFill/>
    </a:ln>
  </c:spPr>
  <c:txPr>
    <a:bodyPr/>
    <a:lstStyle/>
    <a:p>
      <a:pPr>
        <a:defRPr sz="16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17159268134961"/>
          <c:y val="0.13608129896591531"/>
          <c:w val="0.7620289855072464"/>
          <c:h val="0.69401985553974588"/>
        </c:manualLayout>
      </c:layout>
      <c:scatterChart>
        <c:scatterStyle val="lineMarker"/>
        <c:varyColors val="0"/>
        <c:ser>
          <c:idx val="0"/>
          <c:order val="0"/>
          <c:tx>
            <c:strRef>
              <c:f>Sheet1!$B$1</c:f>
              <c:strCache>
                <c:ptCount val="1"/>
                <c:pt idx="0">
                  <c:v>E-beam Contrast Curve for PNBHFA/unzip</c:v>
                </c:pt>
              </c:strCache>
            </c:strRef>
          </c:tx>
          <c:spPr>
            <a:ln w="19050" cap="rnd">
              <a:solidFill>
                <a:schemeClr val="tx1"/>
              </a:solidFill>
              <a:round/>
            </a:ln>
            <a:effectLst/>
          </c:spPr>
          <c:marker>
            <c:symbol val="circle"/>
            <c:size val="7"/>
            <c:spPr>
              <a:solidFill>
                <a:schemeClr val="tx1"/>
              </a:solidFill>
              <a:ln w="9525">
                <a:solidFill>
                  <a:schemeClr val="tx1"/>
                </a:solidFill>
              </a:ln>
              <a:effectLst/>
            </c:spPr>
          </c:marker>
          <c:xVal>
            <c:numRef>
              <c:f>Sheet1!$A$9:$A$21</c:f>
              <c:numCache>
                <c:formatCode>General</c:formatCode>
                <c:ptCount val="13"/>
                <c:pt idx="0">
                  <c:v>10</c:v>
                </c:pt>
                <c:pt idx="1">
                  <c:v>13</c:v>
                </c:pt>
                <c:pt idx="2">
                  <c:v>16</c:v>
                </c:pt>
                <c:pt idx="3">
                  <c:v>19</c:v>
                </c:pt>
                <c:pt idx="4">
                  <c:v>22</c:v>
                </c:pt>
                <c:pt idx="5">
                  <c:v>25</c:v>
                </c:pt>
                <c:pt idx="6">
                  <c:v>28</c:v>
                </c:pt>
                <c:pt idx="7">
                  <c:v>31</c:v>
                </c:pt>
                <c:pt idx="8">
                  <c:v>34</c:v>
                </c:pt>
                <c:pt idx="9">
                  <c:v>37</c:v>
                </c:pt>
                <c:pt idx="10">
                  <c:v>40</c:v>
                </c:pt>
                <c:pt idx="11">
                  <c:v>43</c:v>
                </c:pt>
                <c:pt idx="12">
                  <c:v>52</c:v>
                </c:pt>
              </c:numCache>
            </c:numRef>
          </c:xVal>
          <c:yVal>
            <c:numRef>
              <c:f>Sheet1!$C$9:$C$21</c:f>
              <c:numCache>
                <c:formatCode>0.00</c:formatCode>
                <c:ptCount val="13"/>
                <c:pt idx="0">
                  <c:v>0.82596942580164057</c:v>
                </c:pt>
                <c:pt idx="1">
                  <c:v>0.73307233407904548</c:v>
                </c:pt>
                <c:pt idx="2">
                  <c:v>0.65859433258762112</c:v>
                </c:pt>
                <c:pt idx="3">
                  <c:v>0.60024235645041024</c:v>
                </c:pt>
                <c:pt idx="4">
                  <c:v>0.51864280387770323</c:v>
                </c:pt>
                <c:pt idx="5">
                  <c:v>0.38832960477255773</c:v>
                </c:pt>
                <c:pt idx="6">
                  <c:v>0.3143176733780762</c:v>
                </c:pt>
                <c:pt idx="7">
                  <c:v>0.18568232662192383</c:v>
                </c:pt>
                <c:pt idx="8">
                  <c:v>8.7807606263982124E-2</c:v>
                </c:pt>
                <c:pt idx="9">
                  <c:v>5.6114839671886484E-2</c:v>
                </c:pt>
                <c:pt idx="10">
                  <c:v>4.7352721849366126E-2</c:v>
                </c:pt>
                <c:pt idx="11">
                  <c:v>2.5540641312453344E-2</c:v>
                </c:pt>
                <c:pt idx="12">
                  <c:v>5.5928411633111744E-4</c:v>
                </c:pt>
              </c:numCache>
            </c:numRef>
          </c:yVal>
          <c:smooth val="0"/>
          <c:extLst>
            <c:ext xmlns:c16="http://schemas.microsoft.com/office/drawing/2014/chart" uri="{C3380CC4-5D6E-409C-BE32-E72D297353CC}">
              <c16:uniqueId val="{00000000-264B-4B50-94FA-EB091E78353D}"/>
            </c:ext>
          </c:extLst>
        </c:ser>
        <c:dLbls>
          <c:showLegendKey val="0"/>
          <c:showVal val="0"/>
          <c:showCatName val="0"/>
          <c:showSerName val="0"/>
          <c:showPercent val="0"/>
          <c:showBubbleSize val="0"/>
        </c:dLbls>
        <c:axId val="519087680"/>
        <c:axId val="519102440"/>
      </c:scatterChart>
      <c:valAx>
        <c:axId val="519087680"/>
        <c:scaling>
          <c:logBase val="10"/>
          <c:orientation val="minMax"/>
          <c:max val="100"/>
          <c:min val="1"/>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a:t>Dose (uC/cm</a:t>
                </a:r>
                <a:r>
                  <a:rPr lang="en-US" sz="2000" baseline="30000"/>
                  <a:t>2</a:t>
                </a:r>
                <a:r>
                  <a:rPr lang="en-US" sz="2000"/>
                  <a:t>)</a:t>
                </a:r>
              </a:p>
            </c:rich>
          </c:tx>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in"/>
        <c:minorTickMark val="in"/>
        <c:tickLblPos val="nextTo"/>
        <c:spPr>
          <a:noFill/>
          <a:ln w="9525" cap="flat" cmpd="sng" algn="ctr">
            <a:solidFill>
              <a:schemeClr val="tx1"/>
            </a:solidFill>
            <a:round/>
          </a:ln>
          <a:effectLst/>
        </c:spPr>
        <c:txPr>
          <a:bodyPr rot="0" spcFirstLastPara="1" vertOverflow="ellipsis"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19102440"/>
        <c:crosses val="autoZero"/>
        <c:crossBetween val="midCat"/>
        <c:majorUnit val="0.2"/>
      </c:valAx>
      <c:valAx>
        <c:axId val="519102440"/>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a:t>Normalized Thickness</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19087680"/>
        <c:crossesAt val="0.1"/>
        <c:crossBetween val="midCat"/>
      </c:valAx>
      <c:spPr>
        <a:noFill/>
        <a:ln>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'Plots (2)'!$P$4</c:f>
              <c:strCache>
                <c:ptCount val="1"/>
                <c:pt idx="0">
                  <c:v>UTUz18-7-3DCT 02A</c:v>
                </c:pt>
              </c:strCache>
            </c:strRef>
          </c:tx>
          <c:spPr>
            <a:ln w="19050" cap="rnd">
              <a:solidFill>
                <a:schemeClr val="tx1"/>
              </a:solidFill>
              <a:round/>
            </a:ln>
            <a:effectLst/>
          </c:spPr>
          <c:marker>
            <c:symbol val="circle"/>
            <c:size val="7"/>
            <c:spPr>
              <a:solidFill>
                <a:schemeClr val="tx1"/>
              </a:solidFill>
              <a:ln w="9525">
                <a:solidFill>
                  <a:schemeClr val="tx1"/>
                </a:solidFill>
              </a:ln>
              <a:effectLst/>
            </c:spPr>
          </c:marker>
          <c:xVal>
            <c:numRef>
              <c:f>'Plots (2)'!$B$6:$B$55</c:f>
              <c:numCache>
                <c:formatCode>0.00</c:formatCode>
                <c:ptCount val="50"/>
                <c:pt idx="0">
                  <c:v>0.19999999999999785</c:v>
                </c:pt>
                <c:pt idx="1">
                  <c:v>0.39999999999999786</c:v>
                </c:pt>
                <c:pt idx="2">
                  <c:v>0.59999999999999787</c:v>
                </c:pt>
                <c:pt idx="3">
                  <c:v>0.79999999999999782</c:v>
                </c:pt>
                <c:pt idx="4">
                  <c:v>0.99999999999999778</c:v>
                </c:pt>
                <c:pt idx="5">
                  <c:v>1.1999999999999977</c:v>
                </c:pt>
                <c:pt idx="6">
                  <c:v>1.3999999999999977</c:v>
                </c:pt>
                <c:pt idx="7">
                  <c:v>1.5999999999999976</c:v>
                </c:pt>
                <c:pt idx="8">
                  <c:v>1.7999999999999976</c:v>
                </c:pt>
                <c:pt idx="9">
                  <c:v>1.9999999999999976</c:v>
                </c:pt>
                <c:pt idx="10">
                  <c:v>2.1999999999999975</c:v>
                </c:pt>
                <c:pt idx="11">
                  <c:v>2.3999999999999977</c:v>
                </c:pt>
                <c:pt idx="12">
                  <c:v>2.5999999999999979</c:v>
                </c:pt>
                <c:pt idx="13">
                  <c:v>2.799999999999998</c:v>
                </c:pt>
                <c:pt idx="14">
                  <c:v>2.9999999999999982</c:v>
                </c:pt>
                <c:pt idx="15">
                  <c:v>3.1999999999999984</c:v>
                </c:pt>
                <c:pt idx="16">
                  <c:v>3.3999999999999986</c:v>
                </c:pt>
                <c:pt idx="17">
                  <c:v>3.5999999999999988</c:v>
                </c:pt>
                <c:pt idx="18">
                  <c:v>3.7999999999999989</c:v>
                </c:pt>
                <c:pt idx="19">
                  <c:v>3.9999999999999991</c:v>
                </c:pt>
                <c:pt idx="20">
                  <c:v>4.1999999999999993</c:v>
                </c:pt>
                <c:pt idx="21">
                  <c:v>4.3999999999999995</c:v>
                </c:pt>
                <c:pt idx="22">
                  <c:v>4.5999999999999996</c:v>
                </c:pt>
                <c:pt idx="23">
                  <c:v>4.8</c:v>
                </c:pt>
                <c:pt idx="24">
                  <c:v>5</c:v>
                </c:pt>
                <c:pt idx="25">
                  <c:v>5.2</c:v>
                </c:pt>
                <c:pt idx="26">
                  <c:v>5.4</c:v>
                </c:pt>
                <c:pt idx="27">
                  <c:v>5.6000000000000005</c:v>
                </c:pt>
                <c:pt idx="28">
                  <c:v>5.8000000000000007</c:v>
                </c:pt>
                <c:pt idx="29">
                  <c:v>6.0000000000000009</c:v>
                </c:pt>
                <c:pt idx="30">
                  <c:v>6.2000000000000011</c:v>
                </c:pt>
                <c:pt idx="31">
                  <c:v>6.4000000000000012</c:v>
                </c:pt>
                <c:pt idx="32">
                  <c:v>6.6000000000000014</c:v>
                </c:pt>
                <c:pt idx="33">
                  <c:v>6.8000000000000016</c:v>
                </c:pt>
                <c:pt idx="34">
                  <c:v>7.0000000000000018</c:v>
                </c:pt>
                <c:pt idx="35">
                  <c:v>7.200000000000002</c:v>
                </c:pt>
                <c:pt idx="36">
                  <c:v>7.4000000000000021</c:v>
                </c:pt>
                <c:pt idx="37">
                  <c:v>7.6000000000000023</c:v>
                </c:pt>
                <c:pt idx="38">
                  <c:v>7.8000000000000025</c:v>
                </c:pt>
                <c:pt idx="39">
                  <c:v>8.0000000000000018</c:v>
                </c:pt>
                <c:pt idx="40">
                  <c:v>8.2000000000000011</c:v>
                </c:pt>
                <c:pt idx="41">
                  <c:v>8.4</c:v>
                </c:pt>
                <c:pt idx="42">
                  <c:v>8.6</c:v>
                </c:pt>
                <c:pt idx="43">
                  <c:v>8.7999999999999989</c:v>
                </c:pt>
                <c:pt idx="44">
                  <c:v>8.9999999999999982</c:v>
                </c:pt>
                <c:pt idx="45">
                  <c:v>9.1999999999999975</c:v>
                </c:pt>
                <c:pt idx="46">
                  <c:v>9.3999999999999968</c:v>
                </c:pt>
                <c:pt idx="47">
                  <c:v>9.5999999999999961</c:v>
                </c:pt>
                <c:pt idx="48">
                  <c:v>9.7999999999999954</c:v>
                </c:pt>
                <c:pt idx="49">
                  <c:v>9.9999999999999947</c:v>
                </c:pt>
              </c:numCache>
            </c:numRef>
          </c:xVal>
          <c:yVal>
            <c:numRef>
              <c:f>'Plots (2)'!$P$6:$P$55</c:f>
              <c:numCache>
                <c:formatCode>General</c:formatCode>
                <c:ptCount val="50"/>
                <c:pt idx="0">
                  <c:v>0.87501353839488794</c:v>
                </c:pt>
                <c:pt idx="1">
                  <c:v>0.77255496588324513</c:v>
                </c:pt>
                <c:pt idx="2">
                  <c:v>0.66283981371168643</c:v>
                </c:pt>
                <c:pt idx="3">
                  <c:v>0.35903823242716348</c:v>
                </c:pt>
                <c:pt idx="4">
                  <c:v>0.23361854218563852</c:v>
                </c:pt>
                <c:pt idx="5">
                  <c:v>0.16657641070074738</c:v>
                </c:pt>
                <c:pt idx="6">
                  <c:v>0.13007689808296327</c:v>
                </c:pt>
                <c:pt idx="7">
                  <c:v>9.7151521715585401E-2</c:v>
                </c:pt>
                <c:pt idx="8">
                  <c:v>7.722300444059356E-2</c:v>
                </c:pt>
                <c:pt idx="9">
                  <c:v>5.2528972165060132E-2</c:v>
                </c:pt>
                <c:pt idx="10">
                  <c:v>3.4333369435719727E-2</c:v>
                </c:pt>
                <c:pt idx="11">
                  <c:v>2.4369110798223768E-2</c:v>
                </c:pt>
                <c:pt idx="12">
                  <c:v>1.5704538069966457E-2</c:v>
                </c:pt>
                <c:pt idx="13">
                  <c:v>1.1372251705837805E-2</c:v>
                </c:pt>
                <c:pt idx="14">
                  <c:v>7.798115455431593E-3</c:v>
                </c:pt>
                <c:pt idx="15">
                  <c:v>4.2239792050254594E-3</c:v>
                </c:pt>
                <c:pt idx="16">
                  <c:v>2.7076789775804183E-3</c:v>
                </c:pt>
                <c:pt idx="17">
                  <c:v>1.5163002274450406E-3</c:v>
                </c:pt>
                <c:pt idx="18">
                  <c:v>7.581501137225203E-4</c:v>
                </c:pt>
                <c:pt idx="19">
                  <c:v>-1.083071591031952E-4</c:v>
                </c:pt>
                <c:pt idx="20">
                  <c:v>-8.6645727282571542E-4</c:v>
                </c:pt>
                <c:pt idx="21">
                  <c:v>-3.2492147730966254E-4</c:v>
                </c:pt>
                <c:pt idx="22">
                  <c:v>-7.581501137225203E-4</c:v>
                </c:pt>
                <c:pt idx="23">
                  <c:v>-8.6645727282571542E-4</c:v>
                </c:pt>
                <c:pt idx="24">
                  <c:v>-1.2996859092385732E-3</c:v>
                </c:pt>
                <c:pt idx="25">
                  <c:v>-8.6645727282571542E-4</c:v>
                </c:pt>
                <c:pt idx="26">
                  <c:v>-1.7329145456514308E-3</c:v>
                </c:pt>
                <c:pt idx="27">
                  <c:v>-1.4079930683417684E-3</c:v>
                </c:pt>
                <c:pt idx="28">
                  <c:v>-8.6645727282571542E-4</c:v>
                </c:pt>
                <c:pt idx="29">
                  <c:v>-2.7076789775804183E-3</c:v>
                </c:pt>
                <c:pt idx="30">
                  <c:v>-2.5993718184772231E-3</c:v>
                </c:pt>
                <c:pt idx="31">
                  <c:v>-2.5993718184772231E-3</c:v>
                </c:pt>
                <c:pt idx="32">
                  <c:v>-3.0326004548900812E-3</c:v>
                </c:pt>
                <c:pt idx="33">
                  <c:v>-3.1409076139932764E-3</c:v>
                </c:pt>
                <c:pt idx="34">
                  <c:v>-3.4658290913029389E-3</c:v>
                </c:pt>
                <c:pt idx="35">
                  <c:v>-2.7076789775804183E-3</c:v>
                </c:pt>
                <c:pt idx="36">
                  <c:v>-3.5741362504061341E-3</c:v>
                </c:pt>
                <c:pt idx="37">
                  <c:v>-3.5741362504061341E-3</c:v>
                </c:pt>
                <c:pt idx="38">
                  <c:v>-3.2492147730964717E-3</c:v>
                </c:pt>
                <c:pt idx="39">
                  <c:v>-2.8159861366836136E-3</c:v>
                </c:pt>
                <c:pt idx="40">
                  <c:v>-3.6824434095093293E-3</c:v>
                </c:pt>
                <c:pt idx="41">
                  <c:v>-3.4658290913029389E-3</c:v>
                </c:pt>
                <c:pt idx="42">
                  <c:v>-3.4658290913029389E-3</c:v>
                </c:pt>
                <c:pt idx="43">
                  <c:v>-4.0073648868189917E-3</c:v>
                </c:pt>
                <c:pt idx="44">
                  <c:v>-3.8990577277157965E-3</c:v>
                </c:pt>
                <c:pt idx="45">
                  <c:v>-4.7655150005415118E-3</c:v>
                </c:pt>
                <c:pt idx="46">
                  <c:v>-4.8738221596447071E-3</c:v>
                </c:pt>
                <c:pt idx="47">
                  <c:v>-5.0904364778511747E-3</c:v>
                </c:pt>
                <c:pt idx="48">
                  <c:v>-5.0904364778511747E-3</c:v>
                </c:pt>
                <c:pt idx="49">
                  <c:v>-5.3070507960576415E-3</c:v>
                </c:pt>
              </c:numCache>
            </c:numRef>
          </c:yVal>
          <c:smooth val="0"/>
          <c:extLst>
            <c:ext xmlns:c16="http://schemas.microsoft.com/office/drawing/2014/chart" uri="{C3380CC4-5D6E-409C-BE32-E72D297353CC}">
              <c16:uniqueId val="{00000000-1583-4EA3-8143-167C38C4FC3B}"/>
            </c:ext>
          </c:extLst>
        </c:ser>
        <c:dLbls>
          <c:showLegendKey val="0"/>
          <c:showVal val="0"/>
          <c:showCatName val="0"/>
          <c:showSerName val="0"/>
          <c:showPercent val="0"/>
          <c:showBubbleSize val="0"/>
        </c:dLbls>
        <c:axId val="519087680"/>
        <c:axId val="519102440"/>
      </c:scatterChart>
      <c:valAx>
        <c:axId val="519087680"/>
        <c:scaling>
          <c:logBase val="10"/>
          <c:orientation val="minMax"/>
          <c:max val="10"/>
          <c:min val="0.1"/>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a:t>Dose (mJ/cm</a:t>
                </a:r>
                <a:r>
                  <a:rPr lang="en-US" sz="2000" baseline="30000"/>
                  <a:t>2</a:t>
                </a:r>
                <a:r>
                  <a:rPr lang="en-US" sz="2000"/>
                  <a:t>)</a:t>
                </a:r>
              </a:p>
            </c:rich>
          </c:tx>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in"/>
        <c:minorTickMark val="in"/>
        <c:tickLblPos val="nextTo"/>
        <c:spPr>
          <a:noFill/>
          <a:ln w="9525" cap="flat" cmpd="sng" algn="ctr">
            <a:solidFill>
              <a:schemeClr val="tx1"/>
            </a:solidFill>
            <a:round/>
          </a:ln>
          <a:effectLst/>
        </c:spPr>
        <c:txPr>
          <a:bodyPr rot="0" spcFirstLastPara="1" vertOverflow="ellipsis"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19102440"/>
        <c:crosses val="autoZero"/>
        <c:crossBetween val="midCat"/>
        <c:majorUnit val="0.2"/>
      </c:valAx>
      <c:valAx>
        <c:axId val="519102440"/>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a:t>Normalized Thickness</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19087680"/>
        <c:crossesAt val="0.1"/>
        <c:crossBetween val="midCat"/>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4.emf"/><Relationship Id="rId1" Type="http://schemas.openxmlformats.org/officeDocument/2006/relationships/image" Target="../media/image7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7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emf"/><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e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1"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70735"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algn="r" defTabSz="931786">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1" y="8830659"/>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70735" y="8830659"/>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algn="r" defTabSz="931786">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72257" y="1"/>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algn="r" defTabSz="931786">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34111" y="4416099"/>
            <a:ext cx="5142178" cy="4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1" y="8832196"/>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defTabSz="931786">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72257" y="8832196"/>
            <a:ext cx="3038144"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algn="r" defTabSz="931786">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hdr" sz="quarter"/>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2291" name="Rectangle 3"/>
          <p:cNvSpPr>
            <a:spLocks noGrp="1" noChangeArrowheads="1"/>
          </p:cNvSpPr>
          <p:nvPr>
            <p:ph type="dt" sz="quarter" idx="1"/>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CB605FD-72B8-44DF-BCFF-EEC27086CBAF}" type="datetime1">
              <a:rPr lang="en-US" altLang="en-US" sz="1300" smtClean="0">
                <a:solidFill>
                  <a:prstClr val="black"/>
                </a:solidFill>
                <a:latin typeface="Arial" pitchFamily="34" charset="0"/>
                <a:cs typeface="Arial" pitchFamily="34" charset="0"/>
              </a:rPr>
              <a:pPr algn="r" eaLnBrk="1" hangingPunct="1">
                <a:spcBef>
                  <a:spcPct val="0"/>
                </a:spcBef>
              </a:pPr>
              <a:t>12/5/2018</a:t>
            </a:fld>
            <a:endParaRPr lang="en-US" altLang="en-US" sz="1300" smtClean="0">
              <a:solidFill>
                <a:prstClr val="black"/>
              </a:solidFill>
              <a:latin typeface="Arial" pitchFamily="34" charset="0"/>
              <a:cs typeface="Arial" pitchFamily="34" charset="0"/>
            </a:endParaRPr>
          </a:p>
        </p:txBody>
      </p:sp>
      <p:sp>
        <p:nvSpPr>
          <p:cNvPr id="652292" name="Rectangle 6"/>
          <p:cNvSpPr>
            <a:spLocks noGrp="1" noChangeArrowheads="1"/>
          </p:cNvSpPr>
          <p:nvPr>
            <p:ph type="ftr" sz="quarter" idx="4"/>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2293"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8640846-F8EE-4CC4-8A54-667961140224}" type="slidenum">
              <a:rPr lang="en-US" altLang="en-US" sz="1300" smtClean="0">
                <a:solidFill>
                  <a:prstClr val="black"/>
                </a:solidFill>
                <a:latin typeface="Arial" pitchFamily="34" charset="0"/>
                <a:cs typeface="Arial" pitchFamily="34" charset="0"/>
              </a:rPr>
              <a:pPr algn="r" eaLnBrk="1" hangingPunct="1">
                <a:spcBef>
                  <a:spcPct val="0"/>
                </a:spcBef>
              </a:pPr>
              <a:t>3</a:t>
            </a:fld>
            <a:endParaRPr lang="en-US" altLang="en-US" sz="1300" smtClean="0">
              <a:solidFill>
                <a:prstClr val="black"/>
              </a:solidFill>
              <a:latin typeface="Arial" pitchFamily="34" charset="0"/>
              <a:cs typeface="Arial" pitchFamily="34" charset="0"/>
            </a:endParaRPr>
          </a:p>
        </p:txBody>
      </p:sp>
      <p:sp>
        <p:nvSpPr>
          <p:cNvPr id="652294" name="Rectangle 2"/>
          <p:cNvSpPr>
            <a:spLocks noGrp="1" noRot="1" noChangeAspect="1" noChangeArrowheads="1" noTextEdit="1"/>
          </p:cNvSpPr>
          <p:nvPr>
            <p:ph type="sldImg"/>
          </p:nvPr>
        </p:nvSpPr>
        <p:spPr>
          <a:ln/>
        </p:spPr>
      </p:sp>
      <p:sp>
        <p:nvSpPr>
          <p:cNvPr id="652295"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88187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C90DBC-F7B7-E644-8F74-7A8FD349F174}" type="slidenum">
              <a:rPr lang="en-US" smtClean="0"/>
              <a:t>22</a:t>
            </a:fld>
            <a:endParaRPr lang="en-US"/>
          </a:p>
        </p:txBody>
      </p:sp>
    </p:spTree>
    <p:extLst>
      <p:ext uri="{BB962C8B-B14F-4D97-AF65-F5344CB8AC3E}">
        <p14:creationId xmlns:p14="http://schemas.microsoft.com/office/powerpoint/2010/main" val="374552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Carbodiimidazole</a:t>
            </a:r>
            <a:r>
              <a:rPr lang="en-US" dirty="0" smtClean="0"/>
              <a:t>—carbonyl imidazole</a:t>
            </a:r>
            <a:endParaRPr lang="en-US" dirty="0"/>
          </a:p>
        </p:txBody>
      </p:sp>
      <p:sp>
        <p:nvSpPr>
          <p:cNvPr id="4" name="Slide Number Placeholder 3"/>
          <p:cNvSpPr>
            <a:spLocks noGrp="1"/>
          </p:cNvSpPr>
          <p:nvPr>
            <p:ph type="sldNum" sz="quarter" idx="10"/>
          </p:nvPr>
        </p:nvSpPr>
        <p:spPr/>
        <p:txBody>
          <a:bodyPr/>
          <a:lstStyle/>
          <a:p>
            <a:fld id="{5114DE49-E6B4-8442-8289-2089FF0482B9}" type="slidenum">
              <a:rPr lang="en-US" smtClean="0"/>
              <a:t>23</a:t>
            </a:fld>
            <a:endParaRPr lang="en-US"/>
          </a:p>
        </p:txBody>
      </p:sp>
    </p:spTree>
    <p:extLst>
      <p:ext uri="{BB962C8B-B14F-4D97-AF65-F5344CB8AC3E}">
        <p14:creationId xmlns:p14="http://schemas.microsoft.com/office/powerpoint/2010/main" val="99473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F4F9D36-9206-4B05-8623-A9103FE0EBEB}" type="slidenum">
              <a:rPr lang="en-US" altLang="en-US" sz="1300" smtClean="0">
                <a:solidFill>
                  <a:srgbClr val="000000"/>
                </a:solidFill>
              </a:rPr>
              <a:pPr algn="r" eaLnBrk="1" hangingPunct="1">
                <a:spcBef>
                  <a:spcPct val="0"/>
                </a:spcBef>
              </a:pPr>
              <a:t>27</a:t>
            </a:fld>
            <a:endParaRPr lang="en-US" altLang="en-US" sz="1300" smtClean="0">
              <a:solidFill>
                <a:srgbClr val="000000"/>
              </a:solidFill>
            </a:endParaRPr>
          </a:p>
        </p:txBody>
      </p:sp>
      <p:sp>
        <p:nvSpPr>
          <p:cNvPr id="516099" name="Rectangle 2"/>
          <p:cNvSpPr>
            <a:spLocks noGrp="1" noRot="1" noChangeAspect="1" noChangeArrowheads="1" noTextEdit="1"/>
          </p:cNvSpPr>
          <p:nvPr>
            <p:ph type="sldImg"/>
          </p:nvPr>
        </p:nvSpPr>
        <p:spPr>
          <a:xfrm>
            <a:off x="1260475" y="723900"/>
            <a:ext cx="4794250" cy="3595688"/>
          </a:xfrm>
          <a:ln/>
        </p:spPr>
      </p:sp>
      <p:sp>
        <p:nvSpPr>
          <p:cNvPr id="516100" name="Rectangle 3"/>
          <p:cNvSpPr>
            <a:spLocks noGrp="1" noChangeArrowheads="1"/>
          </p:cNvSpPr>
          <p:nvPr>
            <p:ph type="body" idx="1"/>
          </p:nvPr>
        </p:nvSpPr>
        <p:spPr>
          <a:xfrm>
            <a:off x="971550" y="4559300"/>
            <a:ext cx="5372100" cy="4319588"/>
          </a:xfrm>
          <a:noFill/>
        </p:spPr>
        <p:txBody>
          <a:bodyPr/>
          <a:lstStyle/>
          <a:p>
            <a:pPr eaLnBrk="1" hangingPunct="1"/>
            <a:r>
              <a:rPr lang="en-US" altLang="en-US" smtClean="0"/>
              <a:t>The first example -- Diazonaphthoquinone/Novolac chemistry.</a:t>
            </a:r>
          </a:p>
          <a:p>
            <a:pPr eaLnBrk="1" hangingPunct="1">
              <a:buFontTx/>
              <a:buChar char="•"/>
            </a:pPr>
            <a:r>
              <a:rPr lang="en-US" altLang="en-US" smtClean="0"/>
              <a:t>These photoresists operate by taking the base soluble polymer, novolac and adding a small amount of a photoactive dissolution inhibitor, diazonaphthoquinone.</a:t>
            </a:r>
          </a:p>
          <a:p>
            <a:pPr eaLnBrk="1" hangingPunct="1">
              <a:buFontTx/>
              <a:buChar char="•"/>
            </a:pPr>
            <a:r>
              <a:rPr lang="en-US" altLang="en-US" smtClean="0"/>
              <a:t>Adding the DNQ causes the dissolution rate of the resist to decrease by several orders of magnitude. </a:t>
            </a:r>
          </a:p>
          <a:p>
            <a:pPr eaLnBrk="1" hangingPunct="1">
              <a:buFontTx/>
              <a:buChar char="•"/>
            </a:pPr>
            <a:r>
              <a:rPr lang="en-US" altLang="en-US" smtClean="0"/>
              <a:t>The DNQ acts as the photochemically solubility switch, such that upon exposure to 365 nm light, it’s converted to a carboxylic acid.</a:t>
            </a:r>
          </a:p>
          <a:p>
            <a:pPr eaLnBrk="1" hangingPunct="1">
              <a:buFontTx/>
              <a:buChar char="•"/>
            </a:pPr>
            <a:r>
              <a:rPr lang="en-US" altLang="en-US" smtClean="0"/>
              <a:t>And this exposed resist has a higher dissolution rate than the novolac alone.</a:t>
            </a:r>
          </a:p>
          <a:p>
            <a:pPr eaLnBrk="1" hangingPunct="1">
              <a:buFontTx/>
              <a:buChar char="•"/>
            </a:pPr>
            <a:r>
              <a:rPr lang="en-US" altLang="en-US" smtClean="0"/>
              <a:t>The result of this change in dissolution rate is a resist image with a nearly vertical sidewall profile.</a:t>
            </a:r>
          </a:p>
          <a:p>
            <a:pPr eaLnBrk="1" hangingPunct="1">
              <a:buFontTx/>
              <a:buChar char="•"/>
            </a:pPr>
            <a:endParaRPr lang="en-US" altLang="en-US" smtClean="0"/>
          </a:p>
          <a:p>
            <a:pPr eaLnBrk="1" hangingPunct="1">
              <a:buFontTx/>
              <a:buChar char="•"/>
            </a:pPr>
            <a:r>
              <a:rPr lang="en-US" altLang="en-US" smtClean="0"/>
              <a:t>Looking at this, you’d think that the perfect resist already exists .. And it does ...  Unless you want to decrease the size of the image.</a:t>
            </a:r>
          </a:p>
          <a:p>
            <a:pPr eaLnBrk="1" hangingPunct="1">
              <a:buFontTx/>
              <a:buChar char="•"/>
            </a:pPr>
            <a:endParaRPr lang="en-US" altLang="en-US" smtClean="0"/>
          </a:p>
          <a:p>
            <a:pPr eaLnBrk="1" hangingPunct="1"/>
            <a:endParaRPr lang="en-US" altLang="en-US" smtClean="0"/>
          </a:p>
        </p:txBody>
      </p:sp>
    </p:spTree>
    <p:extLst>
      <p:ext uri="{BB962C8B-B14F-4D97-AF65-F5344CB8AC3E}">
        <p14:creationId xmlns:p14="http://schemas.microsoft.com/office/powerpoint/2010/main" val="14079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F4F9D36-9206-4B05-8623-A9103FE0EBEB}"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516099" name="Rectangle 2"/>
          <p:cNvSpPr>
            <a:spLocks noGrp="1" noRot="1" noChangeAspect="1" noChangeArrowheads="1" noTextEdit="1"/>
          </p:cNvSpPr>
          <p:nvPr>
            <p:ph type="sldImg"/>
          </p:nvPr>
        </p:nvSpPr>
        <p:spPr>
          <a:xfrm>
            <a:off x="1260475" y="723900"/>
            <a:ext cx="4794250" cy="3595688"/>
          </a:xfrm>
          <a:ln/>
        </p:spPr>
      </p:sp>
      <p:sp>
        <p:nvSpPr>
          <p:cNvPr id="516100" name="Rectangle 3"/>
          <p:cNvSpPr>
            <a:spLocks noGrp="1" noChangeArrowheads="1"/>
          </p:cNvSpPr>
          <p:nvPr>
            <p:ph type="body" idx="1"/>
          </p:nvPr>
        </p:nvSpPr>
        <p:spPr>
          <a:xfrm>
            <a:off x="971550" y="4559300"/>
            <a:ext cx="5372100" cy="4319588"/>
          </a:xfrm>
          <a:noFill/>
        </p:spPr>
        <p:txBody>
          <a:bodyPr/>
          <a:lstStyle/>
          <a:p>
            <a:pPr eaLnBrk="1" hangingPunct="1"/>
            <a:r>
              <a:rPr lang="en-US" altLang="en-US" smtClean="0"/>
              <a:t>The first example -- Diazonaphthoquinone/Novolac chemistry.</a:t>
            </a:r>
          </a:p>
          <a:p>
            <a:pPr eaLnBrk="1" hangingPunct="1">
              <a:buFontTx/>
              <a:buChar char="•"/>
            </a:pPr>
            <a:r>
              <a:rPr lang="en-US" altLang="en-US" smtClean="0"/>
              <a:t>These photoresists operate by taking the base soluble polymer, novolac and adding a small amount of a photoactive dissolution inhibitor, diazonaphthoquinone.</a:t>
            </a:r>
          </a:p>
          <a:p>
            <a:pPr eaLnBrk="1" hangingPunct="1">
              <a:buFontTx/>
              <a:buChar char="•"/>
            </a:pPr>
            <a:r>
              <a:rPr lang="en-US" altLang="en-US" smtClean="0"/>
              <a:t>Adding the DNQ causes the dissolution rate of the resist to decrease by several orders of magnitude. </a:t>
            </a:r>
          </a:p>
          <a:p>
            <a:pPr eaLnBrk="1" hangingPunct="1">
              <a:buFontTx/>
              <a:buChar char="•"/>
            </a:pPr>
            <a:r>
              <a:rPr lang="en-US" altLang="en-US" smtClean="0"/>
              <a:t>The DNQ acts as the photochemically solubility switch, such that upon exposure to 365 nm light, it’s converted to a carboxylic acid.</a:t>
            </a:r>
          </a:p>
          <a:p>
            <a:pPr eaLnBrk="1" hangingPunct="1">
              <a:buFontTx/>
              <a:buChar char="•"/>
            </a:pPr>
            <a:r>
              <a:rPr lang="en-US" altLang="en-US" smtClean="0"/>
              <a:t>And this exposed resist has a higher dissolution rate than the novolac alone.</a:t>
            </a:r>
          </a:p>
          <a:p>
            <a:pPr eaLnBrk="1" hangingPunct="1">
              <a:buFontTx/>
              <a:buChar char="•"/>
            </a:pPr>
            <a:r>
              <a:rPr lang="en-US" altLang="en-US" smtClean="0"/>
              <a:t>The result of this change in dissolution rate is a resist image with a nearly vertical sidewall profile.</a:t>
            </a:r>
          </a:p>
          <a:p>
            <a:pPr eaLnBrk="1" hangingPunct="1">
              <a:buFontTx/>
              <a:buChar char="•"/>
            </a:pPr>
            <a:endParaRPr lang="en-US" altLang="en-US" smtClean="0"/>
          </a:p>
          <a:p>
            <a:pPr eaLnBrk="1" hangingPunct="1">
              <a:buFontTx/>
              <a:buChar char="•"/>
            </a:pPr>
            <a:r>
              <a:rPr lang="en-US" altLang="en-US" smtClean="0"/>
              <a:t>Looking at this, you’d think that the perfect resist already exists .. And it does ...  Unless you want to decrease the size of the image.</a:t>
            </a:r>
          </a:p>
          <a:p>
            <a:pPr eaLnBrk="1" hangingPunct="1">
              <a:buFontTx/>
              <a:buChar char="•"/>
            </a:pPr>
            <a:endParaRPr lang="en-US" altLang="en-US" smtClean="0"/>
          </a:p>
          <a:p>
            <a:pPr eaLnBrk="1" hangingPunct="1"/>
            <a:endParaRPr lang="en-US" altLang="en-US" smtClean="0"/>
          </a:p>
        </p:txBody>
      </p:sp>
    </p:spTree>
    <p:extLst>
      <p:ext uri="{BB962C8B-B14F-4D97-AF65-F5344CB8AC3E}">
        <p14:creationId xmlns:p14="http://schemas.microsoft.com/office/powerpoint/2010/main" val="229244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3FC90DBC-F7B7-E644-8F74-7A8FD349F174}"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7346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sz="1000" dirty="0" smtClean="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117958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3FC90DBC-F7B7-E644-8F74-7A8FD349F174}"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787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3FC90DBC-F7B7-E644-8F74-7A8FD349F174}"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23424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90DBC-F7B7-E644-8F74-7A8FD349F174}" type="slidenum">
              <a:rPr lang="en-US" smtClean="0"/>
              <a:t>34</a:t>
            </a:fld>
            <a:endParaRPr lang="en-US"/>
          </a:p>
        </p:txBody>
      </p:sp>
    </p:spTree>
    <p:extLst>
      <p:ext uri="{BB962C8B-B14F-4D97-AF65-F5344CB8AC3E}">
        <p14:creationId xmlns:p14="http://schemas.microsoft.com/office/powerpoint/2010/main" val="415494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75C308-D142-4DE6-8CF3-65FDFE6FE9A6}" type="slidenum">
              <a:rPr lang="en-US" smtClean="0"/>
              <a:pPr>
                <a:defRPr/>
              </a:pPr>
              <a:t>37</a:t>
            </a:fld>
            <a:endParaRPr lang="en-US" dirty="0"/>
          </a:p>
        </p:txBody>
      </p:sp>
    </p:spTree>
    <p:extLst>
      <p:ext uri="{BB962C8B-B14F-4D97-AF65-F5344CB8AC3E}">
        <p14:creationId xmlns:p14="http://schemas.microsoft.com/office/powerpoint/2010/main" val="316272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D0707BA-90C0-4546-96E4-CB56EAF6779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3219" name="Rectangle 2"/>
          <p:cNvSpPr>
            <a:spLocks noGrp="1" noRot="1" noChangeAspect="1" noChangeArrowheads="1" noTextEdit="1"/>
          </p:cNvSpPr>
          <p:nvPr>
            <p:ph type="sldImg"/>
          </p:nvPr>
        </p:nvSpPr>
        <p:spPr>
          <a:xfrm>
            <a:off x="1144588" y="685800"/>
            <a:ext cx="4572000" cy="3429000"/>
          </a:xfrm>
          <a:ln/>
        </p:spPr>
      </p:sp>
      <p:sp>
        <p:nvSpPr>
          <p:cNvPr id="393220" name="Rectangle 3"/>
          <p:cNvSpPr>
            <a:spLocks noGrp="1" noChangeArrowheads="1"/>
          </p:cNvSpPr>
          <p:nvPr>
            <p:ph type="body" idx="1"/>
          </p:nvPr>
        </p:nvSpPr>
        <p:spPr>
          <a:xfrm>
            <a:off x="685800" y="4343400"/>
            <a:ext cx="5486400" cy="4114800"/>
          </a:xfrm>
          <a:noFill/>
        </p:spPr>
        <p:txBody>
          <a:bodyPr/>
          <a:lstStyle/>
          <a:p>
            <a:pPr eaLnBrk="1" hangingPunct="1"/>
            <a:r>
              <a:rPr lang="en-US" altLang="ja-JP" smtClean="0"/>
              <a:t>I will try to introduce the difference between KrF and ArF about dissolution behavior. Here is Dissolution rate variation of KrF. Normally, they have dissolution rate, more than zero, and the dissolution rate is accelerated by exposure. The contrast is low. The Rmax is not so high, and the dissolution rate in side film is unfirom. On the other hand, here is the ArF’s. they don’t have any dissolution rate at unexposed area, No dissolution rate changes until this point. And then the dissolution is suddenly coming, the contrast is too high. The Rmax is quite high, and the dissolution rate in side film is not uniform. </a:t>
            </a:r>
          </a:p>
        </p:txBody>
      </p:sp>
    </p:spTree>
    <p:extLst>
      <p:ext uri="{BB962C8B-B14F-4D97-AF65-F5344CB8AC3E}">
        <p14:creationId xmlns:p14="http://schemas.microsoft.com/office/powerpoint/2010/main" val="3652230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Megaposit</a:t>
            </a:r>
            <a:r>
              <a:rPr lang="en-US" sz="1200" dirty="0"/>
              <a:t> MF-26A (w/ </a:t>
            </a:r>
            <a:r>
              <a:rPr lang="en-US" sz="1200" dirty="0" err="1"/>
              <a:t>polyglycol</a:t>
            </a:r>
            <a:r>
              <a:rPr lang="en-US" sz="1200" dirty="0"/>
              <a:t>)</a:t>
            </a:r>
          </a:p>
          <a:p>
            <a:r>
              <a:rPr lang="en-US" sz="1200" dirty="0" err="1"/>
              <a:t>Microposit</a:t>
            </a:r>
            <a:r>
              <a:rPr lang="en-US" sz="1200" dirty="0"/>
              <a:t> MF -CD-26</a:t>
            </a:r>
          </a:p>
          <a:p>
            <a:endParaRPr lang="en-US" dirty="0"/>
          </a:p>
        </p:txBody>
      </p:sp>
      <p:sp>
        <p:nvSpPr>
          <p:cNvPr id="4" name="Slide Number Placeholder 3"/>
          <p:cNvSpPr>
            <a:spLocks noGrp="1"/>
          </p:cNvSpPr>
          <p:nvPr>
            <p:ph type="sldNum" sz="quarter" idx="10"/>
          </p:nvPr>
        </p:nvSpPr>
        <p:spPr/>
        <p:txBody>
          <a:bodyPr/>
          <a:lstStyle/>
          <a:p>
            <a:fld id="{4ADAFC17-25A7-4136-B76A-2E9FF2B56DE9}" type="slidenum">
              <a:rPr lang="en-US" smtClean="0"/>
              <a:t>39</a:t>
            </a:fld>
            <a:endParaRPr lang="en-US"/>
          </a:p>
        </p:txBody>
      </p:sp>
    </p:spTree>
    <p:extLst>
      <p:ext uri="{BB962C8B-B14F-4D97-AF65-F5344CB8AC3E}">
        <p14:creationId xmlns:p14="http://schemas.microsoft.com/office/powerpoint/2010/main" val="395268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41E3745-020E-4D2B-B561-93992A2AB83B}" type="slidenum">
              <a:rPr lang="en-US" altLang="en-US" sz="1300" smtClean="0"/>
              <a:pPr algn="r" eaLnBrk="1" hangingPunct="1">
                <a:spcBef>
                  <a:spcPct val="0"/>
                </a:spcBef>
              </a:pPr>
              <a:t>40</a:t>
            </a:fld>
            <a:endParaRPr lang="en-US" altLang="en-US" sz="1300"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09156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13F7C53-151F-4D36-B4A3-F303227F8D96}" type="slidenum">
              <a:rPr lang="en-US" altLang="en-US" sz="1300" smtClean="0"/>
              <a:pPr algn="r" eaLnBrk="1" hangingPunct="1">
                <a:spcBef>
                  <a:spcPct val="0"/>
                </a:spcBef>
              </a:pPr>
              <a:t>41</a:t>
            </a:fld>
            <a:endParaRPr lang="en-US" altLang="en-US" sz="1300"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9611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anose="02020603050405020304" pitchFamily="18" charset="0"/>
              </a:defRPr>
            </a:lvl1pPr>
            <a:lvl2pPr marL="742950" indent="-285750" algn="l" defTabSz="966788" eaLnBrk="0" hangingPunct="0">
              <a:spcBef>
                <a:spcPct val="30000"/>
              </a:spcBef>
              <a:defRPr sz="1200">
                <a:solidFill>
                  <a:schemeClr val="tx1"/>
                </a:solidFill>
                <a:latin typeface="Times New Roman" panose="02020603050405020304" pitchFamily="18" charset="0"/>
              </a:defRPr>
            </a:lvl2pPr>
            <a:lvl3pPr marL="1143000" indent="-228600" algn="l" defTabSz="966788" eaLnBrk="0" hangingPunct="0">
              <a:spcBef>
                <a:spcPct val="30000"/>
              </a:spcBef>
              <a:defRPr sz="1200">
                <a:solidFill>
                  <a:schemeClr val="tx1"/>
                </a:solidFill>
                <a:latin typeface="Times New Roman" panose="02020603050405020304" pitchFamily="18" charset="0"/>
              </a:defRPr>
            </a:lvl3pPr>
            <a:lvl4pPr marL="1600200" indent="-228600" algn="l" defTabSz="966788" eaLnBrk="0" hangingPunct="0">
              <a:spcBef>
                <a:spcPct val="30000"/>
              </a:spcBef>
              <a:defRPr sz="1200">
                <a:solidFill>
                  <a:schemeClr val="tx1"/>
                </a:solidFill>
                <a:latin typeface="Times New Roman" panose="02020603050405020304" pitchFamily="18" charset="0"/>
              </a:defRPr>
            </a:lvl4pPr>
            <a:lvl5pPr marL="2057400" indent="-228600" algn="l"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D1B37C8-807C-4E47-8DFC-D521FE48C0EE}" type="slidenum">
              <a:rPr lang="en-US" altLang="en-US" sz="1300"/>
              <a:pPr algn="r" eaLnBrk="1" hangingPunct="1">
                <a:spcBef>
                  <a:spcPct val="0"/>
                </a:spcBef>
              </a:pPr>
              <a:t>42</a:t>
            </a:fld>
            <a:endParaRPr lang="en-US" altLang="en-US" sz="1300"/>
          </a:p>
        </p:txBody>
      </p:sp>
      <p:sp>
        <p:nvSpPr>
          <p:cNvPr id="614403" name="Rectangle 2"/>
          <p:cNvSpPr>
            <a:spLocks noGrp="1" noRot="1" noChangeAspect="1" noChangeArrowheads="1" noTextEdit="1"/>
          </p:cNvSpPr>
          <p:nvPr>
            <p:ph type="sldImg"/>
          </p:nvPr>
        </p:nvSpPr>
        <p:spPr>
          <a:ln/>
        </p:spPr>
      </p:sp>
      <p:sp>
        <p:nvSpPr>
          <p:cNvPr id="614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287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FD7806-6A95-45B0-962D-E9400C8B40B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5267" name="Rectangle 2"/>
          <p:cNvSpPr>
            <a:spLocks noGrp="1" noRot="1" noChangeAspect="1" noChangeArrowheads="1" noTextEdit="1"/>
          </p:cNvSpPr>
          <p:nvPr>
            <p:ph type="sldImg"/>
          </p:nvPr>
        </p:nvSpPr>
        <p:spPr>
          <a:xfrm>
            <a:off x="1144588" y="685800"/>
            <a:ext cx="4572000" cy="3429000"/>
          </a:xfrm>
          <a:ln/>
        </p:spPr>
      </p:sp>
      <p:sp>
        <p:nvSpPr>
          <p:cNvPr id="395268" name="Rectangle 3"/>
          <p:cNvSpPr>
            <a:spLocks noGrp="1" noChangeArrowheads="1"/>
          </p:cNvSpPr>
          <p:nvPr>
            <p:ph type="body" idx="1"/>
          </p:nvPr>
        </p:nvSpPr>
        <p:spPr>
          <a:xfrm>
            <a:off x="685800" y="4343400"/>
            <a:ext cx="5486400" cy="4114800"/>
          </a:xfrm>
          <a:noFill/>
        </p:spPr>
        <p:txBody>
          <a:bodyPr/>
          <a:lstStyle/>
          <a:p>
            <a:pPr eaLnBrk="1" hangingPunct="1"/>
            <a:r>
              <a:rPr lang="en-US" altLang="ja-JP" smtClean="0"/>
              <a:t>OK. I will try to show my image of dissolution behavior of KrF and ArF resists. For KrF, half components are phenol. So they have dissolution rate at unexposed area. And then, generating carboxylic acid accelerates dissolution rate faster. Finally, the rate reaches Rmax. On the other hand, for ArF, most of components are lactone, and no dissolution rate. Even though COOH generates a little, lactone doesn’t contribute to DR because it’s not sufficient to open ring. And then suddenly the switch turns on, dissolution begins, reaches Rmax. So this different in the contrast amplifies small variations in the blend region.</a:t>
            </a:r>
          </a:p>
        </p:txBody>
      </p:sp>
    </p:spTree>
    <p:extLst>
      <p:ext uri="{BB962C8B-B14F-4D97-AF65-F5344CB8AC3E}">
        <p14:creationId xmlns:p14="http://schemas.microsoft.com/office/powerpoint/2010/main" val="204309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CABCB8-A58A-427E-9331-D22CBDC3E7C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7315" name="Rectangle 2"/>
          <p:cNvSpPr>
            <a:spLocks noGrp="1" noRot="1" noChangeAspect="1" noChangeArrowheads="1" noTextEdit="1"/>
          </p:cNvSpPr>
          <p:nvPr>
            <p:ph type="sldImg"/>
          </p:nvPr>
        </p:nvSpPr>
        <p:spPr>
          <a:xfrm>
            <a:off x="1144588" y="685800"/>
            <a:ext cx="4572000" cy="3429000"/>
          </a:xfrm>
          <a:ln/>
        </p:spPr>
      </p:sp>
      <p:sp>
        <p:nvSpPr>
          <p:cNvPr id="397316" name="Rectangle 3"/>
          <p:cNvSpPr>
            <a:spLocks noGrp="1" noChangeArrowheads="1"/>
          </p:cNvSpPr>
          <p:nvPr>
            <p:ph type="body" idx="1"/>
          </p:nvPr>
        </p:nvSpPr>
        <p:spPr>
          <a:xfrm>
            <a:off x="685800" y="4343400"/>
            <a:ext cx="5486400" cy="4114800"/>
          </a:xfrm>
          <a:noFill/>
        </p:spPr>
        <p:txBody>
          <a:bodyPr/>
          <a:lstStyle/>
          <a:p>
            <a:pPr eaLnBrk="1" hangingPunct="1"/>
            <a:r>
              <a:rPr lang="en-US" altLang="ja-JP" smtClean="0"/>
              <a:t>The dissolution of KrF is analog like. The deprotection accelerates the DR, but the acceleration might not amplify small variations. On the other hand, ArF’s is digital like. The enough deprotection is required, and the dissolution occurs suddenly. The dissolution might amplify small variations. So as my speculations, LER reducing may require a polymer which has some dark film loss, like Phenol. That structure developed for 157 might be useful for this issue. What is that structure?? Yes, HFA has dissolution rate, and might work like phenol.</a:t>
            </a:r>
          </a:p>
        </p:txBody>
      </p:sp>
    </p:spTree>
    <p:extLst>
      <p:ext uri="{BB962C8B-B14F-4D97-AF65-F5344CB8AC3E}">
        <p14:creationId xmlns:p14="http://schemas.microsoft.com/office/powerpoint/2010/main" val="426192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36B4FD-5459-4801-9754-FCA94D16AD6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2060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B6CF3B-2F76-4416-B9CB-B94F071BEF6A}"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6381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1D8616-D121-4C3E-ACB1-A75E3E0DE28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4392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6D1D8A-DC90-4AF9-B426-D363F5803923}"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3716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hdr" sz="quarter"/>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5363" name="Rectangle 3"/>
          <p:cNvSpPr>
            <a:spLocks noGrp="1" noChangeArrowheads="1"/>
          </p:cNvSpPr>
          <p:nvPr>
            <p:ph type="dt" sz="quarter" idx="1"/>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434DD75-B507-44D8-A016-B6101DAE40B1}" type="datetime1">
              <a:rPr lang="en-US" altLang="en-US" sz="1300" smtClean="0">
                <a:solidFill>
                  <a:prstClr val="black"/>
                </a:solidFill>
                <a:latin typeface="Arial" pitchFamily="34" charset="0"/>
                <a:cs typeface="Arial" pitchFamily="34" charset="0"/>
              </a:rPr>
              <a:pPr algn="r" eaLnBrk="1" hangingPunct="1">
                <a:spcBef>
                  <a:spcPct val="0"/>
                </a:spcBef>
              </a:pPr>
              <a:t>12/5/2018</a:t>
            </a:fld>
            <a:endParaRPr lang="en-US" altLang="en-US" sz="1300" smtClean="0">
              <a:solidFill>
                <a:prstClr val="black"/>
              </a:solidFill>
              <a:latin typeface="Arial" pitchFamily="34" charset="0"/>
              <a:cs typeface="Arial" pitchFamily="34" charset="0"/>
            </a:endParaRPr>
          </a:p>
        </p:txBody>
      </p:sp>
      <p:sp>
        <p:nvSpPr>
          <p:cNvPr id="655364" name="Rectangle 6"/>
          <p:cNvSpPr>
            <a:spLocks noGrp="1" noChangeArrowheads="1"/>
          </p:cNvSpPr>
          <p:nvPr>
            <p:ph type="ftr" sz="quarter" idx="4"/>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5365"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878D24F-AD0A-4BB9-85FF-922E94EA66AB}" type="slidenum">
              <a:rPr lang="en-US" altLang="en-US" sz="1300" smtClean="0">
                <a:solidFill>
                  <a:prstClr val="black"/>
                </a:solidFill>
                <a:latin typeface="Arial" pitchFamily="34" charset="0"/>
                <a:cs typeface="Arial" pitchFamily="34" charset="0"/>
              </a:rPr>
              <a:pPr algn="r" eaLnBrk="1" hangingPunct="1">
                <a:spcBef>
                  <a:spcPct val="0"/>
                </a:spcBef>
              </a:pPr>
              <a:t>15</a:t>
            </a:fld>
            <a:endParaRPr lang="en-US" altLang="en-US" sz="1300" smtClean="0">
              <a:solidFill>
                <a:prstClr val="black"/>
              </a:solidFill>
              <a:latin typeface="Arial" pitchFamily="34" charset="0"/>
              <a:cs typeface="Arial" pitchFamily="34" charset="0"/>
            </a:endParaRPr>
          </a:p>
        </p:txBody>
      </p:sp>
      <p:sp>
        <p:nvSpPr>
          <p:cNvPr id="655366" name="Rectangle 2"/>
          <p:cNvSpPr>
            <a:spLocks noGrp="1" noRot="1" noChangeAspect="1" noChangeArrowheads="1" noTextEdit="1"/>
          </p:cNvSpPr>
          <p:nvPr>
            <p:ph type="sldImg"/>
          </p:nvPr>
        </p:nvSpPr>
        <p:spPr>
          <a:ln/>
        </p:spPr>
      </p:sp>
      <p:sp>
        <p:nvSpPr>
          <p:cNvPr id="655367"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96073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115"/>
            <a:ext cx="7772400" cy="852741"/>
          </a:xfrm>
        </p:spPr>
        <p:txBody>
          <a:bodyPr anchor="b">
            <a:normAutofit/>
          </a:bodyPr>
          <a:lstStyle>
            <a:lvl1pPr algn="ctr">
              <a:defRPr sz="4400">
                <a:solidFill>
                  <a:srgbClr val="3333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61288" y="1151446"/>
            <a:ext cx="6858000" cy="7322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5"/>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8" dist="17961" dir="13500000">
              <a:srgbClr val="E2820E">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algn="ctr" fontAlgn="base">
              <a:spcBef>
                <a:spcPct val="0"/>
              </a:spcBef>
              <a:spcAft>
                <a:spcPct val="0"/>
              </a:spcAft>
            </a:pPr>
            <a:endParaRPr lang="en-US"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952316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819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803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58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887268"/>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dirty="0"/>
          </a:p>
        </p:txBody>
      </p:sp>
      <p:sp>
        <p:nvSpPr>
          <p:cNvPr id="11" name="Rectangle 11"/>
          <p:cNvSpPr>
            <a:spLocks noGrp="1"/>
          </p:cNvSpPr>
          <p:nvPr>
            <p:ph sz="quarter" idx="15"/>
          </p:nvPr>
        </p:nvSpPr>
        <p:spPr>
          <a:xfrm>
            <a:off x="304800" y="1143000"/>
            <a:ext cx="8077200" cy="5105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5984314"/>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EAA2C7-38A7-4DD2-9A91-C947D138DC7C}"/>
              </a:ext>
            </a:extLst>
          </p:cNvPr>
          <p:cNvSpPr>
            <a:spLocks noGrp="1"/>
          </p:cNvSpPr>
          <p:nvPr>
            <p:ph type="title"/>
          </p:nvPr>
        </p:nvSpPr>
        <p:spPr>
          <a:xfrm>
            <a:off x="365760" y="255203"/>
            <a:ext cx="8412480" cy="530768"/>
          </a:xfrm>
        </p:spPr>
        <p:txBody>
          <a:bodyPr>
            <a:normAutofit/>
          </a:bodyPr>
          <a:lstStyle>
            <a:lvl1pPr algn="ctr">
              <a:defRPr sz="1800" b="1">
                <a:solidFill>
                  <a:srgbClr val="0000FF"/>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B6B01F8E-8725-4BF4-A4FE-34FDB47EBCAB}"/>
              </a:ext>
            </a:extLst>
          </p:cNvPr>
          <p:cNvSpPr>
            <a:spLocks noGrp="1"/>
          </p:cNvSpPr>
          <p:nvPr>
            <p:ph idx="1"/>
          </p:nvPr>
        </p:nvSpPr>
        <p:spPr>
          <a:xfrm>
            <a:off x="365760" y="1123720"/>
            <a:ext cx="8412480" cy="5299115"/>
          </a:xfrm>
        </p:spPr>
        <p:txBody>
          <a:bodyPr>
            <a:normAutofit/>
          </a:bodyPr>
          <a:lstStyle>
            <a:lvl1pPr>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314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black">
                    <a:tint val="75000"/>
                  </a:prstClr>
                </a:solidFill>
              </a:rPr>
              <a:t>6/17/2017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491515"/>
            <a:ext cx="2057400" cy="365125"/>
          </a:xfrm>
        </p:spPr>
        <p:txBody>
          <a:bodyPr/>
          <a:lstStyle>
            <a:lvl1pPr>
              <a:defRPr>
                <a:solidFill>
                  <a:schemeClr val="tx1"/>
                </a:solidFill>
              </a:defRPr>
            </a:lvl1pPr>
          </a:lstStyle>
          <a:p>
            <a:fld id="{3DDED992-7A18-4191-A314-FB899F27126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6712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LongHorn Logo.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42082" y="6176963"/>
            <a:ext cx="914400" cy="457200"/>
          </a:xfrm>
          <a:prstGeom prst="rect">
            <a:avLst/>
          </a:prstGeom>
        </p:spPr>
      </p:pic>
      <p:sp>
        <p:nvSpPr>
          <p:cNvPr id="9" name="TextBox 8"/>
          <p:cNvSpPr txBox="1"/>
          <p:nvPr userDrawn="1"/>
        </p:nvSpPr>
        <p:spPr>
          <a:xfrm>
            <a:off x="467020" y="6459273"/>
            <a:ext cx="2613660" cy="338554"/>
          </a:xfrm>
          <a:prstGeom prst="rect">
            <a:avLst/>
          </a:prstGeom>
          <a:noFill/>
        </p:spPr>
        <p:txBody>
          <a:bodyPr wrap="square" rtlCol="0">
            <a:spAutoFit/>
          </a:bodyPr>
          <a:lstStyle/>
          <a:p>
            <a:r>
              <a:rPr lang="en-US" sz="16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a:t>
            </a:r>
            <a:r>
              <a:rPr lang="en-US" sz="16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384T / 323</a:t>
            </a:r>
          </a:p>
        </p:txBody>
      </p:sp>
      <p:sp>
        <p:nvSpPr>
          <p:cNvPr id="6" name="Rectangle 5"/>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8" dist="17961" dir="13500000">
              <a:srgbClr val="E2820E">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algn="ctr" fontAlgn="base">
              <a:spcBef>
                <a:spcPct val="0"/>
              </a:spcBef>
              <a:spcAft>
                <a:spcPct val="0"/>
              </a:spcAft>
            </a:pPr>
            <a:endParaRPr lang="en-US"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30540415"/>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4" r:id="rId7"/>
    <p:sldLayoutId id="214748427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8.wmf"/><Relationship Id="rId3" Type="http://schemas.openxmlformats.org/officeDocument/2006/relationships/notesSlide" Target="../notesSlides/notesSlide7.xml"/><Relationship Id="rId7" Type="http://schemas.openxmlformats.org/officeDocument/2006/relationships/image" Target="../media/image15.wmf"/><Relationship Id="rId12"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7.wmf"/><Relationship Id="rId5" Type="http://schemas.openxmlformats.org/officeDocument/2006/relationships/image" Target="../media/image14.emf"/><Relationship Id="rId15" Type="http://schemas.openxmlformats.org/officeDocument/2006/relationships/image" Target="../media/image19.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6.wmf"/><Relationship Id="rId1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36.emf"/><Relationship Id="rId5" Type="http://schemas.openxmlformats.org/officeDocument/2006/relationships/oleObject" Target="../embeddings/oleObject11.bin"/><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50.jpeg"/><Relationship Id="rId18" Type="http://schemas.openxmlformats.org/officeDocument/2006/relationships/image" Target="../media/image41.emf"/><Relationship Id="rId26" Type="http://schemas.openxmlformats.org/officeDocument/2006/relationships/image" Target="../media/image45.emf"/><Relationship Id="rId3" Type="http://schemas.openxmlformats.org/officeDocument/2006/relationships/notesSlide" Target="../notesSlides/notesSlide10.xml"/><Relationship Id="rId21" Type="http://schemas.openxmlformats.org/officeDocument/2006/relationships/oleObject" Target="../embeddings/oleObject17.bin"/><Relationship Id="rId7" Type="http://schemas.openxmlformats.org/officeDocument/2006/relationships/oleObject" Target="../embeddings/oleObject13.bin"/><Relationship Id="rId12" Type="http://schemas.openxmlformats.org/officeDocument/2006/relationships/image" Target="../media/image49.png"/><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53.jpeg"/><Relationship Id="rId20" Type="http://schemas.openxmlformats.org/officeDocument/2006/relationships/image" Target="../media/image42.emf"/><Relationship Id="rId29" Type="http://schemas.openxmlformats.org/officeDocument/2006/relationships/image" Target="../media/image54.jpeg"/><Relationship Id="rId1" Type="http://schemas.openxmlformats.org/officeDocument/2006/relationships/vmlDrawing" Target="../drawings/vmlDrawing6.vml"/><Relationship Id="rId6" Type="http://schemas.openxmlformats.org/officeDocument/2006/relationships/image" Target="../media/image38.emf"/><Relationship Id="rId11" Type="http://schemas.openxmlformats.org/officeDocument/2006/relationships/image" Target="../media/image48.jpeg"/><Relationship Id="rId24" Type="http://schemas.openxmlformats.org/officeDocument/2006/relationships/image" Target="../media/image44.emf"/><Relationship Id="rId5" Type="http://schemas.openxmlformats.org/officeDocument/2006/relationships/oleObject" Target="../embeddings/oleObject12.bin"/><Relationship Id="rId15" Type="http://schemas.openxmlformats.org/officeDocument/2006/relationships/image" Target="../media/image52.jpeg"/><Relationship Id="rId23" Type="http://schemas.openxmlformats.org/officeDocument/2006/relationships/oleObject" Target="../embeddings/oleObject18.bin"/><Relationship Id="rId28" Type="http://schemas.openxmlformats.org/officeDocument/2006/relationships/image" Target="../media/image46.emf"/><Relationship Id="rId10" Type="http://schemas.openxmlformats.org/officeDocument/2006/relationships/image" Target="../media/image40.emf"/><Relationship Id="rId19" Type="http://schemas.openxmlformats.org/officeDocument/2006/relationships/oleObject" Target="../embeddings/oleObject16.bin"/><Relationship Id="rId4" Type="http://schemas.openxmlformats.org/officeDocument/2006/relationships/image" Target="../media/image47.jpeg"/><Relationship Id="rId9" Type="http://schemas.openxmlformats.org/officeDocument/2006/relationships/oleObject" Target="../embeddings/oleObject14.bin"/><Relationship Id="rId14" Type="http://schemas.openxmlformats.org/officeDocument/2006/relationships/image" Target="../media/image51.jpeg"/><Relationship Id="rId22" Type="http://schemas.openxmlformats.org/officeDocument/2006/relationships/image" Target="../media/image43.emf"/><Relationship Id="rId27"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notesSlide" Target="../notesSlides/notesSlide11.xml"/><Relationship Id="rId7"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55.emf"/><Relationship Id="rId5" Type="http://schemas.openxmlformats.org/officeDocument/2006/relationships/oleObject" Target="../embeddings/oleObject21.bin"/><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62.emf"/><Relationship Id="rId5" Type="http://schemas.openxmlformats.org/officeDocument/2006/relationships/oleObject" Target="../embeddings/oleObject24.bin"/><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67.emf"/><Relationship Id="rId5" Type="http://schemas.openxmlformats.org/officeDocument/2006/relationships/oleObject" Target="../embeddings/oleObject26.bin"/><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0.wmf"/><Relationship Id="rId4" Type="http://schemas.openxmlformats.org/officeDocument/2006/relationships/image" Target="../media/image69.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1.vml"/><Relationship Id="rId5" Type="http://schemas.openxmlformats.org/officeDocument/2006/relationships/image" Target="../media/image71.emf"/><Relationship Id="rId4" Type="http://schemas.openxmlformats.org/officeDocument/2006/relationships/oleObject" Target="../embeddings/oleObject27.bin"/></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jpeg"/><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4.xml"/><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9.bin"/><Relationship Id="rId5" Type="http://schemas.openxmlformats.org/officeDocument/2006/relationships/image" Target="../media/image75.wmf"/><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notesSlide" Target="../notesSlides/notesSlide15.xml"/><Relationship Id="rId7" Type="http://schemas.openxmlformats.org/officeDocument/2006/relationships/oleObject" Target="../embeddings/oleObject31.bin"/><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image" Target="../media/image78.emf"/><Relationship Id="rId5" Type="http://schemas.openxmlformats.org/officeDocument/2006/relationships/oleObject" Target="../embeddings/oleObject30.bin"/><Relationship Id="rId10" Type="http://schemas.openxmlformats.org/officeDocument/2006/relationships/image" Target="../media/image79.emf"/><Relationship Id="rId4" Type="http://schemas.openxmlformats.org/officeDocument/2006/relationships/chart" Target="../charts/chart1.xml"/><Relationship Id="rId9" Type="http://schemas.openxmlformats.org/officeDocument/2006/relationships/oleObject" Target="../embeddings/oleObject32.bin"/></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tif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8.xml"/><Relationship Id="rId7"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image" Target="../media/image85.png"/><Relationship Id="rId10" Type="http://schemas.openxmlformats.org/officeDocument/2006/relationships/image" Target="../media/image86.png"/><Relationship Id="rId4" Type="http://schemas.openxmlformats.org/officeDocument/2006/relationships/image" Target="../media/image84.png"/><Relationship Id="rId9" Type="http://schemas.openxmlformats.org/officeDocument/2006/relationships/image" Target="../media/image83.emf"/></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tiff"/><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jp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wmf"/><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94.png"/><Relationship Id="rId4" Type="http://schemas.openxmlformats.org/officeDocument/2006/relationships/oleObject" Target="../embeddings/oleObject35.bin"/></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oleObject" Target="../embeddings/oleObject40.bin"/><Relationship Id="rId18" Type="http://schemas.openxmlformats.org/officeDocument/2006/relationships/image" Target="../media/image104.png"/><Relationship Id="rId26" Type="http://schemas.openxmlformats.org/officeDocument/2006/relationships/image" Target="../media/image110.png"/><Relationship Id="rId3" Type="http://schemas.openxmlformats.org/officeDocument/2006/relationships/notesSlide" Target="../notesSlides/notesSlide23.xml"/><Relationship Id="rId21" Type="http://schemas.openxmlformats.org/officeDocument/2006/relationships/image" Target="../media/image107.png"/><Relationship Id="rId7" Type="http://schemas.openxmlformats.org/officeDocument/2006/relationships/oleObject" Target="../embeddings/oleObject37.bin"/><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01.emf"/><Relationship Id="rId2" Type="http://schemas.openxmlformats.org/officeDocument/2006/relationships/slideLayout" Target="../slideLayouts/slideLayout3.xml"/><Relationship Id="rId16" Type="http://schemas.openxmlformats.org/officeDocument/2006/relationships/image" Target="../media/image100.png"/><Relationship Id="rId20" Type="http://schemas.openxmlformats.org/officeDocument/2006/relationships/image" Target="../media/image106.png"/><Relationship Id="rId29" Type="http://schemas.openxmlformats.org/officeDocument/2006/relationships/image" Target="../media/image113.wmf"/><Relationship Id="rId1" Type="http://schemas.openxmlformats.org/officeDocument/2006/relationships/vmlDrawing" Target="../drawings/vmlDrawing16.vml"/><Relationship Id="rId6" Type="http://schemas.openxmlformats.org/officeDocument/2006/relationships/image" Target="../media/image102.png"/><Relationship Id="rId11" Type="http://schemas.openxmlformats.org/officeDocument/2006/relationships/oleObject" Target="../embeddings/oleObject39.bin"/><Relationship Id="rId24" Type="http://schemas.openxmlformats.org/officeDocument/2006/relationships/oleObject" Target="../embeddings/oleObject42.bin"/><Relationship Id="rId5" Type="http://schemas.openxmlformats.org/officeDocument/2006/relationships/image" Target="../media/image95.png"/><Relationship Id="rId15" Type="http://schemas.openxmlformats.org/officeDocument/2006/relationships/oleObject" Target="../embeddings/oleObject41.bin"/><Relationship Id="rId23" Type="http://schemas.openxmlformats.org/officeDocument/2006/relationships/image" Target="../media/image109.png"/><Relationship Id="rId28" Type="http://schemas.openxmlformats.org/officeDocument/2006/relationships/image" Target="../media/image112.png"/><Relationship Id="rId10" Type="http://schemas.openxmlformats.org/officeDocument/2006/relationships/image" Target="../media/image97.png"/><Relationship Id="rId19" Type="http://schemas.openxmlformats.org/officeDocument/2006/relationships/image" Target="../media/image105.png"/><Relationship Id="rId4" Type="http://schemas.openxmlformats.org/officeDocument/2006/relationships/oleObject" Target="../embeddings/oleObject36.bin"/><Relationship Id="rId9" Type="http://schemas.openxmlformats.org/officeDocument/2006/relationships/oleObject" Target="../embeddings/oleObject38.bin"/><Relationship Id="rId14" Type="http://schemas.openxmlformats.org/officeDocument/2006/relationships/image" Target="../media/image99.png"/><Relationship Id="rId22" Type="http://schemas.openxmlformats.org/officeDocument/2006/relationships/image" Target="../media/image108.png"/><Relationship Id="rId27"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2.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325" y="-38216"/>
            <a:ext cx="7772400" cy="852741"/>
          </a:xfrm>
        </p:spPr>
        <p:txBody>
          <a:bodyPr>
            <a:normAutofit/>
          </a:bodyPr>
          <a:lstStyle/>
          <a:p>
            <a:r>
              <a:rPr lang="en-US" sz="4000" dirty="0" smtClean="0"/>
              <a:t>Lecture 23</a:t>
            </a:r>
            <a:endParaRPr lang="en-US" sz="4000" dirty="0"/>
          </a:p>
        </p:txBody>
      </p:sp>
      <p:sp>
        <p:nvSpPr>
          <p:cNvPr id="3" name="Subtitle 2"/>
          <p:cNvSpPr>
            <a:spLocks noGrp="1"/>
          </p:cNvSpPr>
          <p:nvPr>
            <p:ph type="subTitle" idx="1"/>
          </p:nvPr>
        </p:nvSpPr>
        <p:spPr>
          <a:xfrm>
            <a:off x="1152525" y="858022"/>
            <a:ext cx="6858000" cy="429704"/>
          </a:xfrm>
        </p:spPr>
        <p:txBody>
          <a:bodyPr>
            <a:noAutofit/>
          </a:bodyPr>
          <a:lstStyle/>
          <a:p>
            <a:r>
              <a:rPr lang="en-US" sz="1600" b="1" dirty="0"/>
              <a:t>Chemical Engineering for Micro/Nano Fabrication</a:t>
            </a:r>
          </a:p>
          <a:p>
            <a:endParaRPr lang="en-US" sz="1100" dirty="0"/>
          </a:p>
        </p:txBody>
      </p:sp>
      <p:pic>
        <p:nvPicPr>
          <p:cNvPr id="4" name="Picture 3"/>
          <p:cNvPicPr>
            <a:picLocks noChangeAspect="1"/>
          </p:cNvPicPr>
          <p:nvPr/>
        </p:nvPicPr>
        <p:blipFill>
          <a:blip r:embed="rId3"/>
          <a:stretch>
            <a:fillRect/>
          </a:stretch>
        </p:blipFill>
        <p:spPr>
          <a:xfrm rot="16200000">
            <a:off x="3611245" y="1570355"/>
            <a:ext cx="1616710" cy="3200400"/>
          </a:xfrm>
          <a:prstGeom prst="rect">
            <a:avLst/>
          </a:prstGeom>
          <a:solidFill>
            <a:schemeClr val="bg1"/>
          </a:solidFill>
        </p:spPr>
      </p:pic>
      <p:graphicFrame>
        <p:nvGraphicFramePr>
          <p:cNvPr id="5" name="Object 4"/>
          <p:cNvGraphicFramePr>
            <a:graphicFrameLocks noChangeAspect="1"/>
          </p:cNvGraphicFramePr>
          <p:nvPr>
            <p:extLst>
              <p:ext uri="{D42A27DB-BD31-4B8C-83A1-F6EECF244321}">
                <p14:modId xmlns:p14="http://schemas.microsoft.com/office/powerpoint/2010/main" val="4042958463"/>
              </p:ext>
            </p:extLst>
          </p:nvPr>
        </p:nvGraphicFramePr>
        <p:xfrm>
          <a:off x="1086290" y="4191000"/>
          <a:ext cx="6920425" cy="1584698"/>
        </p:xfrm>
        <a:graphic>
          <a:graphicData uri="http://schemas.openxmlformats.org/presentationml/2006/ole">
            <mc:AlternateContent xmlns:mc="http://schemas.openxmlformats.org/markup-compatibility/2006">
              <mc:Choice xmlns:v="urn:schemas-microsoft-com:vml" Requires="v">
                <p:oleObj spid="_x0000_s146442" name="CS ChemDraw Drawing" r:id="rId4" imgW="3154236" imgH="722159" progId="ChemDraw.Document.6.0">
                  <p:embed/>
                </p:oleObj>
              </mc:Choice>
              <mc:Fallback>
                <p:oleObj name="CS ChemDraw Drawing" r:id="rId4" imgW="3154236" imgH="722159" progId="ChemDraw.Document.6.0">
                  <p:embed/>
                  <p:pic>
                    <p:nvPicPr>
                      <p:cNvPr id="0" name=""/>
                      <p:cNvPicPr/>
                      <p:nvPr/>
                    </p:nvPicPr>
                    <p:blipFill>
                      <a:blip r:embed="rId5"/>
                      <a:stretch>
                        <a:fillRect/>
                      </a:stretch>
                    </p:blipFill>
                    <p:spPr>
                      <a:xfrm>
                        <a:off x="1086290" y="4191000"/>
                        <a:ext cx="6920425" cy="1584698"/>
                      </a:xfrm>
                      <a:prstGeom prst="rect">
                        <a:avLst/>
                      </a:prstGeom>
                    </p:spPr>
                  </p:pic>
                </p:oleObj>
              </mc:Fallback>
            </mc:AlternateContent>
          </a:graphicData>
        </a:graphic>
      </p:graphicFrame>
    </p:spTree>
    <p:extLst>
      <p:ext uri="{BB962C8B-B14F-4D97-AF65-F5344CB8AC3E}">
        <p14:creationId xmlns:p14="http://schemas.microsoft.com/office/powerpoint/2010/main" val="1859357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6771" name="Object 2"/>
          <p:cNvGraphicFramePr>
            <a:graphicFrameLocks noChangeAspect="1"/>
          </p:cNvGraphicFramePr>
          <p:nvPr/>
        </p:nvGraphicFramePr>
        <p:xfrm>
          <a:off x="304800" y="1066800"/>
          <a:ext cx="5715000" cy="4511675"/>
        </p:xfrm>
        <a:graphic>
          <a:graphicData uri="http://schemas.openxmlformats.org/presentationml/2006/ole">
            <mc:AlternateContent xmlns:mc="http://schemas.openxmlformats.org/markup-compatibility/2006">
              <mc:Choice xmlns:v="urn:schemas-microsoft-com:vml" Requires="v">
                <p:oleObj spid="_x0000_s108924" name="Chart" r:id="rId4" imgW="4115297" imgH="3248237" progId="Excel.Chart.8">
                  <p:embed/>
                </p:oleObj>
              </mc:Choice>
              <mc:Fallback>
                <p:oleObj name="Chart" r:id="rId4" imgW="4115297" imgH="3248237" progId="Excel.Chart.8">
                  <p:embed/>
                  <p:pic>
                    <p:nvPicPr>
                      <p:cNvPr id="41677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57150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6772" name="Text Box 3"/>
          <p:cNvSpPr txBox="1">
            <a:spLocks noChangeArrowheads="1"/>
          </p:cNvSpPr>
          <p:nvPr/>
        </p:nvSpPr>
        <p:spPr bwMode="auto">
          <a:xfrm>
            <a:off x="7070725" y="1641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416773" name="Text Box 4"/>
          <p:cNvSpPr txBox="1">
            <a:spLocks noChangeArrowheads="1"/>
          </p:cNvSpPr>
          <p:nvPr/>
        </p:nvSpPr>
        <p:spPr bwMode="auto">
          <a:xfrm>
            <a:off x="7010400" y="14478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(2.68 </a:t>
            </a:r>
            <a:r>
              <a:rPr kumimoji="0" lang="en-US" altLang="ja-JP"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m</a:t>
            </a:r>
            <a:r>
              <a:rPr kumimoji="0" lang="en-US" altLang="ja-JP" sz="2000" b="1" i="0" u="none" strike="noStrike" kern="1200" cap="none" spc="0" normalizeH="0" baseline="30000" noProof="0">
                <a:ln>
                  <a:noFill/>
                </a:ln>
                <a:solidFill>
                  <a:srgbClr val="FF00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-1</a:t>
            </a:r>
            <a:r>
              <a:rPr kumimoji="0" lang="en-US" altLang="ja-JP"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a:t>
            </a:r>
            <a:endParaRPr kumimoji="0" lang="en-US" altLang="ja-JP"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endParaRPr>
          </a:p>
        </p:txBody>
      </p:sp>
      <p:sp>
        <p:nvSpPr>
          <p:cNvPr id="416774" name="Text Box 5"/>
          <p:cNvSpPr txBox="1">
            <a:spLocks noChangeArrowheads="1"/>
          </p:cNvSpPr>
          <p:nvPr/>
        </p:nvSpPr>
        <p:spPr bwMode="auto">
          <a:xfrm>
            <a:off x="7010400" y="26670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rPr>
              <a:t>(2.44 </a:t>
            </a:r>
            <a:r>
              <a:rPr kumimoji="0" lang="en-US" altLang="ja-JP" sz="2000" b="1"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m</a:t>
            </a:r>
            <a:r>
              <a:rPr kumimoji="0" lang="en-US" altLang="ja-JP" sz="2000" b="1" i="0" u="none" strike="noStrike" kern="1200" cap="none" spc="0" normalizeH="0" baseline="30000" noProof="0">
                <a:ln>
                  <a:noFill/>
                </a:ln>
                <a:solidFill>
                  <a:srgbClr val="0000CC"/>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-1</a:t>
            </a:r>
            <a:r>
              <a:rPr kumimoji="0" lang="en-US" altLang="ja-JP" sz="2000" b="1"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a:t>
            </a:r>
            <a:endParaRPr kumimoji="0" lang="en-US" altLang="ja-JP" sz="2000" b="1"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endParaRPr>
          </a:p>
        </p:txBody>
      </p:sp>
      <p:sp>
        <p:nvSpPr>
          <p:cNvPr id="416775" name="Text Box 6"/>
          <p:cNvSpPr txBox="1">
            <a:spLocks noChangeArrowheads="1"/>
          </p:cNvSpPr>
          <p:nvPr/>
        </p:nvSpPr>
        <p:spPr bwMode="auto">
          <a:xfrm>
            <a:off x="7010400" y="4267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a:ln>
                  <a:noFill/>
                </a:ln>
                <a:solidFill>
                  <a:srgbClr val="CC0099"/>
                </a:solidFill>
                <a:effectLst/>
                <a:uLnTx/>
                <a:uFillTx/>
                <a:latin typeface="Times New Roman" panose="02020603050405020304" pitchFamily="18" charset="0"/>
                <a:ea typeface="MS PGothic" panose="020B0600070205080204" pitchFamily="34" charset="-128"/>
                <a:cs typeface="+mn-cs"/>
              </a:rPr>
              <a:t>(1.15 </a:t>
            </a:r>
            <a:r>
              <a:rPr kumimoji="0" lang="en-US" altLang="ja-JP" sz="2000" b="1" i="0" u="none" strike="noStrike" kern="1200" cap="none" spc="0" normalizeH="0" baseline="0" noProof="0">
                <a:ln>
                  <a:noFill/>
                </a:ln>
                <a:solidFill>
                  <a:srgbClr val="CC0099"/>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m</a:t>
            </a:r>
            <a:r>
              <a:rPr kumimoji="0" lang="en-US" altLang="ja-JP" sz="2000" b="1" i="0" u="none" strike="noStrike" kern="1200" cap="none" spc="0" normalizeH="0" baseline="30000" noProof="0">
                <a:ln>
                  <a:noFill/>
                </a:ln>
                <a:solidFill>
                  <a:srgbClr val="CC0099"/>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-1</a:t>
            </a:r>
            <a:r>
              <a:rPr kumimoji="0" lang="en-US" altLang="ja-JP" sz="2000" b="1" i="0" u="none" strike="noStrike" kern="1200" cap="none" spc="0" normalizeH="0" baseline="0" noProof="0">
                <a:ln>
                  <a:noFill/>
                </a:ln>
                <a:solidFill>
                  <a:srgbClr val="CC0099"/>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a:t>
            </a:r>
            <a:endParaRPr kumimoji="0" lang="en-US" altLang="ja-JP" sz="2000" b="1" i="0" u="none" strike="noStrike" kern="1200" cap="none" spc="0" normalizeH="0" baseline="0" noProof="0">
              <a:ln>
                <a:noFill/>
              </a:ln>
              <a:solidFill>
                <a:srgbClr val="CC0099"/>
              </a:solidFill>
              <a:effectLst/>
              <a:uLnTx/>
              <a:uFillTx/>
              <a:latin typeface="Times New Roman" panose="02020603050405020304" pitchFamily="18" charset="0"/>
              <a:ea typeface="MS PGothic" panose="020B0600070205080204" pitchFamily="34" charset="-128"/>
              <a:cs typeface="+mn-cs"/>
            </a:endParaRPr>
          </a:p>
        </p:txBody>
      </p:sp>
      <p:sp>
        <p:nvSpPr>
          <p:cNvPr id="416776" name="Text Box 7"/>
          <p:cNvSpPr txBox="1">
            <a:spLocks noChangeArrowheads="1"/>
          </p:cNvSpPr>
          <p:nvPr/>
        </p:nvSpPr>
        <p:spPr bwMode="auto">
          <a:xfrm>
            <a:off x="838200" y="2286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3200" b="1" i="0" u="none" strike="noStrike" kern="1200" cap="none" spc="0" normalizeH="0" baseline="0" noProof="0">
                <a:ln>
                  <a:noFill/>
                </a:ln>
                <a:solidFill>
                  <a:srgbClr val="0000FF"/>
                </a:solidFill>
                <a:effectLst/>
                <a:uLnTx/>
                <a:uFillTx/>
                <a:latin typeface="Times New Roman" panose="02020603050405020304" pitchFamily="18" charset="0"/>
                <a:ea typeface="MS PGothic" panose="020B0600070205080204" pitchFamily="34" charset="-128"/>
                <a:cs typeface="+mn-cs"/>
              </a:rPr>
              <a:t>Absorbance of Fluorinated Polymers</a:t>
            </a:r>
          </a:p>
        </p:txBody>
      </p:sp>
      <p:sp>
        <p:nvSpPr>
          <p:cNvPr id="416777" name="Line 8"/>
          <p:cNvSpPr>
            <a:spLocks noChangeShapeType="1"/>
          </p:cNvSpPr>
          <p:nvPr/>
        </p:nvSpPr>
        <p:spPr bwMode="auto">
          <a:xfrm>
            <a:off x="381000" y="914400"/>
            <a:ext cx="838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78" name="Text Box 9"/>
          <p:cNvSpPr txBox="1">
            <a:spLocks noChangeArrowheads="1"/>
          </p:cNvSpPr>
          <p:nvPr/>
        </p:nvSpPr>
        <p:spPr bwMode="auto">
          <a:xfrm>
            <a:off x="838200" y="5410200"/>
            <a:ext cx="7334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rPr>
              <a:t>Hexafluoroisopropyl and </a:t>
            </a:r>
            <a:r>
              <a:rPr kumimoji="0" lang="en-US" altLang="en-US" sz="2400" b="0" i="0" u="none" strike="noStrike" kern="1200" cap="none" spc="0" normalizeH="0" baseline="0" noProof="0">
                <a:ln>
                  <a:noFill/>
                </a:ln>
                <a:solidFill>
                  <a:srgbClr val="0000CC"/>
                </a:solidFill>
                <a:effectLst/>
                <a:uLnTx/>
                <a:uFillTx/>
                <a:latin typeface="Symbol" panose="05050102010706020507" pitchFamily="18" charset="2"/>
                <a:ea typeface="MS PGothic" panose="020B0600070205080204" pitchFamily="34" charset="-128"/>
                <a:cs typeface="+mn-cs"/>
              </a:rPr>
              <a:t>a</a:t>
            </a:r>
            <a:r>
              <a:rPr kumimoji="0" lang="en-US" altLang="en-US" sz="2400" b="0"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rPr>
              <a:t>-trifluoromethylcarboxylic acid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Times New Roman" panose="02020603050405020304" pitchFamily="18" charset="0"/>
                <a:ea typeface="MS PGothic" panose="020B0600070205080204" pitchFamily="34" charset="-128"/>
                <a:cs typeface="+mn-cs"/>
              </a:rPr>
              <a:t>are groups surprisingly transparent!</a:t>
            </a:r>
          </a:p>
        </p:txBody>
      </p:sp>
      <p:graphicFrame>
        <p:nvGraphicFramePr>
          <p:cNvPr id="416779" name="Object 10"/>
          <p:cNvGraphicFramePr>
            <a:graphicFrameLocks noChangeAspect="1"/>
          </p:cNvGraphicFramePr>
          <p:nvPr/>
        </p:nvGraphicFramePr>
        <p:xfrm>
          <a:off x="2819400" y="1143000"/>
          <a:ext cx="885825" cy="1295400"/>
        </p:xfrm>
        <a:graphic>
          <a:graphicData uri="http://schemas.openxmlformats.org/presentationml/2006/ole">
            <mc:AlternateContent xmlns:mc="http://schemas.openxmlformats.org/markup-compatibility/2006">
              <mc:Choice xmlns:v="urn:schemas-microsoft-com:vml" Requires="v">
                <p:oleObj spid="_x0000_s108925" name="ACD ChemSketch 2.0" r:id="rId6" imgW="780288" imgH="1139952" progId="ACD.ChemSketch.20">
                  <p:embed/>
                </p:oleObj>
              </mc:Choice>
              <mc:Fallback>
                <p:oleObj name="ACD ChemSketch 2.0" r:id="rId6" imgW="780288" imgH="1139952" progId="ACD.ChemSketch.20">
                  <p:embed/>
                  <p:pic>
                    <p:nvPicPr>
                      <p:cNvPr id="416779"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143000"/>
                        <a:ext cx="8858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0" name="Object 11"/>
          <p:cNvGraphicFramePr>
            <a:graphicFrameLocks noChangeAspect="1"/>
          </p:cNvGraphicFramePr>
          <p:nvPr/>
        </p:nvGraphicFramePr>
        <p:xfrm>
          <a:off x="5715000" y="1219200"/>
          <a:ext cx="1295400" cy="754063"/>
        </p:xfrm>
        <a:graphic>
          <a:graphicData uri="http://schemas.openxmlformats.org/presentationml/2006/ole">
            <mc:AlternateContent xmlns:mc="http://schemas.openxmlformats.org/markup-compatibility/2006">
              <mc:Choice xmlns:v="urn:schemas-microsoft-com:vml" Requires="v">
                <p:oleObj spid="_x0000_s108926" name="ACD ChemSketch 2.0" r:id="rId8" imgW="917448" imgH="533400" progId="ACD.ChemSketch.20">
                  <p:embed/>
                </p:oleObj>
              </mc:Choice>
              <mc:Fallback>
                <p:oleObj name="ACD ChemSketch 2.0" r:id="rId8" imgW="917448" imgH="533400" progId="ACD.ChemSketch.20">
                  <p:embed/>
                  <p:pic>
                    <p:nvPicPr>
                      <p:cNvPr id="41678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1219200"/>
                        <a:ext cx="129540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1" name="Object 12"/>
          <p:cNvGraphicFramePr>
            <a:graphicFrameLocks noChangeAspect="1"/>
          </p:cNvGraphicFramePr>
          <p:nvPr/>
        </p:nvGraphicFramePr>
        <p:xfrm>
          <a:off x="6019800" y="2286000"/>
          <a:ext cx="1209675" cy="1524000"/>
        </p:xfrm>
        <a:graphic>
          <a:graphicData uri="http://schemas.openxmlformats.org/presentationml/2006/ole">
            <mc:AlternateContent xmlns:mc="http://schemas.openxmlformats.org/markup-compatibility/2006">
              <mc:Choice xmlns:v="urn:schemas-microsoft-com:vml" Requires="v">
                <p:oleObj spid="_x0000_s108927" name="ACD ChemSketch 2.0" r:id="rId10" imgW="1057656" imgH="1331976" progId="ACD.ChemSketch.20">
                  <p:embed/>
                </p:oleObj>
              </mc:Choice>
              <mc:Fallback>
                <p:oleObj name="ACD ChemSketch 2.0" r:id="rId10" imgW="1057656" imgH="1331976" progId="ACD.ChemSketch.20">
                  <p:embed/>
                  <p:pic>
                    <p:nvPicPr>
                      <p:cNvPr id="416781"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286000"/>
                        <a:ext cx="12096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2" name="Object 13"/>
          <p:cNvGraphicFramePr>
            <a:graphicFrameLocks noChangeAspect="1"/>
          </p:cNvGraphicFramePr>
          <p:nvPr/>
        </p:nvGraphicFramePr>
        <p:xfrm>
          <a:off x="6248400" y="3962400"/>
          <a:ext cx="815975" cy="1143000"/>
        </p:xfrm>
        <a:graphic>
          <a:graphicData uri="http://schemas.openxmlformats.org/presentationml/2006/ole">
            <mc:AlternateContent xmlns:mc="http://schemas.openxmlformats.org/markup-compatibility/2006">
              <mc:Choice xmlns:v="urn:schemas-microsoft-com:vml" Requires="v">
                <p:oleObj spid="_x0000_s108928" name="ACD ChemSketch 2.0" r:id="rId12" imgW="710184" imgH="993648" progId="ACD.ChemSketch.20">
                  <p:embed/>
                </p:oleObj>
              </mc:Choice>
              <mc:Fallback>
                <p:oleObj name="ACD ChemSketch 2.0" r:id="rId12" imgW="710184" imgH="993648" progId="ACD.ChemSketch.20">
                  <p:embed/>
                  <p:pic>
                    <p:nvPicPr>
                      <p:cNvPr id="416782"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3962400"/>
                        <a:ext cx="8159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3" name="Object 14"/>
          <p:cNvGraphicFramePr>
            <a:graphicFrameLocks noChangeAspect="1"/>
          </p:cNvGraphicFramePr>
          <p:nvPr/>
        </p:nvGraphicFramePr>
        <p:xfrm>
          <a:off x="3962400" y="1066800"/>
          <a:ext cx="1295400" cy="752475"/>
        </p:xfrm>
        <a:graphic>
          <a:graphicData uri="http://schemas.openxmlformats.org/presentationml/2006/ole">
            <mc:AlternateContent xmlns:mc="http://schemas.openxmlformats.org/markup-compatibility/2006">
              <mc:Choice xmlns:v="urn:schemas-microsoft-com:vml" Requires="v">
                <p:oleObj spid="_x0000_s108929" name="ACD ChemSketch 2.0" r:id="rId14" imgW="917448" imgH="533400" progId="ACD.ChemSketch.20">
                  <p:embed/>
                </p:oleObj>
              </mc:Choice>
              <mc:Fallback>
                <p:oleObj name="ACD ChemSketch 2.0" r:id="rId14" imgW="917448" imgH="533400" progId="ACD.ChemSketch.20">
                  <p:embed/>
                  <p:pic>
                    <p:nvPicPr>
                      <p:cNvPr id="416783"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62400" y="1066800"/>
                        <a:ext cx="12954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6784" name="Text Box 15"/>
          <p:cNvSpPr txBox="1">
            <a:spLocks noChangeArrowheads="1"/>
          </p:cNvSpPr>
          <p:nvPr/>
        </p:nvSpPr>
        <p:spPr bwMode="auto">
          <a:xfrm>
            <a:off x="2514600" y="2362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mn-cs"/>
              </a:rPr>
              <a:t>(6.02 </a:t>
            </a:r>
            <a:r>
              <a:rPr kumimoji="0" lang="en-US" altLang="ja-JP" sz="2000" b="1"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m</a:t>
            </a:r>
            <a:r>
              <a:rPr kumimoji="0" lang="en-US" altLang="ja-JP" sz="2000" b="1" i="0" u="none" strike="noStrike" kern="1200" cap="none" spc="0" normalizeH="0" baseline="30000" noProof="0">
                <a:ln>
                  <a:noFill/>
                </a:ln>
                <a:solidFill>
                  <a:srgbClr val="FF99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-1</a:t>
            </a:r>
            <a:r>
              <a:rPr kumimoji="0" lang="en-US" altLang="ja-JP" sz="2000" b="1"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a:t>
            </a:r>
            <a:endParaRPr kumimoji="0" lang="en-US" altLang="ja-JP" sz="2000" b="1" i="0" u="none" strike="noStrike" kern="1200" cap="none" spc="0" normalizeH="0" baseline="0" noProof="0">
              <a:ln>
                <a:noFill/>
              </a:ln>
              <a:solidFill>
                <a:srgbClr val="FF9900"/>
              </a:solidFill>
              <a:effectLst/>
              <a:uLnTx/>
              <a:uFillTx/>
              <a:latin typeface="Times New Roman" panose="02020603050405020304" pitchFamily="18" charset="0"/>
              <a:ea typeface="MS PGothic" panose="020B0600070205080204" pitchFamily="34" charset="-128"/>
              <a:cs typeface="+mn-cs"/>
            </a:endParaRPr>
          </a:p>
        </p:txBody>
      </p:sp>
      <p:sp>
        <p:nvSpPr>
          <p:cNvPr id="416785" name="Text Box 16"/>
          <p:cNvSpPr txBox="1">
            <a:spLocks noChangeArrowheads="1"/>
          </p:cNvSpPr>
          <p:nvPr/>
        </p:nvSpPr>
        <p:spPr bwMode="auto">
          <a:xfrm>
            <a:off x="3962400" y="19050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000" b="1" i="0" u="none" strike="noStrike" kern="1200" cap="none" spc="0" normalizeH="0" baseline="0" noProof="0">
                <a:ln>
                  <a:noFill/>
                </a:ln>
                <a:solidFill>
                  <a:srgbClr val="006600"/>
                </a:solidFill>
                <a:effectLst/>
                <a:uLnTx/>
                <a:uFillTx/>
                <a:latin typeface="Times New Roman" panose="02020603050405020304" pitchFamily="18" charset="0"/>
                <a:ea typeface="MS PGothic" panose="020B0600070205080204" pitchFamily="34" charset="-128"/>
                <a:cs typeface="+mn-cs"/>
              </a:rPr>
              <a:t>(5.42 </a:t>
            </a:r>
            <a:r>
              <a:rPr kumimoji="0" lang="en-US" altLang="ja-JP" sz="2000" b="1" i="0" u="none" strike="noStrike" kern="1200" cap="none" spc="0" normalizeH="0" baseline="0" noProof="0">
                <a:ln>
                  <a:noFill/>
                </a:ln>
                <a:solidFill>
                  <a:srgbClr val="0066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m</a:t>
            </a:r>
            <a:r>
              <a:rPr kumimoji="0" lang="en-US" altLang="ja-JP" sz="2000" b="1" i="0" u="none" strike="noStrike" kern="1200" cap="none" spc="0" normalizeH="0" baseline="30000" noProof="0">
                <a:ln>
                  <a:noFill/>
                </a:ln>
                <a:solidFill>
                  <a:srgbClr val="0066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-1</a:t>
            </a:r>
            <a:r>
              <a:rPr kumimoji="0" lang="en-US" altLang="ja-JP" sz="2000" b="1" i="0" u="none" strike="noStrike" kern="1200" cap="none" spc="0" normalizeH="0" baseline="0" noProof="0">
                <a:ln>
                  <a:noFill/>
                </a:ln>
                <a:solidFill>
                  <a:srgbClr val="006600"/>
                </a:solidFill>
                <a:effectLst/>
                <a:uLnTx/>
                <a:uFillTx/>
                <a:latin typeface="Times New Roman" panose="02020603050405020304" pitchFamily="18" charset="0"/>
                <a:ea typeface="MS PGothic" panose="020B0600070205080204" pitchFamily="34" charset="-128"/>
                <a:cs typeface="+mn-cs"/>
                <a:sym typeface="Symbol" panose="05050102010706020507" pitchFamily="18" charset="2"/>
              </a:rPr>
              <a:t>)</a:t>
            </a:r>
            <a:endParaRPr kumimoji="0" lang="en-US" altLang="ja-JP" sz="2000" b="1" i="0" u="none" strike="noStrike" kern="1200" cap="none" spc="0" normalizeH="0" baseline="0" noProof="0">
              <a:ln>
                <a:noFill/>
              </a:ln>
              <a:solidFill>
                <a:srgbClr val="0066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76707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2914" name="Slide Number Placeholder 1"/>
          <p:cNvSpPr>
            <a:spLocks noGrp="1"/>
          </p:cNvSpPr>
          <p:nvPr>
            <p:ph type="sldNum" sz="quarter" idx="4294967295"/>
          </p:nvPr>
        </p:nvSpPr>
        <p:spPr>
          <a:xfrm>
            <a:off x="76200" y="6416675"/>
            <a:ext cx="638175" cy="352425"/>
          </a:xfrm>
          <a:prstGeom prst="rect">
            <a:avLst/>
          </a:prstGeo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2F73C40-DA86-4358-BDC9-EFEA77C7CB4C}" type="slidenum">
              <a:rPr kumimoji="0" lang="en-US" altLang="zh-TW" sz="1400" b="0" i="0" u="none" strike="noStrike" kern="1200" cap="none" spc="0" normalizeH="0" baseline="0" noProof="0">
                <a:ln>
                  <a:noFill/>
                </a:ln>
                <a:solidFill>
                  <a:srgbClr val="CC6600"/>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altLang="zh-TW" sz="1400" b="0" i="0" u="none" strike="noStrike" kern="1200" cap="none" spc="0" normalizeH="0" baseline="0" noProof="0">
              <a:ln>
                <a:noFill/>
              </a:ln>
              <a:solidFill>
                <a:srgbClr val="CC6600"/>
              </a:solidFill>
              <a:effectLst/>
              <a:uLnTx/>
              <a:uFillTx/>
              <a:latin typeface="Times New Roman" panose="02020603050405020304" pitchFamily="18" charset="0"/>
              <a:cs typeface="+mn-cs"/>
            </a:endParaRPr>
          </a:p>
        </p:txBody>
      </p:sp>
      <p:pic>
        <p:nvPicPr>
          <p:cNvPr id="422915" name="Picture 2" descr="PPT11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92" y="787400"/>
            <a:ext cx="3733800" cy="3733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Text Box 3"/>
          <p:cNvSpPr txBox="1">
            <a:spLocks noChangeArrowheads="1"/>
          </p:cNvSpPr>
          <p:nvPr/>
        </p:nvSpPr>
        <p:spPr bwMode="auto">
          <a:xfrm>
            <a:off x="1295400" y="152400"/>
            <a:ext cx="7315200" cy="5794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Lucida Sans Unicode" panose="020B0602030504020204" pitchFamily="34" charset="0"/>
                <a:ea typeface="+mn-ea"/>
                <a:cs typeface="Lucida Sans Unicode" panose="020B0602030504020204" pitchFamily="34" charset="0"/>
              </a:rPr>
              <a:t>Images in UT 157nm Resists</a:t>
            </a:r>
          </a:p>
        </p:txBody>
      </p:sp>
      <p:pic>
        <p:nvPicPr>
          <p:cNvPr id="422917" name="Picture 4" descr="PPT11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25" y="844550"/>
            <a:ext cx="467836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18" name="Text Box 5"/>
          <p:cNvSpPr txBox="1">
            <a:spLocks noChangeArrowheads="1"/>
          </p:cNvSpPr>
          <p:nvPr/>
        </p:nvSpPr>
        <p:spPr bwMode="auto">
          <a:xfrm>
            <a:off x="2286000" y="1219200"/>
            <a:ext cx="9144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70nm</a:t>
            </a:r>
          </a:p>
        </p:txBody>
      </p:sp>
      <p:pic>
        <p:nvPicPr>
          <p:cNvPr id="422919" name="Picture 6" descr="PPT11D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63" y="3276600"/>
            <a:ext cx="487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20" name="Text Box 7"/>
          <p:cNvSpPr txBox="1">
            <a:spLocks noChangeArrowheads="1"/>
          </p:cNvSpPr>
          <p:nvPr/>
        </p:nvSpPr>
        <p:spPr bwMode="auto">
          <a:xfrm>
            <a:off x="5638800" y="4038600"/>
            <a:ext cx="1722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CCFFCC"/>
                </a:solidFill>
                <a:effectLst/>
                <a:uLnTx/>
                <a:uFillTx/>
                <a:latin typeface="Times New Roman" panose="02020603050405020304" pitchFamily="18" charset="0"/>
                <a:ea typeface="+mn-ea"/>
                <a:cs typeface="Times New Roman" panose="02020603050405020304" pitchFamily="18" charset="0"/>
              </a:rPr>
              <a:t>85nm</a:t>
            </a:r>
          </a:p>
        </p:txBody>
      </p:sp>
      <p:pic>
        <p:nvPicPr>
          <p:cNvPr id="422921" name="Picture 8" descr="PPT11D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276600"/>
            <a:ext cx="3378200" cy="32305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22" name="Text Box 9"/>
          <p:cNvSpPr txBox="1">
            <a:spLocks noChangeArrowheads="1"/>
          </p:cNvSpPr>
          <p:nvPr/>
        </p:nvSpPr>
        <p:spPr bwMode="auto">
          <a:xfrm rot="1952043">
            <a:off x="1012825" y="5334000"/>
            <a:ext cx="18288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CCFFCC"/>
                </a:solidFill>
                <a:effectLst/>
                <a:uLnTx/>
                <a:uFillTx/>
                <a:latin typeface="Times New Roman" panose="02020603050405020304" pitchFamily="18" charset="0"/>
                <a:ea typeface="+mn-ea"/>
                <a:cs typeface="Times New Roman" panose="02020603050405020304" pitchFamily="18" charset="0"/>
              </a:rPr>
              <a:t>90nm</a:t>
            </a:r>
          </a:p>
        </p:txBody>
      </p:sp>
      <p:pic>
        <p:nvPicPr>
          <p:cNvPr id="422923" name="Picture 10" descr="W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7338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24" name="Text Box 11"/>
          <p:cNvSpPr txBox="1">
            <a:spLocks noChangeArrowheads="1"/>
          </p:cNvSpPr>
          <p:nvPr/>
        </p:nvSpPr>
        <p:spPr bwMode="auto">
          <a:xfrm>
            <a:off x="4114800" y="4953000"/>
            <a:ext cx="9144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60nm</a:t>
            </a:r>
          </a:p>
        </p:txBody>
      </p:sp>
      <p:sp>
        <p:nvSpPr>
          <p:cNvPr id="319500" name="Text Box 12"/>
          <p:cNvSpPr txBox="1">
            <a:spLocks noChangeArrowheads="1"/>
          </p:cNvSpPr>
          <p:nvPr/>
        </p:nvSpPr>
        <p:spPr bwMode="auto">
          <a:xfrm>
            <a:off x="533400" y="2438400"/>
            <a:ext cx="8153400" cy="1368425"/>
          </a:xfrm>
          <a:prstGeom prst="rect">
            <a:avLst/>
          </a:prstGeom>
          <a:solidFill>
            <a:srgbClr val="0000FF"/>
          </a:solidFill>
          <a:ln w="57150">
            <a:solidFill>
              <a:srgbClr val="FFFF00"/>
            </a:solidFill>
            <a:miter lim="800000"/>
            <a:headEnd/>
            <a:tailEnd/>
          </a:ln>
          <a:effectLst>
            <a:outerShdw dist="107763"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Issues include: Pace, Resist, Pellicles, CaF</a:t>
            </a:r>
            <a:r>
              <a:rPr kumimoji="0" lang="en-US" altLang="en-US" sz="4000" b="0" i="0" u="none" strike="noStrike" kern="1200" cap="none" spc="0" normalizeH="0" baseline="-25000" noProof="0">
                <a:ln>
                  <a:noFill/>
                </a:ln>
                <a:solidFill>
                  <a:srgbClr val="FFFF00"/>
                </a:solidFill>
                <a:effectLst/>
                <a:uLnTx/>
                <a:uFillTx/>
                <a:latin typeface="Times New Roman" panose="02020603050405020304" pitchFamily="18" charset="0"/>
                <a:ea typeface="+mn-ea"/>
                <a:cs typeface="Times New Roman" panose="02020603050405020304" pitchFamily="18" charset="0"/>
              </a:rPr>
              <a:t>2</a:t>
            </a:r>
            <a:r>
              <a:rPr kumimoji="0" lang="en-US" altLang="en-US" sz="4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 Birefringence, Cost, etc.</a:t>
            </a:r>
          </a:p>
        </p:txBody>
      </p:sp>
      <p:sp>
        <p:nvSpPr>
          <p:cNvPr id="319501" name="Text Box 13"/>
          <p:cNvSpPr txBox="1">
            <a:spLocks noChangeArrowheads="1"/>
          </p:cNvSpPr>
          <p:nvPr/>
        </p:nvSpPr>
        <p:spPr bwMode="auto">
          <a:xfrm>
            <a:off x="533400" y="1295400"/>
            <a:ext cx="8229600" cy="2573338"/>
          </a:xfrm>
          <a:prstGeom prst="rect">
            <a:avLst/>
          </a:prstGeom>
          <a:solidFill>
            <a:srgbClr val="0000FF"/>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a:ln>
                <a:noFill/>
              </a:ln>
              <a:solidFill>
                <a:srgbClr val="FFFF00"/>
              </a:solidFill>
              <a:effectLst>
                <a:outerShdw blurRad="38100" dist="38100" dir="2700000" algn="tl">
                  <a:srgbClr val="000000"/>
                </a:outerShdw>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6600" b="0" i="0" u="none" strike="noStrike" kern="1200" cap="none" spc="0" normalizeH="0" baseline="0" noProof="0">
                <a:ln>
                  <a:noFill/>
                </a:ln>
                <a:solidFill>
                  <a:srgbClr val="FFFF00"/>
                </a:solidFill>
                <a:effectLst>
                  <a:outerShdw blurRad="38100" dist="38100" dir="2700000" algn="tl">
                    <a:srgbClr val="000000"/>
                  </a:outerShdw>
                </a:effectLst>
                <a:uLnTx/>
                <a:uFillTx/>
                <a:latin typeface="Calibri" panose="020F0502020204030204"/>
                <a:ea typeface="+mn-ea"/>
                <a:cs typeface="Times New Roman" panose="02020603050405020304" pitchFamily="18" charset="0"/>
              </a:rPr>
              <a:t>   Intel  Announcement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srgbClr val="FFFF00"/>
              </a:solidFill>
              <a:effectLst>
                <a:outerShdw blurRad="38100" dist="38100" dir="2700000" algn="tl">
                  <a:srgbClr val="000000"/>
                </a:outerShdw>
              </a:effectLst>
              <a:uLnTx/>
              <a:uFillTx/>
              <a:latin typeface="Calibri" panose="020F0502020204030204"/>
              <a:ea typeface="+mn-ea"/>
              <a:cs typeface="Times New Roman" panose="02020603050405020304" pitchFamily="18" charset="0"/>
            </a:endParaRPr>
          </a:p>
        </p:txBody>
      </p:sp>
      <p:grpSp>
        <p:nvGrpSpPr>
          <p:cNvPr id="319502" name="Group 14"/>
          <p:cNvGrpSpPr>
            <a:grpSpLocks/>
          </p:cNvGrpSpPr>
          <p:nvPr/>
        </p:nvGrpSpPr>
        <p:grpSpPr bwMode="auto">
          <a:xfrm>
            <a:off x="457200" y="990600"/>
            <a:ext cx="8458200" cy="3048000"/>
            <a:chOff x="384" y="768"/>
            <a:chExt cx="5088" cy="1920"/>
          </a:xfrm>
        </p:grpSpPr>
        <p:sp>
          <p:nvSpPr>
            <p:cNvPr id="422928" name="Rectangle 15"/>
            <p:cNvSpPr>
              <a:spLocks noChangeArrowheads="1"/>
            </p:cNvSpPr>
            <p:nvPr/>
          </p:nvSpPr>
          <p:spPr bwMode="auto">
            <a:xfrm>
              <a:off x="384" y="768"/>
              <a:ext cx="5088" cy="192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422929" name="Picture 16" descr="grim%20reap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047"/>
              <a:ext cx="1632" cy="1497"/>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grpSp>
    </p:spTree>
    <p:extLst>
      <p:ext uri="{BB962C8B-B14F-4D97-AF65-F5344CB8AC3E}">
        <p14:creationId xmlns:p14="http://schemas.microsoft.com/office/powerpoint/2010/main" val="287456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50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50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950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9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0" grpId="0" build="allAtOnce" animBg="1"/>
      <p:bldP spid="3195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ChangeArrowheads="1"/>
          </p:cNvSpPr>
          <p:nvPr/>
        </p:nvSpPr>
        <p:spPr bwMode="auto">
          <a:xfrm>
            <a:off x="547688" y="85725"/>
            <a:ext cx="807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ja-JP" sz="3600" b="1" dirty="0" err="1">
                <a:solidFill>
                  <a:srgbClr val="35509C"/>
                </a:solidFill>
                <a:latin typeface="Arial" pitchFamily="34" charset="0"/>
                <a:ea typeface="ＭＳ Ｐゴシック" pitchFamily="34" charset="-128"/>
              </a:rPr>
              <a:t>EUV</a:t>
            </a:r>
            <a:r>
              <a:rPr lang="en-US" altLang="ja-JP" sz="3600" b="1" dirty="0">
                <a:solidFill>
                  <a:srgbClr val="35509C"/>
                </a:solidFill>
                <a:latin typeface="Arial" pitchFamily="34" charset="0"/>
                <a:ea typeface="ＭＳ Ｐゴシック" pitchFamily="34" charset="-128"/>
              </a:rPr>
              <a:t> Resist </a:t>
            </a:r>
            <a:r>
              <a:rPr lang="en-US" altLang="ja-JP" sz="3600" b="1" dirty="0" smtClean="0">
                <a:solidFill>
                  <a:srgbClr val="35509C"/>
                </a:solidFill>
                <a:latin typeface="Arial" pitchFamily="34" charset="0"/>
                <a:ea typeface="ＭＳ Ｐゴシック" pitchFamily="34" charset="-128"/>
              </a:rPr>
              <a:t>Progress</a:t>
            </a:r>
            <a:endParaRPr lang="en-US" altLang="ja-JP" sz="3600" b="1" dirty="0">
              <a:solidFill>
                <a:srgbClr val="35509C"/>
              </a:solidFill>
              <a:latin typeface="Arial" pitchFamily="34" charset="0"/>
              <a:ea typeface="ＭＳ Ｐゴシック" pitchFamily="34" charset="-128"/>
            </a:endParaRPr>
          </a:p>
        </p:txBody>
      </p:sp>
      <p:sp>
        <p:nvSpPr>
          <p:cNvPr id="424963" name="Slide Number Placeholder 52"/>
          <p:cNvSpPr txBox="1">
            <a:spLocks noGrp="1"/>
          </p:cNvSpPr>
          <p:nvPr/>
        </p:nvSpPr>
        <p:spPr bwMode="auto">
          <a:xfrm>
            <a:off x="7077075" y="64611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a:endParaRPr lang="ja-JP" altLang="ja-JP" sz="1200" b="1">
              <a:solidFill>
                <a:srgbClr val="000000"/>
              </a:solidFill>
              <a:latin typeface="Arial" pitchFamily="34" charset="0"/>
              <a:ea typeface="ＭＳ Ｐゴシック" pitchFamily="34" charset="-128"/>
            </a:endParaRPr>
          </a:p>
        </p:txBody>
      </p:sp>
      <p:sp>
        <p:nvSpPr>
          <p:cNvPr id="424964" name="TextBox 11"/>
          <p:cNvSpPr txBox="1">
            <a:spLocks noChangeArrowheads="1"/>
          </p:cNvSpPr>
          <p:nvPr/>
        </p:nvSpPr>
        <p:spPr bwMode="auto">
          <a:xfrm>
            <a:off x="3028950" y="573088"/>
            <a:ext cx="29733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ja-JP" sz="1800" b="1">
                <a:solidFill>
                  <a:srgbClr val="0070C0"/>
                </a:solidFill>
                <a:latin typeface="Calibri" pitchFamily="34" charset="0"/>
                <a:ea typeface="ＭＳ Ｐゴシック" pitchFamily="34" charset="-128"/>
              </a:rPr>
              <a:t>30mJ/cm2</a:t>
            </a:r>
          </a:p>
          <a:p>
            <a:r>
              <a:rPr lang="en-US" altLang="ja-JP" sz="1800" b="1">
                <a:solidFill>
                  <a:srgbClr val="0070C0"/>
                </a:solidFill>
                <a:latin typeface="Calibri" pitchFamily="34" charset="0"/>
                <a:ea typeface="ＭＳ Ｐゴシック" pitchFamily="34" charset="-128"/>
              </a:rPr>
              <a:t> </a:t>
            </a:r>
            <a:r>
              <a:rPr lang="en-US" altLang="ja-JP" sz="2800" b="1">
                <a:solidFill>
                  <a:srgbClr val="FF0000"/>
                </a:solidFill>
                <a:latin typeface="Calibri" pitchFamily="34" charset="0"/>
                <a:ea typeface="ＭＳ Ｐゴシック" pitchFamily="34" charset="-128"/>
              </a:rPr>
              <a:t>MET@LBNL</a:t>
            </a:r>
          </a:p>
        </p:txBody>
      </p:sp>
      <p:pic>
        <p:nvPicPr>
          <p:cNvPr id="42496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30289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249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1331913"/>
            <a:ext cx="30289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249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975" y="1331913"/>
            <a:ext cx="30289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2496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2063"/>
            <a:ext cx="30289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TextBox 8"/>
          <p:cNvSpPr txBox="1"/>
          <p:nvPr/>
        </p:nvSpPr>
        <p:spPr>
          <a:xfrm>
            <a:off x="0" y="3221038"/>
            <a:ext cx="1255713" cy="461962"/>
          </a:xfrm>
          <a:prstGeom prst="rect">
            <a:avLst/>
          </a:prstGeom>
          <a:solidFill>
            <a:schemeClr val="accent5">
              <a:lumMod val="20000"/>
              <a:lumOff val="80000"/>
            </a:schemeClr>
          </a:solidFill>
        </p:spPr>
        <p:txBody>
          <a:bodyPr wrap="none">
            <a:spAutoFit/>
          </a:bodyPr>
          <a:lstStyle/>
          <a:p>
            <a:pPr eaLnBrk="0" hangingPunct="0">
              <a:defRPr/>
            </a:pPr>
            <a:r>
              <a:rPr lang="en-US" b="1" dirty="0">
                <a:solidFill>
                  <a:srgbClr val="0070C0"/>
                </a:solidFill>
                <a:latin typeface="Calibri" pitchFamily="34" charset="0"/>
                <a:cs typeface="Calibri" pitchFamily="34" charset="0"/>
              </a:rPr>
              <a:t>18nm LS</a:t>
            </a:r>
          </a:p>
        </p:txBody>
      </p:sp>
      <p:sp>
        <p:nvSpPr>
          <p:cNvPr id="18" name="TextBox 17"/>
          <p:cNvSpPr txBox="1"/>
          <p:nvPr/>
        </p:nvSpPr>
        <p:spPr>
          <a:xfrm>
            <a:off x="3086100" y="3221038"/>
            <a:ext cx="1255713" cy="461962"/>
          </a:xfrm>
          <a:prstGeom prst="rect">
            <a:avLst/>
          </a:prstGeom>
          <a:solidFill>
            <a:schemeClr val="accent5">
              <a:lumMod val="20000"/>
              <a:lumOff val="80000"/>
            </a:schemeClr>
          </a:solidFill>
        </p:spPr>
        <p:txBody>
          <a:bodyPr wrap="none">
            <a:spAutoFit/>
          </a:bodyPr>
          <a:lstStyle/>
          <a:p>
            <a:pPr eaLnBrk="0" hangingPunct="0">
              <a:defRPr/>
            </a:pPr>
            <a:r>
              <a:rPr lang="en-US" b="1" dirty="0">
                <a:solidFill>
                  <a:srgbClr val="0070C0"/>
                </a:solidFill>
                <a:latin typeface="Calibri" pitchFamily="34" charset="0"/>
                <a:cs typeface="Calibri" pitchFamily="34" charset="0"/>
              </a:rPr>
              <a:t>17nm LS</a:t>
            </a:r>
          </a:p>
        </p:txBody>
      </p:sp>
      <p:sp>
        <p:nvSpPr>
          <p:cNvPr id="19" name="TextBox 18"/>
          <p:cNvSpPr txBox="1"/>
          <p:nvPr/>
        </p:nvSpPr>
        <p:spPr>
          <a:xfrm>
            <a:off x="6159500" y="3221038"/>
            <a:ext cx="1255713" cy="461962"/>
          </a:xfrm>
          <a:prstGeom prst="rect">
            <a:avLst/>
          </a:prstGeom>
          <a:solidFill>
            <a:schemeClr val="accent5">
              <a:lumMod val="20000"/>
              <a:lumOff val="80000"/>
            </a:schemeClr>
          </a:solidFill>
        </p:spPr>
        <p:txBody>
          <a:bodyPr wrap="none">
            <a:spAutoFit/>
          </a:bodyPr>
          <a:lstStyle/>
          <a:p>
            <a:pPr eaLnBrk="0" hangingPunct="0">
              <a:defRPr/>
            </a:pPr>
            <a:r>
              <a:rPr lang="en-US" b="1" dirty="0">
                <a:solidFill>
                  <a:srgbClr val="0070C0"/>
                </a:solidFill>
                <a:latin typeface="Calibri" pitchFamily="34" charset="0"/>
                <a:cs typeface="Calibri" pitchFamily="34" charset="0"/>
              </a:rPr>
              <a:t>16nm LS</a:t>
            </a:r>
          </a:p>
        </p:txBody>
      </p:sp>
      <p:sp>
        <p:nvSpPr>
          <p:cNvPr id="20" name="TextBox 19"/>
          <p:cNvSpPr txBox="1"/>
          <p:nvPr/>
        </p:nvSpPr>
        <p:spPr>
          <a:xfrm>
            <a:off x="0" y="5680075"/>
            <a:ext cx="1255713" cy="461963"/>
          </a:xfrm>
          <a:prstGeom prst="rect">
            <a:avLst/>
          </a:prstGeom>
          <a:solidFill>
            <a:schemeClr val="accent5">
              <a:lumMod val="20000"/>
              <a:lumOff val="80000"/>
            </a:schemeClr>
          </a:solidFill>
        </p:spPr>
        <p:txBody>
          <a:bodyPr wrap="none">
            <a:spAutoFit/>
          </a:bodyPr>
          <a:lstStyle/>
          <a:p>
            <a:pPr eaLnBrk="0" hangingPunct="0">
              <a:defRPr/>
            </a:pPr>
            <a:r>
              <a:rPr lang="en-US" b="1" dirty="0">
                <a:solidFill>
                  <a:srgbClr val="0070C0"/>
                </a:solidFill>
                <a:latin typeface="Calibri" pitchFamily="34" charset="0"/>
                <a:cs typeface="Calibri" pitchFamily="34" charset="0"/>
              </a:rPr>
              <a:t>15nm LS</a:t>
            </a:r>
          </a:p>
        </p:txBody>
      </p:sp>
      <p:sp>
        <p:nvSpPr>
          <p:cNvPr id="22" name="Text Box 43"/>
          <p:cNvSpPr txBox="1">
            <a:spLocks noChangeArrowheads="1"/>
          </p:cNvSpPr>
          <p:nvPr/>
        </p:nvSpPr>
        <p:spPr bwMode="auto">
          <a:xfrm>
            <a:off x="4451350" y="3995738"/>
            <a:ext cx="4191000" cy="1939925"/>
          </a:xfrm>
          <a:prstGeom prst="rect">
            <a:avLst/>
          </a:prstGeom>
          <a:solidFill>
            <a:schemeClr val="bg1">
              <a:lumMod val="95000"/>
            </a:schemeClr>
          </a:solidFill>
          <a:ln>
            <a:headEnd/>
            <a:tailEnd/>
          </a:ln>
        </p:spPr>
        <p:style>
          <a:lnRef idx="3">
            <a:schemeClr val="lt1"/>
          </a:lnRef>
          <a:fillRef idx="1">
            <a:schemeClr val="accent1"/>
          </a:fillRef>
          <a:effectRef idx="1">
            <a:schemeClr val="accent1"/>
          </a:effectRef>
          <a:fontRef idx="minor">
            <a:schemeClr val="lt1"/>
          </a:fontRef>
        </p:style>
        <p:txBody>
          <a:bodyPr lIns="90000" tIns="46800" rIns="90000" bIns="46800" anchor="ctr">
            <a:spAutoFit/>
          </a:bodyPr>
          <a:lstStyle/>
          <a:p>
            <a:pPr algn="l" eaLnBrk="0" hangingPunct="0">
              <a:spcBef>
                <a:spcPts val="0"/>
              </a:spcBef>
              <a:defRPr/>
            </a:pPr>
            <a:r>
              <a:rPr lang="en-US" altLang="ja-JP" dirty="0">
                <a:solidFill>
                  <a:srgbClr val="FF0000"/>
                </a:solidFill>
              </a:rPr>
              <a:t>Ultimate resolution of EUV resists has been improved by optimization of resist materials, illumination optics and phase shift mask.  </a:t>
            </a:r>
          </a:p>
        </p:txBody>
      </p:sp>
      <p:sp>
        <p:nvSpPr>
          <p:cNvPr id="2" name="Right Arrow 1"/>
          <p:cNvSpPr>
            <a:spLocks noChangeArrowheads="1"/>
          </p:cNvSpPr>
          <p:nvPr/>
        </p:nvSpPr>
        <p:spPr bwMode="auto">
          <a:xfrm>
            <a:off x="2722563" y="4959350"/>
            <a:ext cx="1657350" cy="495300"/>
          </a:xfrm>
          <a:prstGeom prst="rightArrow">
            <a:avLst>
              <a:gd name="adj1" fmla="val 50000"/>
              <a:gd name="adj2" fmla="val 50099"/>
            </a:avLst>
          </a:prstGeom>
          <a:solidFill>
            <a:srgbClr val="FFFF00"/>
          </a:solidFill>
          <a:ln w="9525" algn="ctr">
            <a:solidFill>
              <a:srgbClr val="FF99CC"/>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endParaRPr lang="en-US" altLang="en-US" sz="1200" b="1">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4004823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647" y="0"/>
            <a:ext cx="91748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548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30" y="26670"/>
            <a:ext cx="8382000" cy="1325563"/>
          </a:xfrm>
        </p:spPr>
        <p:txBody>
          <a:bodyPr/>
          <a:lstStyle/>
          <a:p>
            <a:r>
              <a:rPr lang="en-US" dirty="0" smtClean="0"/>
              <a:t>The Dose – resolution Trade off</a:t>
            </a:r>
            <a:endParaRPr lang="en-US" dirty="0"/>
          </a:p>
        </p:txBody>
      </p:sp>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7772400" cy="538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877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1774825"/>
            <a:ext cx="24860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5987" name="Rectangle 3"/>
          <p:cNvSpPr>
            <a:spLocks noChangeArrowheads="1"/>
          </p:cNvSpPr>
          <p:nvPr/>
        </p:nvSpPr>
        <p:spPr bwMode="auto">
          <a:xfrm>
            <a:off x="461963" y="350838"/>
            <a:ext cx="84582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800">
                <a:solidFill>
                  <a:srgbClr val="3333CC"/>
                </a:solidFill>
                <a:latin typeface="Arial" pitchFamily="34" charset="0"/>
                <a:ea typeface="Lucida Sans" pitchFamily="34" charset="0"/>
                <a:cs typeface="Arial" pitchFamily="34" charset="0"/>
              </a:rPr>
              <a:t>EUV Resist Resolution</a:t>
            </a:r>
          </a:p>
        </p:txBody>
      </p:sp>
      <p:sp>
        <p:nvSpPr>
          <p:cNvPr id="425988" name="Text Box 4"/>
          <p:cNvSpPr txBox="1">
            <a:spLocks noChangeArrowheads="1"/>
          </p:cNvSpPr>
          <p:nvPr/>
        </p:nvSpPr>
        <p:spPr bwMode="auto">
          <a:xfrm>
            <a:off x="2057400" y="6324600"/>
            <a:ext cx="5110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Arial" pitchFamily="34" charset="0"/>
                <a:cs typeface="Arial" pitchFamily="34" charset="0"/>
              </a:rPr>
              <a:t>Ref: H. Solak, Paul Scheerer Institute – MNE 2005, Vienna, </a:t>
            </a:r>
          </a:p>
        </p:txBody>
      </p:sp>
      <p:sp>
        <p:nvSpPr>
          <p:cNvPr id="425989" name="Text Box 5"/>
          <p:cNvSpPr txBox="1">
            <a:spLocks noChangeArrowheads="1"/>
          </p:cNvSpPr>
          <p:nvPr/>
        </p:nvSpPr>
        <p:spPr bwMode="auto">
          <a:xfrm>
            <a:off x="2765425" y="1385888"/>
            <a:ext cx="356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Arial" pitchFamily="34" charset="0"/>
                <a:cs typeface="Arial" pitchFamily="34" charset="0"/>
              </a:rPr>
              <a:t>EUVIL Test Results with PMMA</a:t>
            </a:r>
          </a:p>
        </p:txBody>
      </p:sp>
      <p:sp>
        <p:nvSpPr>
          <p:cNvPr id="425990" name="Text Box 6"/>
          <p:cNvSpPr txBox="1">
            <a:spLocks noChangeArrowheads="1"/>
          </p:cNvSpPr>
          <p:nvPr/>
        </p:nvSpPr>
        <p:spPr bwMode="auto">
          <a:xfrm>
            <a:off x="6240463" y="3300413"/>
            <a:ext cx="822325" cy="2190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solidFill>
                  <a:srgbClr val="A50021"/>
                </a:solidFill>
                <a:latin typeface="Arial" pitchFamily="34" charset="0"/>
                <a:cs typeface="Arial" pitchFamily="34" charset="0"/>
              </a:rPr>
              <a:t>21.25 nm</a:t>
            </a:r>
          </a:p>
        </p:txBody>
      </p:sp>
      <p:pic>
        <p:nvPicPr>
          <p:cNvPr id="4259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1755775"/>
            <a:ext cx="25336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1765300"/>
            <a:ext cx="24955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3627438"/>
            <a:ext cx="39338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87969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 name="Group 1023"/>
          <p:cNvGrpSpPr/>
          <p:nvPr/>
        </p:nvGrpSpPr>
        <p:grpSpPr>
          <a:xfrm>
            <a:off x="944606" y="1760391"/>
            <a:ext cx="7079686" cy="3869475"/>
            <a:chOff x="228600" y="1134512"/>
            <a:chExt cx="7798055" cy="4495354"/>
          </a:xfrm>
        </p:grpSpPr>
        <p:grpSp>
          <p:nvGrpSpPr>
            <p:cNvPr id="6" name="Group 5"/>
            <p:cNvGrpSpPr/>
            <p:nvPr/>
          </p:nvGrpSpPr>
          <p:grpSpPr>
            <a:xfrm>
              <a:off x="228600" y="1393055"/>
              <a:ext cx="3688583" cy="4236811"/>
              <a:chOff x="1219200" y="1393055"/>
              <a:chExt cx="3688583" cy="4236811"/>
            </a:xfrm>
          </p:grpSpPr>
          <p:grpSp>
            <p:nvGrpSpPr>
              <p:cNvPr id="5" name="Group 4"/>
              <p:cNvGrpSpPr/>
              <p:nvPr/>
            </p:nvGrpSpPr>
            <p:grpSpPr>
              <a:xfrm>
                <a:off x="1371600" y="2057400"/>
                <a:ext cx="3352800" cy="2819400"/>
                <a:chOff x="2590800" y="2057400"/>
                <a:chExt cx="3352800" cy="2819400"/>
              </a:xfrm>
            </p:grpSpPr>
            <p:sp>
              <p:nvSpPr>
                <p:cNvPr id="4" name="Isosceles Triangle 3"/>
                <p:cNvSpPr/>
                <p:nvPr/>
              </p:nvSpPr>
              <p:spPr>
                <a:xfrm>
                  <a:off x="2590800" y="2057400"/>
                  <a:ext cx="3352800" cy="28194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7" name="Picture 3" descr="C:\Users\Willson\AppData\Local\Microsoft\Windows\Temporary Internet Files\Content.IE5\5CTRFO9J\MC900444661[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95747" y="3276600"/>
                  <a:ext cx="1176866" cy="15239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Arrow Connector 6"/>
              <p:cNvCxnSpPr/>
              <p:nvPr/>
            </p:nvCxnSpPr>
            <p:spPr>
              <a:xfrm>
                <a:off x="1388580" y="5029200"/>
                <a:ext cx="3352800" cy="0"/>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00400" y="2025161"/>
                <a:ext cx="1707383" cy="2819400"/>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219200" y="1992923"/>
                <a:ext cx="1645417" cy="2883877"/>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5206" y="5168201"/>
                <a:ext cx="2269596" cy="461665"/>
              </a:xfrm>
              <a:prstGeom prst="rect">
                <a:avLst/>
              </a:prstGeom>
              <a:noFill/>
            </p:spPr>
            <p:txBody>
              <a:bodyPr wrap="none" rtlCol="0">
                <a:spAutoFit/>
              </a:bodyPr>
              <a:lstStyle/>
              <a:p>
                <a:r>
                  <a:rPr lang="en-US" sz="2400" dirty="0" smtClean="0"/>
                  <a:t>Resolution / blur</a:t>
                </a:r>
                <a:endParaRPr lang="en-US" sz="2400" dirty="0"/>
              </a:p>
            </p:txBody>
          </p:sp>
          <p:sp>
            <p:nvSpPr>
              <p:cNvPr id="9" name="TextBox 8"/>
              <p:cNvSpPr txBox="1"/>
              <p:nvPr/>
            </p:nvSpPr>
            <p:spPr>
              <a:xfrm rot="3508069">
                <a:off x="2449857" y="3022344"/>
                <a:ext cx="3767088" cy="508510"/>
              </a:xfrm>
              <a:prstGeom prst="rect">
                <a:avLst/>
              </a:prstGeom>
              <a:noFill/>
            </p:spPr>
            <p:txBody>
              <a:bodyPr wrap="square" rtlCol="0">
                <a:spAutoFit/>
              </a:bodyPr>
              <a:lstStyle/>
              <a:p>
                <a:r>
                  <a:rPr lang="en-US" sz="2400" dirty="0" smtClean="0"/>
                  <a:t>Line Edge Roughness</a:t>
                </a:r>
                <a:endParaRPr lang="en-US" sz="2400" dirty="0"/>
              </a:p>
            </p:txBody>
          </p:sp>
          <p:sp>
            <p:nvSpPr>
              <p:cNvPr id="11" name="TextBox 10"/>
              <p:cNvSpPr txBox="1"/>
              <p:nvPr/>
            </p:nvSpPr>
            <p:spPr>
              <a:xfrm rot="17917677">
                <a:off x="989677" y="3069705"/>
                <a:ext cx="1667444" cy="523220"/>
              </a:xfrm>
              <a:prstGeom prst="rect">
                <a:avLst/>
              </a:prstGeom>
              <a:noFill/>
            </p:spPr>
            <p:txBody>
              <a:bodyPr wrap="none" rtlCol="0">
                <a:spAutoFit/>
              </a:bodyPr>
              <a:lstStyle/>
              <a:p>
                <a:r>
                  <a:rPr lang="en-US" sz="2800" dirty="0" smtClean="0"/>
                  <a:t>Sensitivity</a:t>
                </a:r>
                <a:endParaRPr lang="en-US" sz="2800" dirty="0"/>
              </a:p>
            </p:txBody>
          </p:sp>
        </p:grpSp>
        <p:sp>
          <p:nvSpPr>
            <p:cNvPr id="14" name="Isosceles Triangle 13"/>
            <p:cNvSpPr/>
            <p:nvPr/>
          </p:nvSpPr>
          <p:spPr>
            <a:xfrm>
              <a:off x="5391225" y="1219200"/>
              <a:ext cx="2462774" cy="3616167"/>
            </a:xfrm>
            <a:prstGeom prst="triangle">
              <a:avLst>
                <a:gd name="adj" fmla="val 4904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 name="Straight Arrow Connector 15"/>
            <p:cNvCxnSpPr/>
            <p:nvPr/>
          </p:nvCxnSpPr>
          <p:spPr>
            <a:xfrm>
              <a:off x="5391225" y="4953000"/>
              <a:ext cx="2462774" cy="0"/>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80764" y="1219200"/>
              <a:ext cx="1320236" cy="3581400"/>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87731" y="1219200"/>
              <a:ext cx="1289269" cy="3733800"/>
            </a:xfrm>
            <a:prstGeom prst="straightConnector1">
              <a:avLst/>
            </a:prstGeom>
            <a:ln w="762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02804" y="5029200"/>
              <a:ext cx="2269596" cy="461665"/>
            </a:xfrm>
            <a:prstGeom prst="rect">
              <a:avLst/>
            </a:prstGeom>
            <a:noFill/>
          </p:spPr>
          <p:txBody>
            <a:bodyPr wrap="none" rtlCol="0">
              <a:spAutoFit/>
            </a:bodyPr>
            <a:lstStyle/>
            <a:p>
              <a:r>
                <a:rPr lang="en-US" sz="2400" dirty="0" smtClean="0"/>
                <a:t>Resolution / blur</a:t>
              </a:r>
              <a:endParaRPr lang="en-US" sz="2400" dirty="0"/>
            </a:p>
          </p:txBody>
        </p:sp>
        <p:sp>
          <p:nvSpPr>
            <p:cNvPr id="20" name="TextBox 19"/>
            <p:cNvSpPr txBox="1"/>
            <p:nvPr/>
          </p:nvSpPr>
          <p:spPr>
            <a:xfrm rot="4048244">
              <a:off x="5771899" y="2880758"/>
              <a:ext cx="4001001" cy="508510"/>
            </a:xfrm>
            <a:prstGeom prst="rect">
              <a:avLst/>
            </a:prstGeom>
            <a:noFill/>
          </p:spPr>
          <p:txBody>
            <a:bodyPr wrap="square" rtlCol="0">
              <a:spAutoFit/>
            </a:bodyPr>
            <a:lstStyle/>
            <a:p>
              <a:r>
                <a:rPr lang="en-US" sz="2400" dirty="0" smtClean="0"/>
                <a:t>Line Edge Roughness</a:t>
              </a:r>
              <a:endParaRPr lang="en-US" sz="2400" dirty="0"/>
            </a:p>
          </p:txBody>
        </p:sp>
        <p:sp>
          <p:nvSpPr>
            <p:cNvPr id="21" name="TextBox 20"/>
            <p:cNvSpPr txBox="1"/>
            <p:nvPr/>
          </p:nvSpPr>
          <p:spPr>
            <a:xfrm rot="17288883">
              <a:off x="4562015" y="2397738"/>
              <a:ext cx="2073878" cy="576311"/>
            </a:xfrm>
            <a:prstGeom prst="rect">
              <a:avLst/>
            </a:prstGeom>
            <a:noFill/>
          </p:spPr>
          <p:txBody>
            <a:bodyPr wrap="square" rtlCol="0">
              <a:spAutoFit/>
            </a:bodyPr>
            <a:lstStyle/>
            <a:p>
              <a:r>
                <a:rPr lang="en-US" sz="2800" dirty="0" smtClean="0"/>
                <a:t>Sensitivity</a:t>
              </a:r>
              <a:endParaRPr lang="en-US" sz="2800" dirty="0"/>
            </a:p>
          </p:txBody>
        </p:sp>
        <p:pic>
          <p:nvPicPr>
            <p:cNvPr id="23" name="Picture 3" descr="C:\Users\Willson\AppData\Local\Microsoft\Windows\Temporary Internet Files\Content.IE5\5CTRFO9J\MC900444661[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4179" y="3062452"/>
              <a:ext cx="1176866" cy="152399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1"/>
          <p:cNvSpPr>
            <a:spLocks noGrp="1"/>
          </p:cNvSpPr>
          <p:nvPr>
            <p:ph type="ctrTitle"/>
          </p:nvPr>
        </p:nvSpPr>
        <p:spPr>
          <a:xfrm>
            <a:off x="609600" y="-152399"/>
            <a:ext cx="7543800" cy="1295400"/>
          </a:xfrm>
        </p:spPr>
        <p:txBody>
          <a:bodyPr>
            <a:normAutofit/>
          </a:bodyPr>
          <a:lstStyle/>
          <a:p>
            <a:r>
              <a:rPr lang="en-US" sz="6000" dirty="0" smtClean="0">
                <a:solidFill>
                  <a:srgbClr val="0000CC"/>
                </a:solidFill>
              </a:rPr>
              <a:t>The Triangle of Death</a:t>
            </a:r>
            <a:endParaRPr lang="en-US" sz="6000" dirty="0">
              <a:solidFill>
                <a:srgbClr val="0000CC"/>
              </a:solidFill>
            </a:endParaRPr>
          </a:p>
        </p:txBody>
      </p:sp>
      <p:sp>
        <p:nvSpPr>
          <p:cNvPr id="3" name="TextBox 2"/>
          <p:cNvSpPr txBox="1"/>
          <p:nvPr/>
        </p:nvSpPr>
        <p:spPr>
          <a:xfrm>
            <a:off x="591299" y="1006580"/>
            <a:ext cx="7882286" cy="461665"/>
          </a:xfrm>
          <a:prstGeom prst="rect">
            <a:avLst/>
          </a:prstGeom>
          <a:noFill/>
        </p:spPr>
        <p:txBody>
          <a:bodyPr wrap="none" rtlCol="0">
            <a:spAutoFit/>
          </a:bodyPr>
          <a:lstStyle/>
          <a:p>
            <a:r>
              <a:rPr lang="en-US" sz="2400" dirty="0" smtClean="0"/>
              <a:t>The area of the triangle is  “constant” for a given system </a:t>
            </a:r>
            <a:endParaRPr lang="en-US" sz="2400" dirty="0"/>
          </a:p>
        </p:txBody>
      </p:sp>
      <p:sp>
        <p:nvSpPr>
          <p:cNvPr id="8" name="Rectangle 7"/>
          <p:cNvSpPr/>
          <p:nvPr/>
        </p:nvSpPr>
        <p:spPr>
          <a:xfrm>
            <a:off x="5145475" y="1470639"/>
            <a:ext cx="3501552" cy="42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08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82000" cy="609600"/>
          </a:xfrm>
        </p:spPr>
        <p:txBody>
          <a:bodyPr/>
          <a:lstStyle/>
          <a:p>
            <a:r>
              <a:rPr lang="en-US" sz="3600" dirty="0" smtClean="0"/>
              <a:t>Can we Achieve Gain without Blur???</a:t>
            </a:r>
            <a:endParaRPr lang="en-US" sz="3600" dirty="0"/>
          </a:p>
        </p:txBody>
      </p:sp>
      <p:sp>
        <p:nvSpPr>
          <p:cNvPr id="3" name="Content Placeholder 2"/>
          <p:cNvSpPr>
            <a:spLocks noGrp="1"/>
          </p:cNvSpPr>
          <p:nvPr>
            <p:ph sz="half" idx="1"/>
          </p:nvPr>
        </p:nvSpPr>
        <p:spPr>
          <a:xfrm>
            <a:off x="457200" y="917713"/>
            <a:ext cx="8458200" cy="2785899"/>
          </a:xfrm>
        </p:spPr>
        <p:txBody>
          <a:bodyPr/>
          <a:lstStyle/>
          <a:p>
            <a:r>
              <a:rPr lang="en-US" dirty="0"/>
              <a:t>The catalyst is the culprit here…..</a:t>
            </a:r>
          </a:p>
          <a:p>
            <a:pPr lvl="1"/>
            <a:r>
              <a:rPr lang="en-US" dirty="0"/>
              <a:t>Catalyst must move (diffuse) to achieve gain </a:t>
            </a:r>
          </a:p>
          <a:p>
            <a:pPr lvl="1"/>
            <a:r>
              <a:rPr lang="en-US" dirty="0"/>
              <a:t>Movement (diffusion) causes bias and blur</a:t>
            </a:r>
          </a:p>
          <a:p>
            <a:pPr lvl="1"/>
            <a:r>
              <a:rPr lang="en-US" dirty="0"/>
              <a:t>We can not escape this </a:t>
            </a:r>
            <a:r>
              <a:rPr lang="en-US" dirty="0" smtClean="0"/>
              <a:t>dilemma</a:t>
            </a:r>
          </a:p>
          <a:p>
            <a:r>
              <a:rPr lang="en-US" i="1" dirty="0" smtClean="0"/>
              <a:t>Catalyst traps us in the Triangle…</a:t>
            </a:r>
          </a:p>
          <a:p>
            <a:pPr lvl="1"/>
            <a:r>
              <a:rPr lang="en-US" i="1" dirty="0" smtClean="0">
                <a:solidFill>
                  <a:srgbClr val="FF0000"/>
                </a:solidFill>
              </a:rPr>
              <a:t>we </a:t>
            </a:r>
            <a:r>
              <a:rPr lang="en-US" i="1" dirty="0">
                <a:solidFill>
                  <a:srgbClr val="FF0000"/>
                </a:solidFill>
              </a:rPr>
              <a:t>must find a non-catalytic </a:t>
            </a:r>
            <a:r>
              <a:rPr lang="en-US" i="1" dirty="0" smtClean="0">
                <a:solidFill>
                  <a:srgbClr val="FF0000"/>
                </a:solidFill>
              </a:rPr>
              <a:t>system with gain to escape</a:t>
            </a:r>
          </a:p>
          <a:p>
            <a:pPr lvl="1"/>
            <a:endParaRPr lang="en-US" sz="1050" i="1" dirty="0"/>
          </a:p>
          <a:p>
            <a:pPr lvl="1"/>
            <a:endParaRPr lang="en-US" sz="1050" dirty="0"/>
          </a:p>
        </p:txBody>
      </p:sp>
      <p:sp>
        <p:nvSpPr>
          <p:cNvPr id="4" name="Isosceles Triangle 3"/>
          <p:cNvSpPr/>
          <p:nvPr/>
        </p:nvSpPr>
        <p:spPr>
          <a:xfrm>
            <a:off x="3048000" y="4059601"/>
            <a:ext cx="2819400" cy="21799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3" descr="C:\Users\Willson\AppData\Local\Microsoft\Windows\Temporary Internet Files\Content.IE5\5CTRFO9J\MC900444661[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13694" y="4926915"/>
            <a:ext cx="1088012" cy="133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9711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730" y="707262"/>
            <a:ext cx="8229600" cy="609600"/>
          </a:xfrm>
        </p:spPr>
        <p:txBody>
          <a:bodyPr>
            <a:normAutofit fontScale="90000"/>
          </a:bodyPr>
          <a:lstStyle/>
          <a:p>
            <a:r>
              <a:rPr lang="en-US" sz="3500" dirty="0" smtClean="0"/>
              <a:t>An approach to breaking out of the triangle </a:t>
            </a:r>
            <a:endParaRPr lang="en-US" sz="3500" dirty="0"/>
          </a:p>
        </p:txBody>
      </p:sp>
      <p:grpSp>
        <p:nvGrpSpPr>
          <p:cNvPr id="9" name="Group 8"/>
          <p:cNvGrpSpPr/>
          <p:nvPr/>
        </p:nvGrpSpPr>
        <p:grpSpPr>
          <a:xfrm>
            <a:off x="533399" y="1676400"/>
            <a:ext cx="8153399" cy="4559858"/>
            <a:chOff x="-5078004" y="2675965"/>
            <a:chExt cx="7970177" cy="4023405"/>
          </a:xfrm>
          <a:solidFill>
            <a:schemeClr val="bg1"/>
          </a:solidFill>
        </p:grpSpPr>
        <p:sp>
          <p:nvSpPr>
            <p:cNvPr id="8" name="Rectangle 7"/>
            <p:cNvSpPr/>
            <p:nvPr/>
          </p:nvSpPr>
          <p:spPr>
            <a:xfrm>
              <a:off x="-4929030" y="2675965"/>
              <a:ext cx="7672227" cy="40234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078004" y="3310445"/>
              <a:ext cx="7970177" cy="2702878"/>
              <a:chOff x="-5855183" y="2572257"/>
              <a:chExt cx="9224833" cy="2702878"/>
            </a:xfrm>
            <a:grpFill/>
          </p:grpSpPr>
          <p:sp>
            <p:nvSpPr>
              <p:cNvPr id="5" name="TextBox 4"/>
              <p:cNvSpPr txBox="1"/>
              <p:nvPr/>
            </p:nvSpPr>
            <p:spPr>
              <a:xfrm>
                <a:off x="-5855183" y="2572257"/>
                <a:ext cx="9224833" cy="896173"/>
              </a:xfrm>
              <a:prstGeom prst="rect">
                <a:avLst/>
              </a:prstGeom>
              <a:grpFill/>
            </p:spPr>
            <p:txBody>
              <a:bodyPr wrap="square" rtlCol="0">
                <a:spAutoFit/>
              </a:bodyPr>
              <a:lstStyle/>
              <a:p>
                <a:pPr algn="ctr"/>
                <a:r>
                  <a:rPr lang="en-US" sz="3200" dirty="0" smtClean="0"/>
                  <a:t>Based in unzipping polymers</a:t>
                </a:r>
                <a:endParaRPr lang="en-US" dirty="0"/>
              </a:p>
              <a:p>
                <a:endParaRPr lang="en-US" dirty="0"/>
              </a:p>
            </p:txBody>
          </p:sp>
          <p:pic>
            <p:nvPicPr>
              <p:cNvPr id="6" name="Picture 5"/>
              <p:cNvPicPr>
                <a:picLocks noChangeAspect="1"/>
              </p:cNvPicPr>
              <p:nvPr/>
            </p:nvPicPr>
            <p:blipFill>
              <a:blip r:embed="rId2"/>
              <a:stretch>
                <a:fillRect/>
              </a:stretch>
            </p:blipFill>
            <p:spPr>
              <a:xfrm rot="16200000">
                <a:off x="-2267289" y="2751399"/>
                <a:ext cx="1426509" cy="3620963"/>
              </a:xfrm>
              <a:prstGeom prst="rect">
                <a:avLst/>
              </a:prstGeom>
              <a:grpFill/>
            </p:spPr>
          </p:pic>
        </p:grpSp>
      </p:grpSp>
    </p:spTree>
    <p:extLst>
      <p:ext uri="{BB962C8B-B14F-4D97-AF65-F5344CB8AC3E}">
        <p14:creationId xmlns:p14="http://schemas.microsoft.com/office/powerpoint/2010/main" val="51025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82000" cy="609600"/>
          </a:xfrm>
        </p:spPr>
        <p:txBody>
          <a:bodyPr/>
          <a:lstStyle/>
          <a:p>
            <a:r>
              <a:rPr lang="en-US" sz="3600" dirty="0" smtClean="0"/>
              <a:t>Can we Achieve Gain without Blur???</a:t>
            </a:r>
            <a:endParaRPr lang="en-US" sz="3600" dirty="0"/>
          </a:p>
        </p:txBody>
      </p:sp>
      <p:sp>
        <p:nvSpPr>
          <p:cNvPr id="3" name="Content Placeholder 2"/>
          <p:cNvSpPr>
            <a:spLocks noGrp="1"/>
          </p:cNvSpPr>
          <p:nvPr>
            <p:ph sz="half" idx="1"/>
          </p:nvPr>
        </p:nvSpPr>
        <p:spPr>
          <a:xfrm>
            <a:off x="457200" y="917713"/>
            <a:ext cx="8458200" cy="2785899"/>
          </a:xfrm>
        </p:spPr>
        <p:txBody>
          <a:bodyPr/>
          <a:lstStyle/>
          <a:p>
            <a:r>
              <a:rPr lang="en-US" dirty="0"/>
              <a:t>The catalyst is the culprit here…..</a:t>
            </a:r>
          </a:p>
          <a:p>
            <a:pPr lvl="1"/>
            <a:r>
              <a:rPr lang="en-US" dirty="0"/>
              <a:t>Catalyst must move (diffuse) to achieve gain </a:t>
            </a:r>
          </a:p>
          <a:p>
            <a:pPr lvl="1"/>
            <a:r>
              <a:rPr lang="en-US" dirty="0"/>
              <a:t>Movement (diffusion) causes bias and blur</a:t>
            </a:r>
          </a:p>
          <a:p>
            <a:pPr lvl="1"/>
            <a:r>
              <a:rPr lang="en-US" dirty="0"/>
              <a:t>We can not escape this </a:t>
            </a:r>
            <a:r>
              <a:rPr lang="en-US" dirty="0" smtClean="0"/>
              <a:t>dilemma</a:t>
            </a:r>
          </a:p>
          <a:p>
            <a:r>
              <a:rPr lang="en-US" i="1" dirty="0" smtClean="0"/>
              <a:t>Catalyst traps us in the Triangle…</a:t>
            </a:r>
          </a:p>
          <a:p>
            <a:pPr lvl="1"/>
            <a:r>
              <a:rPr lang="en-US" i="1" dirty="0" smtClean="0">
                <a:solidFill>
                  <a:srgbClr val="FF0000"/>
                </a:solidFill>
              </a:rPr>
              <a:t>we </a:t>
            </a:r>
            <a:r>
              <a:rPr lang="en-US" i="1" dirty="0">
                <a:solidFill>
                  <a:srgbClr val="FF0000"/>
                </a:solidFill>
              </a:rPr>
              <a:t>must find a non-catalytic </a:t>
            </a:r>
            <a:r>
              <a:rPr lang="en-US" i="1" dirty="0" smtClean="0">
                <a:solidFill>
                  <a:srgbClr val="FF0000"/>
                </a:solidFill>
              </a:rPr>
              <a:t>system with gain to escape</a:t>
            </a:r>
          </a:p>
          <a:p>
            <a:pPr lvl="1"/>
            <a:endParaRPr lang="en-US" sz="1050" i="1" dirty="0"/>
          </a:p>
          <a:p>
            <a:pPr lvl="1"/>
            <a:endParaRPr lang="en-US" sz="1050" dirty="0"/>
          </a:p>
        </p:txBody>
      </p:sp>
      <p:sp>
        <p:nvSpPr>
          <p:cNvPr id="4" name="Isosceles Triangle 3"/>
          <p:cNvSpPr/>
          <p:nvPr/>
        </p:nvSpPr>
        <p:spPr>
          <a:xfrm>
            <a:off x="3048000" y="4059601"/>
            <a:ext cx="2819400" cy="21799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3" descr="C:\Users\Willson\AppData\Local\Microsoft\Windows\Temporary Internet Files\Content.IE5\5CTRFO9J\MC900444661[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13694" y="4926915"/>
            <a:ext cx="1088012" cy="133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0069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6461" y="89543"/>
            <a:ext cx="3145328" cy="1325563"/>
          </a:xfrm>
        </p:spPr>
        <p:txBody>
          <a:bodyPr/>
          <a:lstStyle/>
          <a:p>
            <a:r>
              <a:rPr lang="en-US" dirty="0" smtClean="0"/>
              <a:t>Final Exam</a:t>
            </a:r>
            <a:endParaRPr lang="en-US" dirty="0"/>
          </a:p>
        </p:txBody>
      </p:sp>
      <p:sp>
        <p:nvSpPr>
          <p:cNvPr id="3" name="Content Placeholder 2"/>
          <p:cNvSpPr>
            <a:spLocks noGrp="1"/>
          </p:cNvSpPr>
          <p:nvPr>
            <p:ph idx="1"/>
          </p:nvPr>
        </p:nvSpPr>
        <p:spPr>
          <a:xfrm>
            <a:off x="304800" y="1065971"/>
            <a:ext cx="8458200" cy="2754688"/>
          </a:xfrm>
        </p:spPr>
        <p:txBody>
          <a:bodyPr>
            <a:normAutofit/>
          </a:bodyPr>
          <a:lstStyle/>
          <a:p>
            <a:r>
              <a:rPr lang="pt-BR" dirty="0" smtClean="0"/>
              <a:t>When: Thursday December 13th from 9:00 am – Noon</a:t>
            </a:r>
          </a:p>
          <a:p>
            <a:r>
              <a:rPr lang="pt-BR" dirty="0" smtClean="0"/>
              <a:t> Where:  ETC 2.114</a:t>
            </a:r>
          </a:p>
          <a:p>
            <a:r>
              <a:rPr lang="pt-BR" dirty="0" smtClean="0"/>
              <a:t>Bring Pencil, eraser....no calculator.  </a:t>
            </a:r>
          </a:p>
          <a:p>
            <a:r>
              <a:rPr lang="pt-BR" dirty="0" smtClean="0"/>
              <a:t>Corrected Exams will be available for you in NHB 5.136 after the grades are posted.  </a:t>
            </a:r>
            <a:endParaRPr lang="en-US" dirty="0"/>
          </a:p>
        </p:txBody>
      </p:sp>
      <p:pic>
        <p:nvPicPr>
          <p:cNvPr id="4" name="Picture 3"/>
          <p:cNvPicPr>
            <a:picLocks noChangeAspect="1"/>
          </p:cNvPicPr>
          <p:nvPr/>
        </p:nvPicPr>
        <p:blipFill>
          <a:blip r:embed="rId2"/>
          <a:stretch>
            <a:fillRect/>
          </a:stretch>
        </p:blipFill>
        <p:spPr>
          <a:xfrm>
            <a:off x="1263620" y="3983634"/>
            <a:ext cx="2086409" cy="2245045"/>
          </a:xfrm>
          <a:prstGeom prst="rect">
            <a:avLst/>
          </a:prstGeom>
        </p:spPr>
      </p:pic>
      <p:pic>
        <p:nvPicPr>
          <p:cNvPr id="69634" name="Picture 2" descr="Winnie The Pooh Think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24143" y="4197150"/>
            <a:ext cx="3937765" cy="2122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136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450" y="4800600"/>
            <a:ext cx="1221486" cy="1600199"/>
          </a:xfrm>
          <a:prstGeom prst="rect">
            <a:avLst/>
          </a:prstGeom>
        </p:spPr>
      </p:pic>
      <p:sp>
        <p:nvSpPr>
          <p:cNvPr id="2" name="Title 1"/>
          <p:cNvSpPr>
            <a:spLocks noGrp="1"/>
          </p:cNvSpPr>
          <p:nvPr>
            <p:ph type="title"/>
          </p:nvPr>
        </p:nvSpPr>
        <p:spPr>
          <a:xfrm>
            <a:off x="533400" y="192030"/>
            <a:ext cx="8001000" cy="609600"/>
          </a:xfrm>
        </p:spPr>
        <p:txBody>
          <a:bodyPr>
            <a:normAutofit/>
          </a:bodyPr>
          <a:lstStyle/>
          <a:p>
            <a:r>
              <a:rPr lang="en-US" sz="3200" dirty="0" smtClean="0"/>
              <a:t>Can Escape from the Triangle of Death?</a:t>
            </a:r>
            <a:endParaRPr lang="en-US" sz="3200" dirty="0"/>
          </a:p>
        </p:txBody>
      </p:sp>
      <p:sp>
        <p:nvSpPr>
          <p:cNvPr id="3" name="Content Placeholder 2"/>
          <p:cNvSpPr>
            <a:spLocks noGrp="1"/>
          </p:cNvSpPr>
          <p:nvPr>
            <p:ph sz="half" idx="1"/>
          </p:nvPr>
        </p:nvSpPr>
        <p:spPr>
          <a:xfrm>
            <a:off x="342900" y="921026"/>
            <a:ext cx="8648700" cy="3124200"/>
          </a:xfrm>
        </p:spPr>
        <p:txBody>
          <a:bodyPr/>
          <a:lstStyle/>
          <a:p>
            <a:r>
              <a:rPr lang="en-US" dirty="0" smtClean="0"/>
              <a:t>We are exploring </a:t>
            </a:r>
            <a:r>
              <a:rPr lang="en-US" dirty="0"/>
              <a:t>systems that achieve gain </a:t>
            </a:r>
            <a:r>
              <a:rPr lang="en-US" dirty="0" smtClean="0"/>
              <a:t>through exploiting </a:t>
            </a:r>
            <a:r>
              <a:rPr lang="en-US" dirty="0"/>
              <a:t>“</a:t>
            </a:r>
            <a:r>
              <a:rPr lang="en-US" i="1" dirty="0"/>
              <a:t>unzipping” </a:t>
            </a:r>
            <a:r>
              <a:rPr lang="en-US" i="1" dirty="0" smtClean="0"/>
              <a:t>polymers</a:t>
            </a:r>
            <a:endParaRPr lang="en-US" i="1" dirty="0"/>
          </a:p>
          <a:p>
            <a:pPr lvl="1"/>
            <a:r>
              <a:rPr lang="en-US" dirty="0"/>
              <a:t>Design provides many chemical </a:t>
            </a:r>
            <a:r>
              <a:rPr lang="en-US" dirty="0" smtClean="0"/>
              <a:t>reactions/</a:t>
            </a:r>
            <a:r>
              <a:rPr lang="en-US" dirty="0" err="1" smtClean="0"/>
              <a:t>photon..</a:t>
            </a:r>
            <a:r>
              <a:rPr lang="en-US" dirty="0" err="1" smtClean="0">
                <a:solidFill>
                  <a:srgbClr val="FF0000"/>
                </a:solidFill>
              </a:rPr>
              <a:t>Gain</a:t>
            </a:r>
            <a:endParaRPr lang="en-US" dirty="0" smtClean="0">
              <a:solidFill>
                <a:srgbClr val="FF0000"/>
              </a:solidFill>
            </a:endParaRPr>
          </a:p>
          <a:p>
            <a:pPr lvl="1"/>
            <a:r>
              <a:rPr lang="en-US" dirty="0" smtClean="0"/>
              <a:t>The </a:t>
            </a:r>
            <a:r>
              <a:rPr lang="en-US" dirty="0"/>
              <a:t>reactions do not involve a catalyst  </a:t>
            </a:r>
          </a:p>
          <a:p>
            <a:pPr lvl="1"/>
            <a:r>
              <a:rPr lang="en-US" dirty="0"/>
              <a:t>Reactions are limited to a single polymer chain</a:t>
            </a:r>
          </a:p>
          <a:p>
            <a:pPr lvl="2"/>
            <a:r>
              <a:rPr lang="en-US" dirty="0"/>
              <a:t>No </a:t>
            </a:r>
            <a:r>
              <a:rPr lang="en-US" dirty="0" err="1"/>
              <a:t>interchain</a:t>
            </a:r>
            <a:r>
              <a:rPr lang="en-US" dirty="0"/>
              <a:t> transfer of reactivity…. </a:t>
            </a:r>
            <a:r>
              <a:rPr lang="en-US" dirty="0" smtClean="0"/>
              <a:t> </a:t>
            </a:r>
            <a:r>
              <a:rPr lang="en-US" sz="2600" dirty="0" smtClean="0">
                <a:solidFill>
                  <a:srgbClr val="FF0000"/>
                </a:solidFill>
              </a:rPr>
              <a:t>No </a:t>
            </a:r>
            <a:r>
              <a:rPr lang="en-US" sz="2600" dirty="0">
                <a:solidFill>
                  <a:srgbClr val="FF0000"/>
                </a:solidFill>
              </a:rPr>
              <a:t>diffusion </a:t>
            </a:r>
            <a:r>
              <a:rPr lang="en-US" sz="2600" dirty="0" smtClean="0">
                <a:solidFill>
                  <a:srgbClr val="FF0000"/>
                </a:solidFill>
              </a:rPr>
              <a:t>blur!!</a:t>
            </a:r>
            <a:endParaRPr lang="en-US" sz="2600" dirty="0">
              <a:solidFill>
                <a:srgbClr val="FF0000"/>
              </a:solidFill>
            </a:endParaRPr>
          </a:p>
          <a:p>
            <a:endParaRPr lang="en-US" i="1" dirty="0" smtClean="0"/>
          </a:p>
          <a:p>
            <a:endParaRPr lang="en-US" i="1" dirty="0"/>
          </a:p>
          <a:p>
            <a:endParaRPr lang="en-US" i="1" dirty="0"/>
          </a:p>
          <a:p>
            <a:pPr lvl="1"/>
            <a:endParaRPr lang="en-US" sz="1050" dirty="0"/>
          </a:p>
        </p:txBody>
      </p:sp>
      <p:sp>
        <p:nvSpPr>
          <p:cNvPr id="9" name="Isosceles Triangle 8"/>
          <p:cNvSpPr/>
          <p:nvPr/>
        </p:nvSpPr>
        <p:spPr>
          <a:xfrm>
            <a:off x="366091" y="3810000"/>
            <a:ext cx="3162300" cy="266699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3" descr="C:\Users\Willson\AppData\Local\Microsoft\Windows\Temporary Internet Files\Content.IE5\5CTRFO9J\MC900444661[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4450" y="4980096"/>
            <a:ext cx="1219200" cy="14969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nvPr>
        </p:nvGraphicFramePr>
        <p:xfrm>
          <a:off x="2743200" y="3940175"/>
          <a:ext cx="5616575" cy="873125"/>
        </p:xfrm>
        <a:graphic>
          <a:graphicData uri="http://schemas.openxmlformats.org/presentationml/2006/ole">
            <mc:AlternateContent xmlns:mc="http://schemas.openxmlformats.org/markup-compatibility/2006">
              <mc:Choice xmlns:v="urn:schemas-microsoft-com:vml" Requires="v">
                <p:oleObj spid="_x0000_s147461" name="CS ChemDraw Drawing" r:id="rId5" imgW="3787806" imgH="588842" progId="ChemDraw.Document.6.0">
                  <p:embed/>
                </p:oleObj>
              </mc:Choice>
              <mc:Fallback>
                <p:oleObj name="CS ChemDraw Drawing" r:id="rId5" imgW="3787806" imgH="588842" progId="ChemDraw.Document.6.0">
                  <p:embed/>
                  <p:pic>
                    <p:nvPicPr>
                      <p:cNvPr id="4" name="Object 3"/>
                      <p:cNvPicPr/>
                      <p:nvPr/>
                    </p:nvPicPr>
                    <p:blipFill>
                      <a:blip r:embed="rId6"/>
                      <a:stretch>
                        <a:fillRect/>
                      </a:stretch>
                    </p:blipFill>
                    <p:spPr>
                      <a:xfrm>
                        <a:off x="2743200" y="3940175"/>
                        <a:ext cx="5616575" cy="873125"/>
                      </a:xfrm>
                      <a:prstGeom prst="rect">
                        <a:avLst/>
                      </a:prstGeom>
                    </p:spPr>
                  </p:pic>
                </p:oleObj>
              </mc:Fallback>
            </mc:AlternateContent>
          </a:graphicData>
        </a:graphic>
      </p:graphicFrame>
    </p:spTree>
    <p:extLst>
      <p:ext uri="{BB962C8B-B14F-4D97-AF65-F5344CB8AC3E}">
        <p14:creationId xmlns:p14="http://schemas.microsoft.com/office/powerpoint/2010/main" val="13233675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1" presetClass="path" presetSubtype="0" accel="50000" decel="50000" fill="hold" nodeType="clickEffect">
                                  <p:stCondLst>
                                    <p:cond delay="0"/>
                                  </p:stCondLst>
                                  <p:childTnLst>
                                    <p:animMotion origin="layout" path="M 1.04083E-17 7.40741E-7 C -0.02014 -0.01157 -0.04288 -0.02292 -0.0526 -0.0375 C -0.06285 -0.05347 -0.06823 -0.07222 -0.07292 -0.09074 C -0.07795 -0.10972 -0.07292 -0.12546 -0.06823 -0.14329 C -0.06285 -0.1588 -0.05556 -0.17616 -0.0375 -0.19074 C -0.02257 -0.20509 0.00278 -0.21667 0.03021 -0.22546 C 0.05556 -0.2338 0.08559 -0.23958 0.11563 -0.24282 C 0.14566 -0.24537 0.17569 -0.24537 0.20365 -0.24282 C 0.23368 -0.23958 0.26128 -0.23264 0.28403 -0.22107 C 0.30642 -0.21111 0.32656 -0.19792 0.33681 -0.18195 C 0.34948 -0.16759 0.35417 -0.14745 0.35417 -0.13125 C 0.35677 -0.11574 0.35417 -0.09653 0.34149 -0.08079 C 0.32934 -0.06644 0.30642 -0.05486 0.27639 -0.04907 C 0.24601 -0.04491 0.21597 -0.05023 0.19583 -0.06042 C 0.17847 -0.07083 0.1658 -0.08657 0.16319 -0.10509 C 0.16319 -0.12431 0.1658 -0.14144 0.17847 -0.15602 C 0.19097 -0.1706 0.18837 -0.17292 0.23854 -0.19213 C 0.28403 -0.21227 0.32934 -0.20648 0.35677 -0.2081 C 0.3842 -0.2081 0.40677 -0.20232 0.43438 -0.19653 C 0.4651 -0.18912 0.48958 -0.17616 0.50764 -0.16458 C 0.52517 -0.15324 0.53229 -0.13866 0.54253 -0.11574 C 0.55 -0.09236 0.55 -0.08079 0.55 -0.06343 C 0.55 -0.04607 0.55 -0.0287 0.55 -0.01157 " pathEditMode="relative" rAng="0" ptsTypes="AAAAAAAAAAAAAAAAAAAAAAA">
                                      <p:cBhvr>
                                        <p:cTn id="10" dur="2000" fill="hold"/>
                                        <p:tgtEl>
                                          <p:spTgt spid="11"/>
                                        </p:tgtEl>
                                        <p:attrNameLst>
                                          <p:attrName>ppt_x</p:attrName>
                                          <p:attrName>ppt_y</p:attrName>
                                        </p:attrNameLst>
                                      </p:cBhvr>
                                      <p:rCtr x="23750" y="-1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55478" y="1007645"/>
            <a:ext cx="7636235" cy="4938539"/>
            <a:chOff x="108321" y="208447"/>
            <a:chExt cx="8855898" cy="6584718"/>
          </a:xfrm>
        </p:grpSpPr>
        <p:grpSp>
          <p:nvGrpSpPr>
            <p:cNvPr id="6" name="Group 5"/>
            <p:cNvGrpSpPr/>
            <p:nvPr/>
          </p:nvGrpSpPr>
          <p:grpSpPr>
            <a:xfrm>
              <a:off x="108321" y="208447"/>
              <a:ext cx="8855898" cy="6584718"/>
              <a:chOff x="161104" y="-35353"/>
              <a:chExt cx="8855898" cy="6813847"/>
            </a:xfrm>
          </p:grpSpPr>
          <p:sp>
            <p:nvSpPr>
              <p:cNvPr id="11" name="Rectangle 10"/>
              <p:cNvSpPr/>
              <p:nvPr/>
            </p:nvSpPr>
            <p:spPr>
              <a:xfrm>
                <a:off x="161104" y="802566"/>
                <a:ext cx="8367803" cy="5975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srgbClr val="FFFFFF"/>
                    </a:solidFill>
                    <a:latin typeface="Arial"/>
                  </a:rPr>
                  <a:t>b</a:t>
                </a:r>
              </a:p>
            </p:txBody>
          </p:sp>
          <p:sp>
            <p:nvSpPr>
              <p:cNvPr id="12" name="Rectangle 11"/>
              <p:cNvSpPr/>
              <p:nvPr/>
            </p:nvSpPr>
            <p:spPr>
              <a:xfrm>
                <a:off x="6705601" y="-35353"/>
                <a:ext cx="2311401" cy="872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srgbClr val="FFFFFF"/>
                  </a:solidFill>
                  <a:latin typeface="Arial"/>
                </a:endParaRPr>
              </a:p>
            </p:txBody>
          </p:sp>
        </p:grpSp>
        <p:grpSp>
          <p:nvGrpSpPr>
            <p:cNvPr id="7" name="Group 6"/>
            <p:cNvGrpSpPr/>
            <p:nvPr/>
          </p:nvGrpSpPr>
          <p:grpSpPr>
            <a:xfrm>
              <a:off x="1448427" y="1467899"/>
              <a:ext cx="7417477" cy="3707502"/>
              <a:chOff x="1448427" y="1467899"/>
              <a:chExt cx="7417477" cy="3707502"/>
            </a:xfrm>
          </p:grpSpPr>
          <p:sp>
            <p:nvSpPr>
              <p:cNvPr id="8" name="Rounded Rectangle 7"/>
              <p:cNvSpPr/>
              <p:nvPr/>
            </p:nvSpPr>
            <p:spPr>
              <a:xfrm>
                <a:off x="1448427" y="1467899"/>
                <a:ext cx="6812244" cy="3707502"/>
              </a:xfrm>
              <a:prstGeom prst="roundRect">
                <a:avLst/>
              </a:prstGeom>
              <a:solidFill>
                <a:srgbClr val="005E86">
                  <a:lumMod val="20000"/>
                  <a:lumOff val="80000"/>
                </a:srgbClr>
              </a:solidFill>
              <a:ln w="28575" cap="flat" cmpd="sng" algn="ctr">
                <a:solidFill>
                  <a:srgbClr val="382F2D"/>
                </a:solidFill>
                <a:prstDash val="solid"/>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a:solidFill>
                    <a:srgbClr val="FFFFFF"/>
                  </a:solidFill>
                  <a:latin typeface="Arial"/>
                </a:endParaRPr>
              </a:p>
            </p:txBody>
          </p:sp>
          <p:sp>
            <p:nvSpPr>
              <p:cNvPr id="9" name="TextBox 8"/>
              <p:cNvSpPr txBox="1"/>
              <p:nvPr/>
            </p:nvSpPr>
            <p:spPr>
              <a:xfrm>
                <a:off x="2850050" y="1759986"/>
                <a:ext cx="3102280" cy="697627"/>
              </a:xfrm>
              <a:prstGeom prst="rect">
                <a:avLst/>
              </a:prstGeom>
              <a:noFill/>
            </p:spPr>
            <p:txBody>
              <a:bodyPr wrap="square" rtlCol="0">
                <a:spAutoFit/>
              </a:bodyPr>
              <a:lstStyle/>
              <a:p>
                <a:pPr algn="ctr" defTabSz="685800"/>
                <a:r>
                  <a:rPr lang="en-US" b="1" dirty="0">
                    <a:solidFill>
                      <a:srgbClr val="382F2D"/>
                    </a:solidFill>
                    <a:latin typeface="Arial"/>
                  </a:rPr>
                  <a:t>Requirements</a:t>
                </a:r>
              </a:p>
            </p:txBody>
          </p:sp>
          <p:sp>
            <p:nvSpPr>
              <p:cNvPr id="10" name="TextBox 9"/>
              <p:cNvSpPr txBox="1"/>
              <p:nvPr/>
            </p:nvSpPr>
            <p:spPr>
              <a:xfrm>
                <a:off x="1688830" y="2568389"/>
                <a:ext cx="7177074" cy="2262157"/>
              </a:xfrm>
              <a:prstGeom prst="rect">
                <a:avLst/>
              </a:prstGeom>
              <a:noFill/>
            </p:spPr>
            <p:txBody>
              <a:bodyPr wrap="square" rtlCol="0">
                <a:spAutoFit/>
              </a:bodyPr>
              <a:lstStyle/>
              <a:p>
                <a:pPr marL="257175" indent="-257175" defTabSz="685800">
                  <a:buFontTx/>
                  <a:buAutoNum type="arabicPeriod"/>
                </a:pPr>
                <a:r>
                  <a:rPr lang="en-US" sz="2100" dirty="0">
                    <a:solidFill>
                      <a:srgbClr val="382F2D"/>
                    </a:solidFill>
                    <a:latin typeface="Arial"/>
                  </a:rPr>
                  <a:t>Efficient unzipping in thin glassy films</a:t>
                </a:r>
              </a:p>
              <a:p>
                <a:pPr marL="257175" indent="-257175" defTabSz="685800">
                  <a:buFontTx/>
                  <a:buAutoNum type="arabicPeriod"/>
                </a:pPr>
                <a:endParaRPr lang="en-US" sz="675" dirty="0">
                  <a:solidFill>
                    <a:srgbClr val="382F2D"/>
                  </a:solidFill>
                  <a:latin typeface="Arial"/>
                </a:endParaRPr>
              </a:p>
              <a:p>
                <a:pPr marL="257175" indent="-257175" defTabSz="685800">
                  <a:buFontTx/>
                  <a:buAutoNum type="arabicPeriod"/>
                </a:pPr>
                <a:r>
                  <a:rPr lang="en-US" sz="2100" dirty="0">
                    <a:solidFill>
                      <a:srgbClr val="382F2D"/>
                    </a:solidFill>
                    <a:latin typeface="Arial"/>
                  </a:rPr>
                  <a:t>Inherently sensitive to radiation</a:t>
                </a:r>
              </a:p>
              <a:p>
                <a:pPr marL="257175" indent="-257175" defTabSz="685800">
                  <a:buFontTx/>
                  <a:buAutoNum type="arabicPeriod"/>
                </a:pPr>
                <a:endParaRPr lang="en-US" sz="675" dirty="0">
                  <a:solidFill>
                    <a:srgbClr val="382F2D"/>
                  </a:solidFill>
                  <a:latin typeface="Arial"/>
                </a:endParaRPr>
              </a:p>
              <a:p>
                <a:pPr marL="257175" indent="-257175" defTabSz="685800">
                  <a:buFontTx/>
                  <a:buAutoNum type="arabicPeriod"/>
                </a:pPr>
                <a:r>
                  <a:rPr lang="en-US" sz="2100" dirty="0">
                    <a:solidFill>
                      <a:srgbClr val="382F2D"/>
                    </a:solidFill>
                    <a:latin typeface="Arial"/>
                  </a:rPr>
                  <a:t>Thermally stable</a:t>
                </a:r>
              </a:p>
              <a:p>
                <a:pPr marL="257175" indent="-257175" defTabSz="685800">
                  <a:buFontTx/>
                  <a:buAutoNum type="arabicPeriod"/>
                </a:pPr>
                <a:endParaRPr lang="en-US" sz="675" dirty="0">
                  <a:solidFill>
                    <a:srgbClr val="382F2D"/>
                  </a:solidFill>
                  <a:latin typeface="Arial"/>
                </a:endParaRPr>
              </a:p>
              <a:p>
                <a:pPr marL="257175" indent="-257175" defTabSz="685800">
                  <a:buFontTx/>
                  <a:buAutoNum type="arabicPeriod"/>
                </a:pPr>
                <a:r>
                  <a:rPr lang="en-US" sz="2100" dirty="0">
                    <a:solidFill>
                      <a:srgbClr val="382F2D"/>
                    </a:solidFill>
                    <a:latin typeface="Arial"/>
                  </a:rPr>
                  <a:t>Phase compatible with matrix polymer</a:t>
                </a:r>
              </a:p>
            </p:txBody>
          </p:sp>
        </p:grpSp>
      </p:grpSp>
    </p:spTree>
    <p:extLst>
      <p:ext uri="{BB962C8B-B14F-4D97-AF65-F5344CB8AC3E}">
        <p14:creationId xmlns:p14="http://schemas.microsoft.com/office/powerpoint/2010/main" val="29598174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8" name="Picture 12" descr="Image result for professor scott Phill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937" y="1118408"/>
            <a:ext cx="1427048" cy="22846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1419" y="208841"/>
            <a:ext cx="8353425" cy="593725"/>
          </a:xfrm>
        </p:spPr>
        <p:txBody>
          <a:bodyPr/>
          <a:lstStyle/>
          <a:p>
            <a:r>
              <a:rPr lang="en-US" sz="3200" dirty="0" smtClean="0"/>
              <a:t>            “Unzipping” polymers</a:t>
            </a:r>
            <a:endParaRPr lang="en-US" sz="3200" dirty="0"/>
          </a:p>
        </p:txBody>
      </p:sp>
      <p:graphicFrame>
        <p:nvGraphicFramePr>
          <p:cNvPr id="22" name="Object 21"/>
          <p:cNvGraphicFramePr>
            <a:graphicFrameLocks noChangeAspect="1"/>
          </p:cNvGraphicFramePr>
          <p:nvPr>
            <p:extLst/>
          </p:nvPr>
        </p:nvGraphicFramePr>
        <p:xfrm>
          <a:off x="2545251" y="2348824"/>
          <a:ext cx="2751137" cy="927100"/>
        </p:xfrm>
        <a:graphic>
          <a:graphicData uri="http://schemas.openxmlformats.org/presentationml/2006/ole">
            <mc:AlternateContent xmlns:mc="http://schemas.openxmlformats.org/markup-compatibility/2006">
              <mc:Choice xmlns:v="urn:schemas-microsoft-com:vml" Requires="v">
                <p:oleObj spid="_x0000_s131290" name="CS ChemDraw Drawing" r:id="rId5" imgW="2750494" imgH="927720" progId="ChemDraw.Document.6.0">
                  <p:embed/>
                </p:oleObj>
              </mc:Choice>
              <mc:Fallback>
                <p:oleObj name="CS ChemDraw Drawing" r:id="rId5" imgW="2750494" imgH="927720" progId="ChemDraw.Document.6.0">
                  <p:embed/>
                  <p:pic>
                    <p:nvPicPr>
                      <p:cNvPr id="22" name="Object 21"/>
                      <p:cNvPicPr/>
                      <p:nvPr/>
                    </p:nvPicPr>
                    <p:blipFill>
                      <a:blip r:embed="rId6"/>
                      <a:stretch>
                        <a:fillRect/>
                      </a:stretch>
                    </p:blipFill>
                    <p:spPr>
                      <a:xfrm>
                        <a:off x="2545251" y="2348824"/>
                        <a:ext cx="2751137" cy="92710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5593252" y="2348824"/>
          <a:ext cx="911225" cy="704850"/>
        </p:xfrm>
        <a:graphic>
          <a:graphicData uri="http://schemas.openxmlformats.org/presentationml/2006/ole">
            <mc:AlternateContent xmlns:mc="http://schemas.openxmlformats.org/markup-compatibility/2006">
              <mc:Choice xmlns:v="urn:schemas-microsoft-com:vml" Requires="v">
                <p:oleObj spid="_x0000_s131291" name="CS ChemDraw Drawing" r:id="rId7" imgW="910888" imgH="705240" progId="ChemDraw.Document.6.0">
                  <p:embed/>
                </p:oleObj>
              </mc:Choice>
              <mc:Fallback>
                <p:oleObj name="CS ChemDraw Drawing" r:id="rId7" imgW="910888" imgH="705240" progId="ChemDraw.Document.6.0">
                  <p:embed/>
                  <p:pic>
                    <p:nvPicPr>
                      <p:cNvPr id="23" name="Object 22"/>
                      <p:cNvPicPr/>
                      <p:nvPr/>
                    </p:nvPicPr>
                    <p:blipFill>
                      <a:blip r:embed="rId8"/>
                      <a:stretch>
                        <a:fillRect/>
                      </a:stretch>
                    </p:blipFill>
                    <p:spPr>
                      <a:xfrm>
                        <a:off x="5593252" y="2348824"/>
                        <a:ext cx="911225" cy="704850"/>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2486658" y="5813954"/>
          <a:ext cx="4582056" cy="814917"/>
        </p:xfrm>
        <a:graphic>
          <a:graphicData uri="http://schemas.openxmlformats.org/presentationml/2006/ole">
            <mc:AlternateContent xmlns:mc="http://schemas.openxmlformats.org/markup-compatibility/2006">
              <mc:Choice xmlns:v="urn:schemas-microsoft-com:vml" Requires="v">
                <p:oleObj spid="_x0000_s131292" name="CS ChemDraw Drawing" r:id="rId9" imgW="3926923" imgH="699030" progId="ChemDraw.Document.6.0">
                  <p:embed/>
                </p:oleObj>
              </mc:Choice>
              <mc:Fallback>
                <p:oleObj name="CS ChemDraw Drawing" r:id="rId9" imgW="3926923" imgH="699030" progId="ChemDraw.Document.6.0">
                  <p:embed/>
                  <p:pic>
                    <p:nvPicPr>
                      <p:cNvPr id="24" name="Object 23"/>
                      <p:cNvPicPr/>
                      <p:nvPr/>
                    </p:nvPicPr>
                    <p:blipFill>
                      <a:blip r:embed="rId10"/>
                      <a:stretch>
                        <a:fillRect/>
                      </a:stretch>
                    </p:blipFill>
                    <p:spPr>
                      <a:xfrm>
                        <a:off x="2486658" y="5813954"/>
                        <a:ext cx="4582056" cy="814917"/>
                      </a:xfrm>
                      <a:prstGeom prst="rect">
                        <a:avLst/>
                      </a:prstGeom>
                    </p:spPr>
                  </p:pic>
                </p:oleObj>
              </mc:Fallback>
            </mc:AlternateContent>
          </a:graphicData>
        </a:graphic>
      </p:graphicFrame>
      <p:pic>
        <p:nvPicPr>
          <p:cNvPr id="2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992" y="5729816"/>
            <a:ext cx="886998" cy="1063349"/>
          </a:xfrm>
          <a:prstGeom prst="rect">
            <a:avLst/>
          </a:prstGeom>
          <a:ln>
            <a:noFill/>
          </a:ln>
          <a:effectLst/>
          <a:ex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145" y="5728852"/>
            <a:ext cx="731790" cy="1072780"/>
          </a:xfrm>
          <a:prstGeom prst="rect">
            <a:avLst/>
          </a:prstGeom>
        </p:spPr>
      </p:pic>
      <p:pic>
        <p:nvPicPr>
          <p:cNvPr id="27" name="Picture 2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81419" y="3342544"/>
            <a:ext cx="1201204" cy="890364"/>
          </a:xfrm>
          <a:prstGeom prst="rect">
            <a:avLst/>
          </a:prstGeom>
        </p:spPr>
      </p:pic>
      <p:pic>
        <p:nvPicPr>
          <p:cNvPr id="28" name="Picture 12" descr="http://willson.cm.utexas.edu/People/Directory/photos/drdick.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60218" y="2254272"/>
            <a:ext cx="682003" cy="10090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481213" y="1081342"/>
            <a:ext cx="1004517" cy="1086103"/>
          </a:xfrm>
          <a:prstGeom prst="rect">
            <a:avLst/>
          </a:prstGeom>
        </p:spPr>
      </p:pic>
      <p:pic>
        <p:nvPicPr>
          <p:cNvPr id="33" name="Picture 32"/>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rot="16200000">
            <a:off x="364536" y="4567538"/>
            <a:ext cx="1244495" cy="893484"/>
          </a:xfrm>
          <a:prstGeom prst="rect">
            <a:avLst/>
          </a:prstGeom>
        </p:spPr>
      </p:pic>
      <p:graphicFrame>
        <p:nvGraphicFramePr>
          <p:cNvPr id="34" name="Object 33"/>
          <p:cNvGraphicFramePr>
            <a:graphicFrameLocks noChangeAspect="1"/>
          </p:cNvGraphicFramePr>
          <p:nvPr>
            <p:extLst/>
          </p:nvPr>
        </p:nvGraphicFramePr>
        <p:xfrm>
          <a:off x="2496183" y="1347904"/>
          <a:ext cx="2800350" cy="912813"/>
        </p:xfrm>
        <a:graphic>
          <a:graphicData uri="http://schemas.openxmlformats.org/presentationml/2006/ole">
            <mc:AlternateContent xmlns:mc="http://schemas.openxmlformats.org/markup-compatibility/2006">
              <mc:Choice xmlns:v="urn:schemas-microsoft-com:vml" Requires="v">
                <p:oleObj spid="_x0000_s131293" name="CS ChemDraw Drawing" r:id="rId17" imgW="2800826" imgH="912495" progId="ChemDraw.Document.6.0">
                  <p:embed/>
                </p:oleObj>
              </mc:Choice>
              <mc:Fallback>
                <p:oleObj name="CS ChemDraw Drawing" r:id="rId17" imgW="2800826" imgH="912495" progId="ChemDraw.Document.6.0">
                  <p:embed/>
                  <p:pic>
                    <p:nvPicPr>
                      <p:cNvPr id="34" name="Object 33"/>
                      <p:cNvPicPr/>
                      <p:nvPr/>
                    </p:nvPicPr>
                    <p:blipFill>
                      <a:blip r:embed="rId18"/>
                      <a:stretch>
                        <a:fillRect/>
                      </a:stretch>
                    </p:blipFill>
                    <p:spPr>
                      <a:xfrm>
                        <a:off x="2496183" y="1347904"/>
                        <a:ext cx="2800350" cy="912813"/>
                      </a:xfrm>
                      <a:prstGeom prst="rect">
                        <a:avLst/>
                      </a:prstGeom>
                    </p:spPr>
                  </p:pic>
                </p:oleObj>
              </mc:Fallback>
            </mc:AlternateContent>
          </a:graphicData>
        </a:graphic>
      </p:graphicFrame>
      <p:graphicFrame>
        <p:nvGraphicFramePr>
          <p:cNvPr id="35" name="Object 34"/>
          <p:cNvGraphicFramePr>
            <a:graphicFrameLocks noChangeAspect="1"/>
          </p:cNvGraphicFramePr>
          <p:nvPr>
            <p:extLst/>
          </p:nvPr>
        </p:nvGraphicFramePr>
        <p:xfrm>
          <a:off x="3759200" y="5314645"/>
          <a:ext cx="1465263" cy="133350"/>
        </p:xfrm>
        <a:graphic>
          <a:graphicData uri="http://schemas.openxmlformats.org/presentationml/2006/ole">
            <mc:AlternateContent xmlns:mc="http://schemas.openxmlformats.org/markup-compatibility/2006">
              <mc:Choice xmlns:v="urn:schemas-microsoft-com:vml" Requires="v">
                <p:oleObj spid="_x0000_s131294" name="CS ChemDraw Drawing" r:id="rId19" imgW="1465898" imgH="133826" progId="ChemDraw.Document.6.0">
                  <p:embed/>
                </p:oleObj>
              </mc:Choice>
              <mc:Fallback>
                <p:oleObj name="CS ChemDraw Drawing" r:id="rId19" imgW="1465898" imgH="133826" progId="ChemDraw.Document.6.0">
                  <p:embed/>
                  <p:pic>
                    <p:nvPicPr>
                      <p:cNvPr id="35" name="Object 34"/>
                      <p:cNvPicPr/>
                      <p:nvPr/>
                    </p:nvPicPr>
                    <p:blipFill>
                      <a:blip r:embed="rId20"/>
                      <a:stretch>
                        <a:fillRect/>
                      </a:stretch>
                    </p:blipFill>
                    <p:spPr>
                      <a:xfrm>
                        <a:off x="3759200" y="5314645"/>
                        <a:ext cx="1465263" cy="133350"/>
                      </a:xfrm>
                      <a:prstGeom prst="rect">
                        <a:avLst/>
                      </a:prstGeom>
                    </p:spPr>
                  </p:pic>
                </p:oleObj>
              </mc:Fallback>
            </mc:AlternateContent>
          </a:graphicData>
        </a:graphic>
      </p:graphicFrame>
      <p:graphicFrame>
        <p:nvGraphicFramePr>
          <p:cNvPr id="36" name="Object 35"/>
          <p:cNvGraphicFramePr>
            <a:graphicFrameLocks noChangeAspect="1"/>
          </p:cNvGraphicFramePr>
          <p:nvPr>
            <p:extLst/>
          </p:nvPr>
        </p:nvGraphicFramePr>
        <p:xfrm>
          <a:off x="5513387" y="1312745"/>
          <a:ext cx="877887" cy="946150"/>
        </p:xfrm>
        <a:graphic>
          <a:graphicData uri="http://schemas.openxmlformats.org/presentationml/2006/ole">
            <mc:AlternateContent xmlns:mc="http://schemas.openxmlformats.org/markup-compatibility/2006">
              <mc:Choice xmlns:v="urn:schemas-microsoft-com:vml" Requires="v">
                <p:oleObj spid="_x0000_s131295" name="CS ChemDraw Drawing" r:id="rId21" imgW="877729" imgH="946309" progId="ChemDraw.Document.6.0">
                  <p:embed/>
                </p:oleObj>
              </mc:Choice>
              <mc:Fallback>
                <p:oleObj name="CS ChemDraw Drawing" r:id="rId21" imgW="877729" imgH="946309" progId="ChemDraw.Document.6.0">
                  <p:embed/>
                  <p:pic>
                    <p:nvPicPr>
                      <p:cNvPr id="36" name="Object 35"/>
                      <p:cNvPicPr/>
                      <p:nvPr/>
                    </p:nvPicPr>
                    <p:blipFill>
                      <a:blip r:embed="rId22"/>
                      <a:stretch>
                        <a:fillRect/>
                      </a:stretch>
                    </p:blipFill>
                    <p:spPr>
                      <a:xfrm>
                        <a:off x="5513387" y="1312745"/>
                        <a:ext cx="877887" cy="946150"/>
                      </a:xfrm>
                      <a:prstGeom prst="rect">
                        <a:avLst/>
                      </a:prstGeom>
                    </p:spPr>
                  </p:pic>
                </p:oleObj>
              </mc:Fallback>
            </mc:AlternateContent>
          </a:graphicData>
        </a:graphic>
      </p:graphicFrame>
      <p:graphicFrame>
        <p:nvGraphicFramePr>
          <p:cNvPr id="37" name="Object 36"/>
          <p:cNvGraphicFramePr>
            <a:graphicFrameLocks noChangeAspect="1"/>
          </p:cNvGraphicFramePr>
          <p:nvPr>
            <p:extLst/>
          </p:nvPr>
        </p:nvGraphicFramePr>
        <p:xfrm>
          <a:off x="2797958" y="3322925"/>
          <a:ext cx="3476625" cy="1466850"/>
        </p:xfrm>
        <a:graphic>
          <a:graphicData uri="http://schemas.openxmlformats.org/presentationml/2006/ole">
            <mc:AlternateContent xmlns:mc="http://schemas.openxmlformats.org/markup-compatibility/2006">
              <mc:Choice xmlns:v="urn:schemas-microsoft-com:vml" Requires="v">
                <p:oleObj spid="_x0000_s131296" name="CS ChemDraw Drawing" r:id="rId23" imgW="3476149" imgH="1467326" progId="ChemDraw.Document.6.0">
                  <p:embed/>
                </p:oleObj>
              </mc:Choice>
              <mc:Fallback>
                <p:oleObj name="CS ChemDraw Drawing" r:id="rId23" imgW="3476149" imgH="1467326" progId="ChemDraw.Document.6.0">
                  <p:embed/>
                  <p:pic>
                    <p:nvPicPr>
                      <p:cNvPr id="37" name="Object 36"/>
                      <p:cNvPicPr/>
                      <p:nvPr/>
                    </p:nvPicPr>
                    <p:blipFill>
                      <a:blip r:embed="rId24"/>
                      <a:stretch>
                        <a:fillRect/>
                      </a:stretch>
                    </p:blipFill>
                    <p:spPr>
                      <a:xfrm>
                        <a:off x="2797958" y="3322925"/>
                        <a:ext cx="3476625" cy="1466850"/>
                      </a:xfrm>
                      <a:prstGeom prst="rect">
                        <a:avLst/>
                      </a:prstGeom>
                    </p:spPr>
                  </p:pic>
                </p:oleObj>
              </mc:Fallback>
            </mc:AlternateContent>
          </a:graphicData>
        </a:graphic>
      </p:graphicFrame>
      <p:graphicFrame>
        <p:nvGraphicFramePr>
          <p:cNvPr id="38" name="Object 37"/>
          <p:cNvGraphicFramePr>
            <a:graphicFrameLocks noChangeAspect="1"/>
          </p:cNvGraphicFramePr>
          <p:nvPr>
            <p:extLst/>
          </p:nvPr>
        </p:nvGraphicFramePr>
        <p:xfrm>
          <a:off x="2427679" y="4733240"/>
          <a:ext cx="1195387" cy="931863"/>
        </p:xfrm>
        <a:graphic>
          <a:graphicData uri="http://schemas.openxmlformats.org/presentationml/2006/ole">
            <mc:AlternateContent xmlns:mc="http://schemas.openxmlformats.org/markup-compatibility/2006">
              <mc:Choice xmlns:v="urn:schemas-microsoft-com:vml" Requires="v">
                <p:oleObj spid="_x0000_s131297" name="CS ChemDraw Drawing" r:id="rId25" imgW="1195864" imgH="932498" progId="ChemDraw.Document.6.0">
                  <p:embed/>
                </p:oleObj>
              </mc:Choice>
              <mc:Fallback>
                <p:oleObj name="CS ChemDraw Drawing" r:id="rId25" imgW="1195864" imgH="932498" progId="ChemDraw.Document.6.0">
                  <p:embed/>
                  <p:pic>
                    <p:nvPicPr>
                      <p:cNvPr id="38" name="Object 37"/>
                      <p:cNvPicPr/>
                      <p:nvPr/>
                    </p:nvPicPr>
                    <p:blipFill>
                      <a:blip r:embed="rId26"/>
                      <a:stretch>
                        <a:fillRect/>
                      </a:stretch>
                    </p:blipFill>
                    <p:spPr>
                      <a:xfrm>
                        <a:off x="2427679" y="4733240"/>
                        <a:ext cx="1195387" cy="931863"/>
                      </a:xfrm>
                      <a:prstGeom prst="rect">
                        <a:avLst/>
                      </a:prstGeom>
                    </p:spPr>
                  </p:pic>
                </p:oleObj>
              </mc:Fallback>
            </mc:AlternateContent>
          </a:graphicData>
        </a:graphic>
      </p:graphicFrame>
      <p:graphicFrame>
        <p:nvGraphicFramePr>
          <p:cNvPr id="39" name="Object 38"/>
          <p:cNvGraphicFramePr>
            <a:graphicFrameLocks noChangeAspect="1"/>
          </p:cNvGraphicFramePr>
          <p:nvPr>
            <p:extLst/>
          </p:nvPr>
        </p:nvGraphicFramePr>
        <p:xfrm>
          <a:off x="5215997" y="4966455"/>
          <a:ext cx="1455737" cy="655637"/>
        </p:xfrm>
        <a:graphic>
          <a:graphicData uri="http://schemas.openxmlformats.org/presentationml/2006/ole">
            <mc:AlternateContent xmlns:mc="http://schemas.openxmlformats.org/markup-compatibility/2006">
              <mc:Choice xmlns:v="urn:schemas-microsoft-com:vml" Requires="v">
                <p:oleObj spid="_x0000_s131298" name="CS ChemDraw Drawing" r:id="rId27" imgW="1454944" imgH="656272" progId="ChemDraw.Document.6.0">
                  <p:embed/>
                </p:oleObj>
              </mc:Choice>
              <mc:Fallback>
                <p:oleObj name="CS ChemDraw Drawing" r:id="rId27" imgW="1454944" imgH="656272" progId="ChemDraw.Document.6.0">
                  <p:embed/>
                  <p:pic>
                    <p:nvPicPr>
                      <p:cNvPr id="39" name="Object 38"/>
                      <p:cNvPicPr/>
                      <p:nvPr/>
                    </p:nvPicPr>
                    <p:blipFill>
                      <a:blip r:embed="rId28"/>
                      <a:stretch>
                        <a:fillRect/>
                      </a:stretch>
                    </p:blipFill>
                    <p:spPr>
                      <a:xfrm>
                        <a:off x="5215997" y="4966455"/>
                        <a:ext cx="1455737" cy="655637"/>
                      </a:xfrm>
                      <a:prstGeom prst="rect">
                        <a:avLst/>
                      </a:prstGeom>
                    </p:spPr>
                  </p:pic>
                </p:oleObj>
              </mc:Fallback>
            </mc:AlternateContent>
          </a:graphicData>
        </a:graphic>
      </p:graphicFrame>
      <p:pic>
        <p:nvPicPr>
          <p:cNvPr id="43101" name="Picture 93" descr="Image result for Penn State"/>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966168" y="268893"/>
            <a:ext cx="1961828" cy="6131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35437" y="5673230"/>
            <a:ext cx="5332164" cy="1044046"/>
          </a:xfrm>
          <a:prstGeom prst="rect">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8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Aromatizing </a:t>
            </a:r>
            <a:r>
              <a:rPr lang="en-US" dirty="0" smtClean="0"/>
              <a:t>Polymer</a:t>
            </a:r>
            <a:endParaRPr lang="en-US" dirty="0"/>
          </a:p>
        </p:txBody>
      </p:sp>
      <p:cxnSp>
        <p:nvCxnSpPr>
          <p:cNvPr id="8" name="Straight Connector 7"/>
          <p:cNvCxnSpPr/>
          <p:nvPr/>
        </p:nvCxnSpPr>
        <p:spPr>
          <a:xfrm flipV="1">
            <a:off x="1196977" y="2514600"/>
            <a:ext cx="6576483" cy="1"/>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969" y="1359792"/>
            <a:ext cx="5270500" cy="977900"/>
          </a:xfrm>
          <a:prstGeom prst="rect">
            <a:avLst/>
          </a:prstGeom>
        </p:spPr>
      </p:pic>
      <p:sp>
        <p:nvSpPr>
          <p:cNvPr id="6" name="Rectangle 5"/>
          <p:cNvSpPr/>
          <p:nvPr/>
        </p:nvSpPr>
        <p:spPr>
          <a:xfrm>
            <a:off x="2743200" y="2597674"/>
            <a:ext cx="3065070" cy="523220"/>
          </a:xfrm>
          <a:prstGeom prst="rect">
            <a:avLst/>
          </a:prstGeom>
        </p:spPr>
        <p:txBody>
          <a:bodyPr wrap="none">
            <a:spAutoFit/>
          </a:bodyPr>
          <a:lstStyle/>
          <a:p>
            <a:r>
              <a:rPr lang="en-US" sz="2800" dirty="0" smtClean="0">
                <a:solidFill>
                  <a:srgbClr val="0000CC"/>
                </a:solidFill>
              </a:rPr>
              <a:t>Monomer synthesis</a:t>
            </a:r>
            <a:endParaRPr lang="en-US" sz="1100" dirty="0"/>
          </a:p>
        </p:txBody>
      </p:sp>
      <p:graphicFrame>
        <p:nvGraphicFramePr>
          <p:cNvPr id="16" name="Object 15"/>
          <p:cNvGraphicFramePr>
            <a:graphicFrameLocks noChangeAspect="1"/>
          </p:cNvGraphicFramePr>
          <p:nvPr>
            <p:extLst/>
          </p:nvPr>
        </p:nvGraphicFramePr>
        <p:xfrm>
          <a:off x="757238" y="3201988"/>
          <a:ext cx="7815262" cy="1106487"/>
        </p:xfrm>
        <a:graphic>
          <a:graphicData uri="http://schemas.openxmlformats.org/presentationml/2006/ole">
            <mc:AlternateContent xmlns:mc="http://schemas.openxmlformats.org/markup-compatibility/2006">
              <mc:Choice xmlns:v="urn:schemas-microsoft-com:vml" Requires="v">
                <p:oleObj spid="_x0000_s133170" name="CS ChemDraw Drawing" r:id="rId5" imgW="6168374" imgH="873635" progId="ChemDraw.Document.6.0">
                  <p:embed/>
                </p:oleObj>
              </mc:Choice>
              <mc:Fallback>
                <p:oleObj name="CS ChemDraw Drawing" r:id="rId5" imgW="6168374" imgH="873635" progId="ChemDraw.Document.6.0">
                  <p:embed/>
                  <p:pic>
                    <p:nvPicPr>
                      <p:cNvPr id="16" name="Object 15"/>
                      <p:cNvPicPr/>
                      <p:nvPr/>
                    </p:nvPicPr>
                    <p:blipFill>
                      <a:blip r:embed="rId6"/>
                      <a:stretch>
                        <a:fillRect/>
                      </a:stretch>
                    </p:blipFill>
                    <p:spPr>
                      <a:xfrm>
                        <a:off x="757238" y="3201988"/>
                        <a:ext cx="7815262" cy="1106487"/>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914400" y="4388896"/>
          <a:ext cx="6794602" cy="1345154"/>
        </p:xfrm>
        <a:graphic>
          <a:graphicData uri="http://schemas.openxmlformats.org/presentationml/2006/ole">
            <mc:AlternateContent xmlns:mc="http://schemas.openxmlformats.org/markup-compatibility/2006">
              <mc:Choice xmlns:v="urn:schemas-microsoft-com:vml" Requires="v">
                <p:oleObj spid="_x0000_s133171" name="CS ChemDraw Drawing" r:id="rId7" imgW="5484483" imgH="1086276" progId="ChemDraw.Document.6.0">
                  <p:embed/>
                </p:oleObj>
              </mc:Choice>
              <mc:Fallback>
                <p:oleObj name="CS ChemDraw Drawing" r:id="rId7" imgW="5484483" imgH="1086276" progId="ChemDraw.Document.6.0">
                  <p:embed/>
                  <p:pic>
                    <p:nvPicPr>
                      <p:cNvPr id="17" name="Object 16"/>
                      <p:cNvPicPr/>
                      <p:nvPr/>
                    </p:nvPicPr>
                    <p:blipFill>
                      <a:blip r:embed="rId8"/>
                      <a:stretch>
                        <a:fillRect/>
                      </a:stretch>
                    </p:blipFill>
                    <p:spPr>
                      <a:xfrm>
                        <a:off x="914400" y="4388896"/>
                        <a:ext cx="6794602" cy="1345154"/>
                      </a:xfrm>
                      <a:prstGeom prst="rect">
                        <a:avLst/>
                      </a:prstGeom>
                    </p:spPr>
                  </p:pic>
                </p:oleObj>
              </mc:Fallback>
            </mc:AlternateContent>
          </a:graphicData>
        </a:graphic>
      </p:graphicFrame>
    </p:spTree>
    <p:extLst>
      <p:ext uri="{BB962C8B-B14F-4D97-AF65-F5344CB8AC3E}">
        <p14:creationId xmlns:p14="http://schemas.microsoft.com/office/powerpoint/2010/main" val="11231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18841"/>
            <a:ext cx="4410447" cy="609600"/>
          </a:xfrm>
        </p:spPr>
        <p:txBody>
          <a:bodyPr>
            <a:normAutofit fontScale="90000"/>
          </a:bodyPr>
          <a:lstStyle/>
          <a:p>
            <a:r>
              <a:rPr lang="en-US" dirty="0" smtClean="0"/>
              <a:t>Polymer Synthesis</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926403824"/>
              </p:ext>
            </p:extLst>
          </p:nvPr>
        </p:nvGraphicFramePr>
        <p:xfrm>
          <a:off x="1219200" y="1676400"/>
          <a:ext cx="6703539" cy="1099897"/>
        </p:xfrm>
        <a:graphic>
          <a:graphicData uri="http://schemas.openxmlformats.org/presentationml/2006/ole">
            <mc:AlternateContent xmlns:mc="http://schemas.openxmlformats.org/markup-compatibility/2006">
              <mc:Choice xmlns:v="urn:schemas-microsoft-com:vml" Requires="v">
                <p:oleObj spid="_x0000_s134190" name="CS ChemDraw Drawing" r:id="rId3" imgW="5108409" imgH="837937" progId="ChemDraw.Document.6.0">
                  <p:embed/>
                </p:oleObj>
              </mc:Choice>
              <mc:Fallback>
                <p:oleObj name="CS ChemDraw Drawing" r:id="rId3" imgW="5108409" imgH="837937" progId="ChemDraw.Document.6.0">
                  <p:embed/>
                  <p:pic>
                    <p:nvPicPr>
                      <p:cNvPr id="17" name="Object 16"/>
                      <p:cNvPicPr/>
                      <p:nvPr/>
                    </p:nvPicPr>
                    <p:blipFill>
                      <a:blip r:embed="rId4"/>
                      <a:stretch>
                        <a:fillRect/>
                      </a:stretch>
                    </p:blipFill>
                    <p:spPr>
                      <a:xfrm>
                        <a:off x="1219200" y="1676400"/>
                        <a:ext cx="6703539" cy="1099897"/>
                      </a:xfrm>
                      <a:prstGeom prst="rect">
                        <a:avLst/>
                      </a:prstGeom>
                    </p:spPr>
                  </p:pic>
                </p:oleObj>
              </mc:Fallback>
            </mc:AlternateContent>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4038600"/>
            <a:ext cx="6172200" cy="2362200"/>
          </a:xfrm>
          <a:prstGeom prst="rect">
            <a:avLst/>
          </a:prstGeom>
          <a:noFill/>
          <a:ln>
            <a:noFill/>
          </a:ln>
        </p:spPr>
      </p:pic>
      <p:pic>
        <p:nvPicPr>
          <p:cNvPr id="6" name="Picture 5"/>
          <p:cNvPicPr>
            <a:picLocks noChangeAspect="1"/>
          </p:cNvPicPr>
          <p:nvPr/>
        </p:nvPicPr>
        <p:blipFill rotWithShape="1">
          <a:blip r:embed="rId6"/>
          <a:srcRect r="18750" b="14330"/>
          <a:stretch/>
        </p:blipFill>
        <p:spPr>
          <a:xfrm>
            <a:off x="91524" y="4038600"/>
            <a:ext cx="1484255" cy="1706379"/>
          </a:xfrm>
          <a:prstGeom prst="rect">
            <a:avLst/>
          </a:prstGeom>
        </p:spPr>
      </p:pic>
      <p:pic>
        <p:nvPicPr>
          <p:cNvPr id="7" name="Picture 6"/>
          <p:cNvPicPr>
            <a:picLocks noChangeAspect="1"/>
          </p:cNvPicPr>
          <p:nvPr/>
        </p:nvPicPr>
        <p:blipFill rotWithShape="1">
          <a:blip r:embed="rId7"/>
          <a:srcRect l="63733" t="8192" b="61498"/>
          <a:stretch/>
        </p:blipFill>
        <p:spPr>
          <a:xfrm>
            <a:off x="7236527" y="3951514"/>
            <a:ext cx="1528946" cy="1646012"/>
          </a:xfrm>
          <a:prstGeom prst="rect">
            <a:avLst/>
          </a:prstGeom>
        </p:spPr>
      </p:pic>
    </p:spTree>
    <p:extLst>
      <p:ext uri="{BB962C8B-B14F-4D97-AF65-F5344CB8AC3E}">
        <p14:creationId xmlns:p14="http://schemas.microsoft.com/office/powerpoint/2010/main" val="3529808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76" y="209633"/>
            <a:ext cx="7772400" cy="609600"/>
          </a:xfrm>
        </p:spPr>
        <p:txBody>
          <a:bodyPr>
            <a:normAutofit fontScale="90000"/>
          </a:bodyPr>
          <a:lstStyle/>
          <a:p>
            <a:r>
              <a:rPr lang="en-US" dirty="0" smtClean="0"/>
              <a:t>cis-Isomer gives a cyclic tetramer</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436" y="4191000"/>
            <a:ext cx="4564351" cy="211384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81600" y="2057400"/>
            <a:ext cx="3308636" cy="4267200"/>
          </a:xfrm>
          <a:prstGeom prst="rect">
            <a:avLst/>
          </a:prstGeom>
        </p:spPr>
      </p:pic>
      <p:sp>
        <p:nvSpPr>
          <p:cNvPr id="7" name="TextBox 6"/>
          <p:cNvSpPr txBox="1"/>
          <p:nvPr/>
        </p:nvSpPr>
        <p:spPr>
          <a:xfrm>
            <a:off x="203609" y="3810000"/>
            <a:ext cx="2185214" cy="369332"/>
          </a:xfrm>
          <a:prstGeom prst="rect">
            <a:avLst/>
          </a:prstGeom>
          <a:noFill/>
        </p:spPr>
        <p:txBody>
          <a:bodyPr wrap="none" rtlCol="0">
            <a:spAutoFit/>
          </a:bodyPr>
          <a:lstStyle/>
          <a:p>
            <a:r>
              <a:rPr lang="en-US" sz="1800" dirty="0" smtClean="0"/>
              <a:t>Cyclic tetramer nmr</a:t>
            </a:r>
            <a:endParaRPr lang="en-US" sz="1800" dirty="0"/>
          </a:p>
        </p:txBody>
      </p:sp>
      <p:sp>
        <p:nvSpPr>
          <p:cNvPr id="8" name="Title 1"/>
          <p:cNvSpPr txBox="1">
            <a:spLocks/>
          </p:cNvSpPr>
          <p:nvPr/>
        </p:nvSpPr>
        <p:spPr>
          <a:xfrm>
            <a:off x="194733" y="609600"/>
            <a:ext cx="8754534" cy="688973"/>
          </a:xfrm>
          <a:prstGeom prst="rect">
            <a:avLst/>
          </a:prstGeom>
        </p:spPr>
        <p:txBody>
          <a:bodyPr>
            <a:noAutofit/>
          </a:bodyPr>
          <a:lstStyle>
            <a:lvl1pPr algn="ctr" defTabSz="457200" rtl="0" eaLnBrk="1" latinLnBrk="0" hangingPunct="1">
              <a:spcBef>
                <a:spcPct val="0"/>
              </a:spcBef>
              <a:buNone/>
              <a:defRPr sz="4400" kern="1200">
                <a:solidFill>
                  <a:schemeClr val="tx1">
                    <a:lumMod val="75000"/>
                    <a:lumOff val="25000"/>
                  </a:schemeClr>
                </a:solidFill>
                <a:latin typeface=""/>
                <a:ea typeface="+mj-ea"/>
                <a:cs typeface="+mj-cs"/>
              </a:defRPr>
            </a:lvl1pPr>
          </a:lstStyle>
          <a:p>
            <a:pPr fontAlgn="auto">
              <a:spcAft>
                <a:spcPts val="0"/>
              </a:spcAft>
            </a:pPr>
            <a:endParaRPr lang="en-US" sz="2800" dirty="0">
              <a:solidFill>
                <a:srgbClr val="C6531F"/>
              </a:solidFill>
              <a:latin typeface="Arial" panose="020B0604020202020204" pitchFamily="34" charset="0"/>
              <a:cs typeface="Arial" panose="020B0604020202020204" pitchFamily="34" charset="0"/>
            </a:endParaRPr>
          </a:p>
        </p:txBody>
      </p:sp>
      <p:sp>
        <p:nvSpPr>
          <p:cNvPr id="9" name="Rectangle 8"/>
          <p:cNvSpPr/>
          <p:nvPr/>
        </p:nvSpPr>
        <p:spPr>
          <a:xfrm>
            <a:off x="4800600" y="1482955"/>
            <a:ext cx="2819400" cy="584775"/>
          </a:xfrm>
          <a:prstGeom prst="rect">
            <a:avLst/>
          </a:prstGeom>
        </p:spPr>
        <p:txBody>
          <a:bodyPr wrap="square">
            <a:spAutoFit/>
          </a:bodyPr>
          <a:lstStyle/>
          <a:p>
            <a:r>
              <a:rPr lang="en-US" sz="1600" dirty="0" smtClean="0"/>
              <a:t>Molecular </a:t>
            </a:r>
            <a:r>
              <a:rPr lang="en-US" sz="1600" dirty="0"/>
              <a:t>Formula: C</a:t>
            </a:r>
            <a:r>
              <a:rPr lang="en-US" sz="1600" baseline="-25000" dirty="0"/>
              <a:t>32</a:t>
            </a:r>
            <a:r>
              <a:rPr lang="en-US" sz="1600" dirty="0"/>
              <a:t>H</a:t>
            </a:r>
            <a:r>
              <a:rPr lang="en-US" sz="1600" baseline="-25000" dirty="0"/>
              <a:t>32</a:t>
            </a:r>
            <a:r>
              <a:rPr lang="en-US" sz="1600" dirty="0"/>
              <a:t>O</a:t>
            </a:r>
            <a:r>
              <a:rPr lang="en-US" sz="1600" baseline="-25000" dirty="0"/>
              <a:t>8</a:t>
            </a:r>
          </a:p>
          <a:p>
            <a:r>
              <a:rPr lang="en-US" sz="1600" dirty="0"/>
              <a:t>Exact Mass: 544.21</a:t>
            </a:r>
          </a:p>
        </p:txBody>
      </p:sp>
      <p:sp>
        <p:nvSpPr>
          <p:cNvPr id="10" name="TextBox 9"/>
          <p:cNvSpPr txBox="1"/>
          <p:nvPr/>
        </p:nvSpPr>
        <p:spPr>
          <a:xfrm>
            <a:off x="6624072" y="1718846"/>
            <a:ext cx="1338828" cy="338554"/>
          </a:xfrm>
          <a:prstGeom prst="rect">
            <a:avLst/>
          </a:prstGeom>
          <a:noFill/>
        </p:spPr>
        <p:txBody>
          <a:bodyPr wrap="none" rtlCol="0">
            <a:spAutoFit/>
          </a:bodyPr>
          <a:lstStyle/>
          <a:p>
            <a:r>
              <a:rPr lang="en-US" sz="1600" dirty="0" smtClean="0"/>
              <a:t>+ 23 = 567.2</a:t>
            </a:r>
            <a:endParaRPr lang="en-US" sz="1600" dirty="0"/>
          </a:p>
        </p:txBody>
      </p:sp>
      <p:graphicFrame>
        <p:nvGraphicFramePr>
          <p:cNvPr id="11" name="Object 10"/>
          <p:cNvGraphicFramePr>
            <a:graphicFrameLocks noChangeAspect="1"/>
          </p:cNvGraphicFramePr>
          <p:nvPr>
            <p:extLst/>
          </p:nvPr>
        </p:nvGraphicFramePr>
        <p:xfrm>
          <a:off x="2364939" y="3711660"/>
          <a:ext cx="1881187" cy="1635125"/>
        </p:xfrm>
        <a:graphic>
          <a:graphicData uri="http://schemas.openxmlformats.org/presentationml/2006/ole">
            <mc:AlternateContent xmlns:mc="http://schemas.openxmlformats.org/markup-compatibility/2006">
              <mc:Choice xmlns:v="urn:schemas-microsoft-com:vml" Requires="v">
                <p:oleObj spid="_x0000_s140302" name="CS ChemDraw Drawing" r:id="rId5" imgW="1881709" imgH="1634789" progId="ChemDraw.Document.6.0">
                  <p:embed/>
                </p:oleObj>
              </mc:Choice>
              <mc:Fallback>
                <p:oleObj name="CS ChemDraw Drawing" r:id="rId5" imgW="1881709" imgH="1634789" progId="ChemDraw.Document.6.0">
                  <p:embed/>
                  <p:pic>
                    <p:nvPicPr>
                      <p:cNvPr id="11" name="Object 10"/>
                      <p:cNvPicPr/>
                      <p:nvPr/>
                    </p:nvPicPr>
                    <p:blipFill>
                      <a:blip r:embed="rId6"/>
                      <a:stretch>
                        <a:fillRect/>
                      </a:stretch>
                    </p:blipFill>
                    <p:spPr>
                      <a:xfrm>
                        <a:off x="2364939" y="3711660"/>
                        <a:ext cx="1881187" cy="1635125"/>
                      </a:xfrm>
                      <a:prstGeom prst="rect">
                        <a:avLst/>
                      </a:prstGeom>
                    </p:spPr>
                  </p:pic>
                </p:oleObj>
              </mc:Fallback>
            </mc:AlternateContent>
          </a:graphicData>
        </a:graphic>
      </p:graphicFrame>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9935" y="830901"/>
            <a:ext cx="2825464" cy="2754532"/>
          </a:xfrm>
          <a:prstGeom prst="rect">
            <a:avLst/>
          </a:prstGeom>
        </p:spPr>
      </p:pic>
      <p:sp>
        <p:nvSpPr>
          <p:cNvPr id="3" name="Rectangle 2"/>
          <p:cNvSpPr/>
          <p:nvPr/>
        </p:nvSpPr>
        <p:spPr>
          <a:xfrm>
            <a:off x="2412184" y="1924980"/>
            <a:ext cx="797013" cy="400110"/>
          </a:xfrm>
          <a:prstGeom prst="rect">
            <a:avLst/>
          </a:prstGeom>
        </p:spPr>
        <p:txBody>
          <a:bodyPr wrap="none">
            <a:spAutoFit/>
          </a:bodyPr>
          <a:lstStyle/>
          <a:p>
            <a:r>
              <a:rPr lang="en-US" sz="2000" dirty="0" smtClean="0"/>
              <a:t>X-ray</a:t>
            </a:r>
            <a:endParaRPr lang="en-US" sz="2000" dirty="0"/>
          </a:p>
        </p:txBody>
      </p:sp>
    </p:spTree>
    <p:extLst>
      <p:ext uri="{BB962C8B-B14F-4D97-AF65-F5344CB8AC3E}">
        <p14:creationId xmlns:p14="http://schemas.microsoft.com/office/powerpoint/2010/main" val="71064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280140" y="499014"/>
            <a:ext cx="3657601" cy="569916"/>
          </a:xfrm>
        </p:spPr>
        <p:txBody>
          <a:bodyPr>
            <a:normAutofit fontScale="90000"/>
          </a:bodyPr>
          <a:lstStyle/>
          <a:p>
            <a:r>
              <a:rPr lang="en-US" dirty="0" smtClean="0"/>
              <a:t>UV </a:t>
            </a:r>
            <a:r>
              <a:rPr lang="en-US" sz="3600" dirty="0" smtClean="0"/>
              <a:t>Exposure</a:t>
            </a:r>
            <a:r>
              <a:rPr lang="en-US" dirty="0" smtClean="0"/>
              <a:t> </a:t>
            </a:r>
            <a:r>
              <a:rPr lang="en-US" sz="4000" dirty="0" smtClean="0"/>
              <a:t>Study Surprise!!</a:t>
            </a:r>
            <a:endParaRPr lang="en-US" sz="4000" dirty="0"/>
          </a:p>
        </p:txBody>
      </p:sp>
      <p:sp>
        <p:nvSpPr>
          <p:cNvPr id="6" name="TextBox 5"/>
          <p:cNvSpPr txBox="1"/>
          <p:nvPr/>
        </p:nvSpPr>
        <p:spPr>
          <a:xfrm>
            <a:off x="1072092" y="5696777"/>
            <a:ext cx="1219200" cy="338554"/>
          </a:xfrm>
          <a:prstGeom prst="rect">
            <a:avLst/>
          </a:prstGeom>
          <a:solidFill>
            <a:schemeClr val="bg1"/>
          </a:solidFill>
        </p:spPr>
        <p:txBody>
          <a:bodyPr wrap="square" rtlCol="0">
            <a:spAutoFit/>
          </a:bodyPr>
          <a:lstStyle/>
          <a:p>
            <a:pPr algn="ctr"/>
            <a:r>
              <a:rPr lang="en-US" sz="1600" dirty="0" smtClean="0"/>
              <a:t>Unexposed</a:t>
            </a:r>
            <a:endParaRPr lang="en-US" sz="1600" dirty="0"/>
          </a:p>
        </p:txBody>
      </p:sp>
      <p:sp>
        <p:nvSpPr>
          <p:cNvPr id="7" name="TextBox 6"/>
          <p:cNvSpPr txBox="1"/>
          <p:nvPr/>
        </p:nvSpPr>
        <p:spPr>
          <a:xfrm>
            <a:off x="1742422" y="2887367"/>
            <a:ext cx="1126315" cy="338554"/>
          </a:xfrm>
          <a:prstGeom prst="rect">
            <a:avLst/>
          </a:prstGeom>
          <a:solidFill>
            <a:schemeClr val="bg1"/>
          </a:solidFill>
        </p:spPr>
        <p:txBody>
          <a:bodyPr wrap="square" rtlCol="0">
            <a:spAutoFit/>
          </a:bodyPr>
          <a:lstStyle/>
          <a:p>
            <a:pPr algn="ctr"/>
            <a:r>
              <a:rPr lang="en-US" sz="1600" dirty="0" smtClean="0"/>
              <a:t>12 h dark</a:t>
            </a:r>
            <a:endParaRPr lang="en-US" sz="1600" dirty="0"/>
          </a:p>
        </p:txBody>
      </p:sp>
      <p:sp>
        <p:nvSpPr>
          <p:cNvPr id="8" name="TextBox 7"/>
          <p:cNvSpPr txBox="1"/>
          <p:nvPr/>
        </p:nvSpPr>
        <p:spPr>
          <a:xfrm>
            <a:off x="993735" y="4238504"/>
            <a:ext cx="1588599" cy="338554"/>
          </a:xfrm>
          <a:prstGeom prst="rect">
            <a:avLst/>
          </a:prstGeom>
          <a:solidFill>
            <a:schemeClr val="bg1"/>
          </a:solidFill>
        </p:spPr>
        <p:txBody>
          <a:bodyPr wrap="square" rtlCol="0">
            <a:spAutoFit/>
          </a:bodyPr>
          <a:lstStyle/>
          <a:p>
            <a:pPr algn="ctr"/>
            <a:r>
              <a:rPr lang="en-US" sz="1600" dirty="0" smtClean="0"/>
              <a:t>1.5 h exposure</a:t>
            </a:r>
          </a:p>
        </p:txBody>
      </p:sp>
      <p:graphicFrame>
        <p:nvGraphicFramePr>
          <p:cNvPr id="9" name="Object 8"/>
          <p:cNvGraphicFramePr>
            <a:graphicFrameLocks noChangeAspect="1"/>
          </p:cNvGraphicFramePr>
          <p:nvPr>
            <p:extLst>
              <p:ext uri="{D42A27DB-BD31-4B8C-83A1-F6EECF244321}">
                <p14:modId xmlns:p14="http://schemas.microsoft.com/office/powerpoint/2010/main" val="2018526149"/>
              </p:ext>
            </p:extLst>
          </p:nvPr>
        </p:nvGraphicFramePr>
        <p:xfrm>
          <a:off x="3994150" y="368300"/>
          <a:ext cx="4413250" cy="1008063"/>
        </p:xfrm>
        <a:graphic>
          <a:graphicData uri="http://schemas.openxmlformats.org/presentationml/2006/ole">
            <mc:AlternateContent xmlns:mc="http://schemas.openxmlformats.org/markup-compatibility/2006">
              <mc:Choice xmlns:v="urn:schemas-microsoft-com:vml" Requires="v">
                <p:oleObj spid="_x0000_s141338" name="CS ChemDraw Drawing" r:id="rId3" imgW="3154532" imgH="722159" progId="ChemDraw.Document.6.0">
                  <p:embed/>
                </p:oleObj>
              </mc:Choice>
              <mc:Fallback>
                <p:oleObj name="CS ChemDraw Drawing" r:id="rId3" imgW="3154532" imgH="722159" progId="ChemDraw.Document.6.0">
                  <p:embed/>
                  <p:pic>
                    <p:nvPicPr>
                      <p:cNvPr id="9" name="Object 8"/>
                      <p:cNvPicPr/>
                      <p:nvPr/>
                    </p:nvPicPr>
                    <p:blipFill>
                      <a:blip r:embed="rId4"/>
                      <a:stretch>
                        <a:fillRect/>
                      </a:stretch>
                    </p:blipFill>
                    <p:spPr>
                      <a:xfrm>
                        <a:off x="3994150" y="368300"/>
                        <a:ext cx="4413250" cy="1008063"/>
                      </a:xfrm>
                      <a:prstGeom prst="rect">
                        <a:avLst/>
                      </a:prstGeom>
                    </p:spPr>
                  </p:pic>
                </p:oleObj>
              </mc:Fallback>
            </mc:AlternateContent>
          </a:graphicData>
        </a:graphic>
      </p:graphicFrame>
      <p:sp>
        <p:nvSpPr>
          <p:cNvPr id="10" name="TextBox 9"/>
          <p:cNvSpPr txBox="1"/>
          <p:nvPr/>
        </p:nvSpPr>
        <p:spPr>
          <a:xfrm>
            <a:off x="2029793" y="6195951"/>
            <a:ext cx="6169318" cy="646331"/>
          </a:xfrm>
          <a:prstGeom prst="rect">
            <a:avLst/>
          </a:prstGeom>
          <a:noFill/>
        </p:spPr>
        <p:txBody>
          <a:bodyPr wrap="none" rtlCol="0">
            <a:spAutoFit/>
          </a:bodyPr>
          <a:lstStyle/>
          <a:p>
            <a:pPr>
              <a:lnSpc>
                <a:spcPct val="150000"/>
              </a:lnSpc>
            </a:pPr>
            <a:r>
              <a:rPr lang="en-US" sz="2400" b="1" i="1" dirty="0" smtClean="0">
                <a:solidFill>
                  <a:srgbClr val="FF0000"/>
                </a:solidFill>
              </a:rPr>
              <a:t>Solution quantum Yield (</a:t>
            </a:r>
            <a:r>
              <a:rPr lang="el-GR" sz="2400" b="1" i="1" dirty="0" smtClean="0">
                <a:solidFill>
                  <a:srgbClr val="FF0000"/>
                </a:solidFill>
              </a:rPr>
              <a:t>Φ</a:t>
            </a:r>
            <a:r>
              <a:rPr lang="en-US" sz="2400" b="1" i="1" dirty="0" smtClean="0">
                <a:solidFill>
                  <a:srgbClr val="FF0000"/>
                </a:solidFill>
              </a:rPr>
              <a:t>) = 0.85 </a:t>
            </a:r>
            <a:r>
              <a:rPr lang="en-US" sz="2400" b="1" i="1" dirty="0" smtClean="0">
                <a:solidFill>
                  <a:srgbClr val="FF0000"/>
                </a:solidFill>
                <a:ea typeface="SimSun" panose="02010600030101010101" pitchFamily="2" charset="-122"/>
                <a:cs typeface="Arial" panose="020B0604020202020204" pitchFamily="34" charset="0"/>
              </a:rPr>
              <a:t>± 0.04</a:t>
            </a:r>
            <a:endParaRPr lang="en-US" sz="2400" b="1" i="1" dirty="0" smtClean="0">
              <a:solidFill>
                <a:srgbClr val="FF0000"/>
              </a:solidFill>
            </a:endParaRPr>
          </a:p>
        </p:txBody>
      </p:sp>
      <p:graphicFrame>
        <p:nvGraphicFramePr>
          <p:cNvPr id="11" name="Object 10"/>
          <p:cNvGraphicFramePr>
            <a:graphicFrameLocks noChangeAspect="1"/>
          </p:cNvGraphicFramePr>
          <p:nvPr>
            <p:extLst/>
          </p:nvPr>
        </p:nvGraphicFramePr>
        <p:xfrm>
          <a:off x="2319867" y="1669416"/>
          <a:ext cx="6629400" cy="4623063"/>
        </p:xfrm>
        <a:graphic>
          <a:graphicData uri="http://schemas.openxmlformats.org/presentationml/2006/ole">
            <mc:AlternateContent xmlns:mc="http://schemas.openxmlformats.org/markup-compatibility/2006">
              <mc:Choice xmlns:v="urn:schemas-microsoft-com:vml" Requires="v">
                <p:oleObj spid="_x0000_s141339" name="MestReNova" r:id="rId5" imgW="10353615" imgH="7220092" progId="MestReNova.Document.1">
                  <p:embed/>
                </p:oleObj>
              </mc:Choice>
              <mc:Fallback>
                <p:oleObj name="MestReNova" r:id="rId5" imgW="10353615" imgH="7220092" progId="MestReNova.Document.1">
                  <p:embed/>
                  <p:pic>
                    <p:nvPicPr>
                      <p:cNvPr id="11" name="Object 10"/>
                      <p:cNvPicPr/>
                      <p:nvPr/>
                    </p:nvPicPr>
                    <p:blipFill>
                      <a:blip r:embed="rId6"/>
                      <a:stretch>
                        <a:fillRect/>
                      </a:stretch>
                    </p:blipFill>
                    <p:spPr>
                      <a:xfrm>
                        <a:off x="2319867" y="1669416"/>
                        <a:ext cx="6629400" cy="4623063"/>
                      </a:xfrm>
                      <a:prstGeom prst="rect">
                        <a:avLst/>
                      </a:prstGeom>
                    </p:spPr>
                  </p:pic>
                </p:oleObj>
              </mc:Fallback>
            </mc:AlternateContent>
          </a:graphicData>
        </a:graphic>
      </p:graphicFrame>
      <p:sp>
        <p:nvSpPr>
          <p:cNvPr id="12" name="Parallelogram 11"/>
          <p:cNvSpPr/>
          <p:nvPr/>
        </p:nvSpPr>
        <p:spPr>
          <a:xfrm>
            <a:off x="3767667" y="1860179"/>
            <a:ext cx="1981200" cy="4205515"/>
          </a:xfrm>
          <a:prstGeom prst="parallelogram">
            <a:avLst>
              <a:gd name="adj" fmla="val 65385"/>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12"/>
          <p:cNvSpPr/>
          <p:nvPr/>
        </p:nvSpPr>
        <p:spPr>
          <a:xfrm>
            <a:off x="3158067" y="1860179"/>
            <a:ext cx="1438275" cy="4205515"/>
          </a:xfrm>
          <a:prstGeom prst="parallelogram">
            <a:avLst>
              <a:gd name="adj" fmla="val 77885"/>
            </a:avLst>
          </a:prstGeom>
          <a:solidFill>
            <a:srgbClr val="6C6CFF">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13"/>
          <p:cNvSpPr/>
          <p:nvPr/>
        </p:nvSpPr>
        <p:spPr>
          <a:xfrm>
            <a:off x="6784149" y="1843279"/>
            <a:ext cx="1438275" cy="4205515"/>
          </a:xfrm>
          <a:prstGeom prst="parallelogram">
            <a:avLst>
              <a:gd name="adj" fmla="val 77885"/>
            </a:avLst>
          </a:prstGeom>
          <a:solidFill>
            <a:srgbClr val="FF5151">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47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spect="1" noChangeArrowheads="1"/>
          </p:cNvSpPr>
          <p:nvPr/>
        </p:nvSpPr>
        <p:spPr bwMode="auto">
          <a:xfrm>
            <a:off x="784226" y="324771"/>
            <a:ext cx="74687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sz="3600" dirty="0" err="1" smtClean="0">
                <a:solidFill>
                  <a:srgbClr val="0B4AFB"/>
                </a:solidFill>
                <a:latin typeface="Arial" charset="0"/>
              </a:rPr>
              <a:t>Novolac</a:t>
            </a:r>
            <a:r>
              <a:rPr lang="en-US" sz="3600" dirty="0" smtClean="0">
                <a:solidFill>
                  <a:srgbClr val="0B4AFB"/>
                </a:solidFill>
                <a:latin typeface="Arial" charset="0"/>
              </a:rPr>
              <a:t>/</a:t>
            </a:r>
            <a:r>
              <a:rPr lang="en-US" sz="3600" dirty="0" err="1" smtClean="0">
                <a:solidFill>
                  <a:srgbClr val="0B4AFB"/>
                </a:solidFill>
                <a:latin typeface="Arial" charset="0"/>
              </a:rPr>
              <a:t>Diazoquinone</a:t>
            </a:r>
            <a:r>
              <a:rPr lang="en-US" sz="3600" dirty="0" smtClean="0">
                <a:solidFill>
                  <a:srgbClr val="0B4AFB"/>
                </a:solidFill>
                <a:latin typeface="Arial" charset="0"/>
              </a:rPr>
              <a:t> </a:t>
            </a:r>
            <a:r>
              <a:rPr lang="en-US" sz="3600" dirty="0">
                <a:solidFill>
                  <a:srgbClr val="0B4AFB"/>
                </a:solidFill>
                <a:latin typeface="Arial" charset="0"/>
              </a:rPr>
              <a:t>Photoresists</a:t>
            </a:r>
            <a:endParaRPr lang="en-US" sz="3200" dirty="0">
              <a:solidFill>
                <a:srgbClr val="0B4AFB"/>
              </a:solidFill>
              <a:effectLst>
                <a:outerShdw blurRad="38100" dist="38100" dir="2700000" algn="tl">
                  <a:srgbClr val="C0C0C0"/>
                </a:outerShdw>
              </a:effectLst>
              <a:latin typeface="Arial" charset="0"/>
            </a:endParaRPr>
          </a:p>
        </p:txBody>
      </p:sp>
      <p:sp>
        <p:nvSpPr>
          <p:cNvPr id="233475" name="Text Box 3"/>
          <p:cNvSpPr txBox="1">
            <a:spLocks noChangeAspect="1" noChangeArrowheads="1"/>
          </p:cNvSpPr>
          <p:nvPr/>
        </p:nvSpPr>
        <p:spPr bwMode="auto">
          <a:xfrm>
            <a:off x="7805738" y="4583113"/>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Develop</a:t>
            </a:r>
          </a:p>
        </p:txBody>
      </p:sp>
      <p:sp>
        <p:nvSpPr>
          <p:cNvPr id="233476" name="Freeform 4"/>
          <p:cNvSpPr>
            <a:spLocks noChangeAspect="1"/>
          </p:cNvSpPr>
          <p:nvPr/>
        </p:nvSpPr>
        <p:spPr bwMode="auto">
          <a:xfrm>
            <a:off x="463550" y="1382713"/>
            <a:ext cx="4875213" cy="1749425"/>
          </a:xfrm>
          <a:custGeom>
            <a:avLst/>
            <a:gdLst>
              <a:gd name="T0" fmla="*/ 2147483647 w 2900"/>
              <a:gd name="T1" fmla="*/ 0 h 962"/>
              <a:gd name="T2" fmla="*/ 2147483647 w 2900"/>
              <a:gd name="T3" fmla="*/ 2147483647 h 962"/>
              <a:gd name="T4" fmla="*/ 2147483647 w 2900"/>
              <a:gd name="T5" fmla="*/ 2147483647 h 962"/>
              <a:gd name="T6" fmla="*/ 2147483647 w 2900"/>
              <a:gd name="T7" fmla="*/ 2147483647 h 962"/>
              <a:gd name="T8" fmla="*/ 2147483647 w 2900"/>
              <a:gd name="T9" fmla="*/ 2147483647 h 962"/>
              <a:gd name="T10" fmla="*/ 2147483647 w 2900"/>
              <a:gd name="T11" fmla="*/ 2147483647 h 962"/>
              <a:gd name="T12" fmla="*/ 2147483647 w 2900"/>
              <a:gd name="T13" fmla="*/ 2147483647 h 962"/>
              <a:gd name="T14" fmla="*/ 0 w 2900"/>
              <a:gd name="T15" fmla="*/ 2147483647 h 962"/>
              <a:gd name="T16" fmla="*/ 0 w 2900"/>
              <a:gd name="T17" fmla="*/ 2147483647 h 962"/>
              <a:gd name="T18" fmla="*/ 2147483647 w 2900"/>
              <a:gd name="T19" fmla="*/ 2147483647 h 962"/>
              <a:gd name="T20" fmla="*/ 2147483647 w 2900"/>
              <a:gd name="T21" fmla="*/ 2147483647 h 962"/>
              <a:gd name="T22" fmla="*/ 2147483647 w 2900"/>
              <a:gd name="T23" fmla="*/ 2147483647 h 962"/>
              <a:gd name="T24" fmla="*/ 2147483647 w 2900"/>
              <a:gd name="T25" fmla="*/ 2147483647 h 962"/>
              <a:gd name="T26" fmla="*/ 2147483647 w 2900"/>
              <a:gd name="T27" fmla="*/ 2147483647 h 962"/>
              <a:gd name="T28" fmla="*/ 2147483647 w 2900"/>
              <a:gd name="T29" fmla="*/ 2147483647 h 962"/>
              <a:gd name="T30" fmla="*/ 2147483647 w 2900"/>
              <a:gd name="T31" fmla="*/ 2147483647 h 962"/>
              <a:gd name="T32" fmla="*/ 2147483647 w 2900"/>
              <a:gd name="T33" fmla="*/ 2147483647 h 962"/>
              <a:gd name="T34" fmla="*/ 2147483647 w 2900"/>
              <a:gd name="T35" fmla="*/ 2147483647 h 962"/>
              <a:gd name="T36" fmla="*/ 2147483647 w 2900"/>
              <a:gd name="T37" fmla="*/ 2147483647 h 962"/>
              <a:gd name="T38" fmla="*/ 2147483647 w 2900"/>
              <a:gd name="T39" fmla="*/ 2147483647 h 962"/>
              <a:gd name="T40" fmla="*/ 2147483647 w 2900"/>
              <a:gd name="T41" fmla="*/ 2147483647 h 962"/>
              <a:gd name="T42" fmla="*/ 2147483647 w 2900"/>
              <a:gd name="T43" fmla="*/ 2147483647 h 962"/>
              <a:gd name="T44" fmla="*/ 2147483647 w 2900"/>
              <a:gd name="T45" fmla="*/ 2147483647 h 962"/>
              <a:gd name="T46" fmla="*/ 2147483647 w 2900"/>
              <a:gd name="T47" fmla="*/ 2147483647 h 962"/>
              <a:gd name="T48" fmla="*/ 2147483647 w 2900"/>
              <a:gd name="T49" fmla="*/ 2147483647 h 962"/>
              <a:gd name="T50" fmla="*/ 2147483647 w 2900"/>
              <a:gd name="T51" fmla="*/ 2147483647 h 962"/>
              <a:gd name="T52" fmla="*/ 2147483647 w 2900"/>
              <a:gd name="T53" fmla="*/ 2147483647 h 962"/>
              <a:gd name="T54" fmla="*/ 2147483647 w 2900"/>
              <a:gd name="T55" fmla="*/ 2147483647 h 962"/>
              <a:gd name="T56" fmla="*/ 2147483647 w 2900"/>
              <a:gd name="T57" fmla="*/ 2147483647 h 962"/>
              <a:gd name="T58" fmla="*/ 2147483647 w 2900"/>
              <a:gd name="T59" fmla="*/ 2147483647 h 962"/>
              <a:gd name="T60" fmla="*/ 2147483647 w 2900"/>
              <a:gd name="T61" fmla="*/ 2147483647 h 962"/>
              <a:gd name="T62" fmla="*/ 2147483647 w 2900"/>
              <a:gd name="T63" fmla="*/ 0 h 962"/>
              <a:gd name="T64" fmla="*/ 2147483647 w 2900"/>
              <a:gd name="T65" fmla="*/ 0 h 9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0" h="962">
                <a:moveTo>
                  <a:pt x="124" y="0"/>
                </a:moveTo>
                <a:lnTo>
                  <a:pt x="99" y="4"/>
                </a:lnTo>
                <a:lnTo>
                  <a:pt x="74" y="10"/>
                </a:lnTo>
                <a:lnTo>
                  <a:pt x="54" y="20"/>
                </a:lnTo>
                <a:lnTo>
                  <a:pt x="34" y="37"/>
                </a:lnTo>
                <a:lnTo>
                  <a:pt x="9" y="74"/>
                </a:lnTo>
                <a:lnTo>
                  <a:pt x="5" y="97"/>
                </a:lnTo>
                <a:lnTo>
                  <a:pt x="0" y="120"/>
                </a:lnTo>
                <a:lnTo>
                  <a:pt x="0" y="841"/>
                </a:lnTo>
                <a:lnTo>
                  <a:pt x="5" y="864"/>
                </a:lnTo>
                <a:lnTo>
                  <a:pt x="9" y="888"/>
                </a:lnTo>
                <a:lnTo>
                  <a:pt x="34" y="928"/>
                </a:lnTo>
                <a:lnTo>
                  <a:pt x="54" y="941"/>
                </a:lnTo>
                <a:lnTo>
                  <a:pt x="74" y="951"/>
                </a:lnTo>
                <a:lnTo>
                  <a:pt x="99" y="958"/>
                </a:lnTo>
                <a:lnTo>
                  <a:pt x="124" y="961"/>
                </a:lnTo>
                <a:lnTo>
                  <a:pt x="2780" y="961"/>
                </a:lnTo>
                <a:lnTo>
                  <a:pt x="2805" y="958"/>
                </a:lnTo>
                <a:lnTo>
                  <a:pt x="2825" y="951"/>
                </a:lnTo>
                <a:lnTo>
                  <a:pt x="2844" y="941"/>
                </a:lnTo>
                <a:lnTo>
                  <a:pt x="2864" y="928"/>
                </a:lnTo>
                <a:lnTo>
                  <a:pt x="2889" y="888"/>
                </a:lnTo>
                <a:lnTo>
                  <a:pt x="2899" y="864"/>
                </a:lnTo>
                <a:lnTo>
                  <a:pt x="2899" y="841"/>
                </a:lnTo>
                <a:lnTo>
                  <a:pt x="2899" y="120"/>
                </a:lnTo>
                <a:lnTo>
                  <a:pt x="2899" y="97"/>
                </a:lnTo>
                <a:lnTo>
                  <a:pt x="2889" y="74"/>
                </a:lnTo>
                <a:lnTo>
                  <a:pt x="2864" y="37"/>
                </a:lnTo>
                <a:lnTo>
                  <a:pt x="2844" y="20"/>
                </a:lnTo>
                <a:lnTo>
                  <a:pt x="2825" y="10"/>
                </a:lnTo>
                <a:lnTo>
                  <a:pt x="2805" y="4"/>
                </a:lnTo>
                <a:lnTo>
                  <a:pt x="2780" y="0"/>
                </a:lnTo>
                <a:lnTo>
                  <a:pt x="124" y="0"/>
                </a:lnTo>
              </a:path>
            </a:pathLst>
          </a:custGeom>
          <a:solidFill>
            <a:schemeClr val="bg1"/>
          </a:solidFill>
          <a:ln w="12700" cap="rnd" cmpd="sng">
            <a:solidFill>
              <a:srgbClr val="00279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solidFill>
                <a:srgbClr val="000000"/>
              </a:solidFill>
              <a:latin typeface="Times New Roman" pitchFamily="18" charset="0"/>
            </a:endParaRPr>
          </a:p>
        </p:txBody>
      </p:sp>
      <p:pic>
        <p:nvPicPr>
          <p:cNvPr id="2334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73213"/>
            <a:ext cx="10017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8" name="Text Box 6"/>
          <p:cNvSpPr txBox="1">
            <a:spLocks noChangeAspect="1" noChangeArrowheads="1"/>
          </p:cNvSpPr>
          <p:nvPr/>
        </p:nvSpPr>
        <p:spPr bwMode="auto">
          <a:xfrm>
            <a:off x="519113" y="2589213"/>
            <a:ext cx="2347912" cy="406400"/>
          </a:xfrm>
          <a:prstGeom prst="rect">
            <a:avLst/>
          </a:prstGeom>
          <a:solidFill>
            <a:srgbClr val="FF0000"/>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a:solidFill>
                  <a:srgbClr val="FFFFFF"/>
                </a:solidFill>
              </a:rPr>
              <a:t>Inhibited Novolac (I)</a:t>
            </a:r>
          </a:p>
        </p:txBody>
      </p:sp>
      <p:sp>
        <p:nvSpPr>
          <p:cNvPr id="233479" name="Line 7"/>
          <p:cNvSpPr>
            <a:spLocks noChangeAspect="1" noChangeShapeType="1"/>
          </p:cNvSpPr>
          <p:nvPr/>
        </p:nvSpPr>
        <p:spPr bwMode="auto">
          <a:xfrm>
            <a:off x="669925" y="3330575"/>
            <a:ext cx="0" cy="2492375"/>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80" name="Line 8"/>
          <p:cNvSpPr>
            <a:spLocks noChangeAspect="1" noChangeShapeType="1"/>
          </p:cNvSpPr>
          <p:nvPr/>
        </p:nvSpPr>
        <p:spPr bwMode="auto">
          <a:xfrm>
            <a:off x="669925" y="5822950"/>
            <a:ext cx="4194175"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81" name="Rectangle 9"/>
          <p:cNvSpPr>
            <a:spLocks noChangeAspect="1" noChangeArrowheads="1"/>
          </p:cNvSpPr>
          <p:nvPr/>
        </p:nvSpPr>
        <p:spPr bwMode="auto">
          <a:xfrm rot="-5400000">
            <a:off x="194469" y="4275932"/>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279F"/>
                </a:solidFill>
              </a:rPr>
              <a:t>LogR</a:t>
            </a:r>
          </a:p>
        </p:txBody>
      </p:sp>
      <p:sp>
        <p:nvSpPr>
          <p:cNvPr id="233482" name="Line 10"/>
          <p:cNvSpPr>
            <a:spLocks noChangeAspect="1" noChangeShapeType="1"/>
          </p:cNvSpPr>
          <p:nvPr/>
        </p:nvSpPr>
        <p:spPr bwMode="auto">
          <a:xfrm>
            <a:off x="788988" y="4297363"/>
            <a:ext cx="752475"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83" name="Rectangle 11"/>
          <p:cNvSpPr>
            <a:spLocks noChangeAspect="1" noChangeArrowheads="1"/>
          </p:cNvSpPr>
          <p:nvPr/>
        </p:nvSpPr>
        <p:spPr bwMode="auto">
          <a:xfrm>
            <a:off x="735013" y="3971925"/>
            <a:ext cx="958850" cy="366713"/>
          </a:xfrm>
          <a:prstGeom prst="rect">
            <a:avLst/>
          </a:prstGeom>
          <a:solidFill>
            <a:schemeClr val="bg1"/>
          </a:solidFill>
          <a:ln>
            <a:noFill/>
          </a:ln>
          <a:effectLst/>
          <a:extLst>
            <a:ext uri="{91240B29-F687-4F45-9708-019B960494DF}">
              <a14:hiddenLine xmlns:a14="http://schemas.microsoft.com/office/drawing/2010/main" w="12700">
                <a:solidFill>
                  <a:srgbClr val="00279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279F"/>
                </a:solidFill>
              </a:rPr>
              <a:t>Novolac</a:t>
            </a:r>
          </a:p>
        </p:txBody>
      </p:sp>
      <p:sp>
        <p:nvSpPr>
          <p:cNvPr id="233484" name="Rectangle 12"/>
          <p:cNvSpPr>
            <a:spLocks noChangeAspect="1" noChangeArrowheads="1"/>
          </p:cNvSpPr>
          <p:nvPr/>
        </p:nvSpPr>
        <p:spPr bwMode="auto">
          <a:xfrm>
            <a:off x="5430838" y="1452563"/>
            <a:ext cx="2430462" cy="5492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en-US" altLang="en-US" sz="2800" b="1">
                <a:solidFill>
                  <a:srgbClr val="00279F"/>
                </a:solidFill>
              </a:rPr>
              <a:t>  </a:t>
            </a:r>
          </a:p>
        </p:txBody>
      </p:sp>
      <p:sp>
        <p:nvSpPr>
          <p:cNvPr id="233485" name="Rectangle 13"/>
          <p:cNvSpPr>
            <a:spLocks noChangeAspect="1" noChangeArrowheads="1"/>
          </p:cNvSpPr>
          <p:nvPr/>
        </p:nvSpPr>
        <p:spPr bwMode="auto">
          <a:xfrm>
            <a:off x="6165850" y="3492500"/>
            <a:ext cx="925513" cy="4984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86" name="Rectangle 14"/>
          <p:cNvSpPr>
            <a:spLocks noChangeAspect="1" noChangeArrowheads="1"/>
          </p:cNvSpPr>
          <p:nvPr/>
        </p:nvSpPr>
        <p:spPr bwMode="auto">
          <a:xfrm>
            <a:off x="5430838" y="3492500"/>
            <a:ext cx="731837"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87" name="Rectangle 15"/>
          <p:cNvSpPr>
            <a:spLocks noChangeAspect="1" noChangeArrowheads="1"/>
          </p:cNvSpPr>
          <p:nvPr/>
        </p:nvSpPr>
        <p:spPr bwMode="auto">
          <a:xfrm>
            <a:off x="7094538" y="3492500"/>
            <a:ext cx="744537" cy="4953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88" name="Rectangle 16"/>
          <p:cNvSpPr>
            <a:spLocks noChangeAspect="1" noChangeArrowheads="1"/>
          </p:cNvSpPr>
          <p:nvPr/>
        </p:nvSpPr>
        <p:spPr bwMode="auto">
          <a:xfrm>
            <a:off x="5407025" y="2876550"/>
            <a:ext cx="2462213" cy="587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89" name="Rectangle 17"/>
          <p:cNvSpPr>
            <a:spLocks noChangeAspect="1" noChangeArrowheads="1"/>
          </p:cNvSpPr>
          <p:nvPr/>
        </p:nvSpPr>
        <p:spPr bwMode="auto">
          <a:xfrm>
            <a:off x="5407025"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90" name="Rectangle 18"/>
          <p:cNvSpPr>
            <a:spLocks noChangeAspect="1" noChangeArrowheads="1"/>
          </p:cNvSpPr>
          <p:nvPr/>
        </p:nvSpPr>
        <p:spPr bwMode="auto">
          <a:xfrm>
            <a:off x="7124700"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491" name="Line 19"/>
          <p:cNvSpPr>
            <a:spLocks noChangeAspect="1" noChangeShapeType="1"/>
          </p:cNvSpPr>
          <p:nvPr/>
        </p:nvSpPr>
        <p:spPr bwMode="auto">
          <a:xfrm>
            <a:off x="56753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2" name="Line 20"/>
          <p:cNvSpPr>
            <a:spLocks noChangeAspect="1" noChangeShapeType="1"/>
          </p:cNvSpPr>
          <p:nvPr/>
        </p:nvSpPr>
        <p:spPr bwMode="auto">
          <a:xfrm>
            <a:off x="58816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3" name="Line 21"/>
          <p:cNvSpPr>
            <a:spLocks noChangeAspect="1" noChangeShapeType="1"/>
          </p:cNvSpPr>
          <p:nvPr/>
        </p:nvSpPr>
        <p:spPr bwMode="auto">
          <a:xfrm>
            <a:off x="608806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4" name="Line 22"/>
          <p:cNvSpPr>
            <a:spLocks noChangeAspect="1" noChangeShapeType="1"/>
          </p:cNvSpPr>
          <p:nvPr/>
        </p:nvSpPr>
        <p:spPr bwMode="auto">
          <a:xfrm>
            <a:off x="7394575"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5" name="Line 23"/>
          <p:cNvSpPr>
            <a:spLocks noChangeAspect="1" noChangeShapeType="1"/>
          </p:cNvSpPr>
          <p:nvPr/>
        </p:nvSpPr>
        <p:spPr bwMode="auto">
          <a:xfrm>
            <a:off x="76692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6" name="Line 24"/>
          <p:cNvSpPr>
            <a:spLocks noChangeAspect="1" noChangeShapeType="1"/>
          </p:cNvSpPr>
          <p:nvPr/>
        </p:nvSpPr>
        <p:spPr bwMode="auto">
          <a:xfrm>
            <a:off x="78755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7" name="Line 25"/>
          <p:cNvSpPr>
            <a:spLocks noChangeAspect="1" noChangeShapeType="1"/>
          </p:cNvSpPr>
          <p:nvPr/>
        </p:nvSpPr>
        <p:spPr bwMode="auto">
          <a:xfrm>
            <a:off x="6362700"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8" name="Line 26"/>
          <p:cNvSpPr>
            <a:spLocks noChangeAspect="1" noChangeShapeType="1"/>
          </p:cNvSpPr>
          <p:nvPr/>
        </p:nvSpPr>
        <p:spPr bwMode="auto">
          <a:xfrm>
            <a:off x="6637338" y="2671763"/>
            <a:ext cx="0" cy="6064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499" name="Line 27"/>
          <p:cNvSpPr>
            <a:spLocks noChangeAspect="1" noChangeShapeType="1"/>
          </p:cNvSpPr>
          <p:nvPr/>
        </p:nvSpPr>
        <p:spPr bwMode="auto">
          <a:xfrm>
            <a:off x="6913563"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00" name="Rectangle 28"/>
          <p:cNvSpPr>
            <a:spLocks noChangeAspect="1" noChangeArrowheads="1"/>
          </p:cNvSpPr>
          <p:nvPr/>
        </p:nvSpPr>
        <p:spPr bwMode="auto">
          <a:xfrm>
            <a:off x="6424613" y="2366963"/>
            <a:ext cx="5111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b="1">
                <a:solidFill>
                  <a:srgbClr val="00279F"/>
                </a:solidFill>
              </a:rPr>
              <a:t>UV</a:t>
            </a:r>
          </a:p>
        </p:txBody>
      </p:sp>
      <p:sp>
        <p:nvSpPr>
          <p:cNvPr id="233501" name="Rectangle 29"/>
          <p:cNvSpPr>
            <a:spLocks noChangeAspect="1" noChangeArrowheads="1"/>
          </p:cNvSpPr>
          <p:nvPr/>
        </p:nvSpPr>
        <p:spPr bwMode="auto">
          <a:xfrm>
            <a:off x="7826375" y="1638300"/>
            <a:ext cx="546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Coat</a:t>
            </a:r>
          </a:p>
        </p:txBody>
      </p:sp>
      <p:sp>
        <p:nvSpPr>
          <p:cNvPr id="233502" name="Rectangle 30"/>
          <p:cNvSpPr>
            <a:spLocks noChangeAspect="1" noChangeArrowheads="1"/>
          </p:cNvSpPr>
          <p:nvPr/>
        </p:nvSpPr>
        <p:spPr bwMode="auto">
          <a:xfrm>
            <a:off x="7793038" y="3609975"/>
            <a:ext cx="7254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Expose</a:t>
            </a:r>
          </a:p>
        </p:txBody>
      </p:sp>
      <p:sp>
        <p:nvSpPr>
          <p:cNvPr id="233503" name="Rectangle 31"/>
          <p:cNvSpPr>
            <a:spLocks noChangeAspect="1" noChangeArrowheads="1"/>
          </p:cNvSpPr>
          <p:nvPr/>
        </p:nvSpPr>
        <p:spPr bwMode="auto">
          <a:xfrm>
            <a:off x="5430838" y="1978025"/>
            <a:ext cx="2427287"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504" name="Rectangle 32"/>
          <p:cNvSpPr>
            <a:spLocks noChangeAspect="1" noChangeArrowheads="1"/>
          </p:cNvSpPr>
          <p:nvPr/>
        </p:nvSpPr>
        <p:spPr bwMode="auto">
          <a:xfrm>
            <a:off x="5462588" y="1978025"/>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279F"/>
                </a:solidFill>
              </a:rPr>
              <a:t>Substrate</a:t>
            </a:r>
          </a:p>
        </p:txBody>
      </p:sp>
      <p:sp>
        <p:nvSpPr>
          <p:cNvPr id="233505" name="Rectangle 33"/>
          <p:cNvSpPr>
            <a:spLocks noChangeAspect="1" noChangeArrowheads="1"/>
          </p:cNvSpPr>
          <p:nvPr/>
        </p:nvSpPr>
        <p:spPr bwMode="auto">
          <a:xfrm>
            <a:off x="7454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06" name="Rectangle 34"/>
          <p:cNvSpPr>
            <a:spLocks noChangeAspect="1" noChangeArrowheads="1"/>
          </p:cNvSpPr>
          <p:nvPr/>
        </p:nvSpPr>
        <p:spPr bwMode="auto">
          <a:xfrm>
            <a:off x="5549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07" name="Rectangle 35"/>
          <p:cNvSpPr>
            <a:spLocks noChangeAspect="1" noChangeArrowheads="1"/>
          </p:cNvSpPr>
          <p:nvPr/>
        </p:nvSpPr>
        <p:spPr bwMode="auto">
          <a:xfrm>
            <a:off x="562133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08" name="Rectangle 36"/>
          <p:cNvSpPr>
            <a:spLocks noChangeAspect="1" noChangeArrowheads="1"/>
          </p:cNvSpPr>
          <p:nvPr/>
        </p:nvSpPr>
        <p:spPr bwMode="auto">
          <a:xfrm>
            <a:off x="58785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09" name="Rectangle 37"/>
          <p:cNvSpPr>
            <a:spLocks noChangeAspect="1" noChangeArrowheads="1"/>
          </p:cNvSpPr>
          <p:nvPr/>
        </p:nvSpPr>
        <p:spPr bwMode="auto">
          <a:xfrm>
            <a:off x="603408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0" name="Rectangle 38"/>
          <p:cNvSpPr>
            <a:spLocks noChangeAspect="1" noChangeArrowheads="1"/>
          </p:cNvSpPr>
          <p:nvPr/>
        </p:nvSpPr>
        <p:spPr bwMode="auto">
          <a:xfrm>
            <a:off x="6280150" y="14351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1" name="Rectangle 39"/>
          <p:cNvSpPr>
            <a:spLocks noChangeAspect="1" noChangeArrowheads="1"/>
          </p:cNvSpPr>
          <p:nvPr/>
        </p:nvSpPr>
        <p:spPr bwMode="auto">
          <a:xfrm>
            <a:off x="64119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2" name="Rectangle 40"/>
          <p:cNvSpPr>
            <a:spLocks noChangeAspect="1" noChangeArrowheads="1"/>
          </p:cNvSpPr>
          <p:nvPr/>
        </p:nvSpPr>
        <p:spPr bwMode="auto">
          <a:xfrm>
            <a:off x="6669088"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3" name="Rectangle 41"/>
          <p:cNvSpPr>
            <a:spLocks noChangeAspect="1" noChangeArrowheads="1"/>
          </p:cNvSpPr>
          <p:nvPr/>
        </p:nvSpPr>
        <p:spPr bwMode="auto">
          <a:xfrm>
            <a:off x="682466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4" name="Rectangle 42"/>
          <p:cNvSpPr>
            <a:spLocks noChangeAspect="1" noChangeArrowheads="1"/>
          </p:cNvSpPr>
          <p:nvPr/>
        </p:nvSpPr>
        <p:spPr bwMode="auto">
          <a:xfrm>
            <a:off x="70469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5" name="Rectangle 43"/>
          <p:cNvSpPr>
            <a:spLocks noChangeAspect="1" noChangeArrowheads="1"/>
          </p:cNvSpPr>
          <p:nvPr/>
        </p:nvSpPr>
        <p:spPr bwMode="auto">
          <a:xfrm>
            <a:off x="7253288"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6" name="Rectangle 44"/>
          <p:cNvSpPr>
            <a:spLocks noChangeAspect="1" noChangeArrowheads="1"/>
          </p:cNvSpPr>
          <p:nvPr/>
        </p:nvSpPr>
        <p:spPr bwMode="auto">
          <a:xfrm>
            <a:off x="76311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17" name="Rectangle 45"/>
          <p:cNvSpPr>
            <a:spLocks noChangeAspect="1" noChangeArrowheads="1"/>
          </p:cNvSpPr>
          <p:nvPr/>
        </p:nvSpPr>
        <p:spPr bwMode="auto">
          <a:xfrm>
            <a:off x="5430838" y="3989388"/>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518" name="Rectangle 46"/>
          <p:cNvSpPr>
            <a:spLocks noChangeAspect="1" noChangeArrowheads="1"/>
          </p:cNvSpPr>
          <p:nvPr/>
        </p:nvSpPr>
        <p:spPr bwMode="auto">
          <a:xfrm>
            <a:off x="5430838" y="3995738"/>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279F"/>
                </a:solidFill>
              </a:rPr>
              <a:t>Substrate</a:t>
            </a:r>
          </a:p>
        </p:txBody>
      </p:sp>
      <p:sp>
        <p:nvSpPr>
          <p:cNvPr id="233519" name="Rectangle 47"/>
          <p:cNvSpPr>
            <a:spLocks noChangeAspect="1" noChangeArrowheads="1"/>
          </p:cNvSpPr>
          <p:nvPr/>
        </p:nvSpPr>
        <p:spPr bwMode="auto">
          <a:xfrm>
            <a:off x="7451725"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0" name="Rectangle 48"/>
          <p:cNvSpPr>
            <a:spLocks noChangeAspect="1" noChangeArrowheads="1"/>
          </p:cNvSpPr>
          <p:nvPr/>
        </p:nvSpPr>
        <p:spPr bwMode="auto">
          <a:xfrm>
            <a:off x="5505450"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1" name="Rectangle 49"/>
          <p:cNvSpPr>
            <a:spLocks noChangeAspect="1" noChangeArrowheads="1"/>
          </p:cNvSpPr>
          <p:nvPr/>
        </p:nvSpPr>
        <p:spPr bwMode="auto">
          <a:xfrm>
            <a:off x="558165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2" name="Rectangle 50"/>
          <p:cNvSpPr>
            <a:spLocks noChangeAspect="1" noChangeArrowheads="1"/>
          </p:cNvSpPr>
          <p:nvPr/>
        </p:nvSpPr>
        <p:spPr bwMode="auto">
          <a:xfrm>
            <a:off x="5842000"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3" name="Rectangle 51"/>
          <p:cNvSpPr>
            <a:spLocks noChangeAspect="1" noChangeArrowheads="1"/>
          </p:cNvSpPr>
          <p:nvPr/>
        </p:nvSpPr>
        <p:spPr bwMode="auto">
          <a:xfrm>
            <a:off x="594360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4" name="Rectangle 52"/>
          <p:cNvSpPr>
            <a:spLocks noChangeAspect="1" noChangeArrowheads="1"/>
          </p:cNvSpPr>
          <p:nvPr/>
        </p:nvSpPr>
        <p:spPr bwMode="auto">
          <a:xfrm>
            <a:off x="7151688"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5" name="Rectangle 53"/>
          <p:cNvSpPr>
            <a:spLocks noChangeAspect="1" noChangeArrowheads="1"/>
          </p:cNvSpPr>
          <p:nvPr/>
        </p:nvSpPr>
        <p:spPr bwMode="auto">
          <a:xfrm>
            <a:off x="7215188" y="3683000"/>
            <a:ext cx="25558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6" name="Rectangle 54"/>
          <p:cNvSpPr>
            <a:spLocks noChangeAspect="1" noChangeArrowheads="1"/>
          </p:cNvSpPr>
          <p:nvPr/>
        </p:nvSpPr>
        <p:spPr bwMode="auto">
          <a:xfrm>
            <a:off x="7593013" y="3683000"/>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27" name="Rectangle 55"/>
          <p:cNvSpPr>
            <a:spLocks noChangeAspect="1" noChangeArrowheads="1"/>
          </p:cNvSpPr>
          <p:nvPr/>
        </p:nvSpPr>
        <p:spPr bwMode="auto">
          <a:xfrm>
            <a:off x="6280150"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28" name="Rectangle 56"/>
          <p:cNvSpPr>
            <a:spLocks noChangeAspect="1" noChangeArrowheads="1"/>
          </p:cNvSpPr>
          <p:nvPr/>
        </p:nvSpPr>
        <p:spPr bwMode="auto">
          <a:xfrm>
            <a:off x="6481763" y="34417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29" name="Rectangle 57"/>
          <p:cNvSpPr>
            <a:spLocks noChangeAspect="1" noChangeArrowheads="1"/>
          </p:cNvSpPr>
          <p:nvPr/>
        </p:nvSpPr>
        <p:spPr bwMode="auto">
          <a:xfrm>
            <a:off x="6164263" y="3433763"/>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30" name="Rectangle 58"/>
          <p:cNvSpPr>
            <a:spLocks noChangeAspect="1" noChangeArrowheads="1"/>
          </p:cNvSpPr>
          <p:nvPr/>
        </p:nvSpPr>
        <p:spPr bwMode="auto">
          <a:xfrm>
            <a:off x="6613525"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31" name="Rectangle 59"/>
          <p:cNvSpPr>
            <a:spLocks noChangeAspect="1" noChangeArrowheads="1"/>
          </p:cNvSpPr>
          <p:nvPr/>
        </p:nvSpPr>
        <p:spPr bwMode="auto">
          <a:xfrm>
            <a:off x="6754813" y="3462338"/>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32" name="Rectangle 60"/>
          <p:cNvSpPr>
            <a:spLocks noChangeAspect="1" noChangeArrowheads="1"/>
          </p:cNvSpPr>
          <p:nvPr/>
        </p:nvSpPr>
        <p:spPr bwMode="auto">
          <a:xfrm>
            <a:off x="6892925" y="36830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00279F"/>
                </a:solidFill>
              </a:rPr>
              <a:t>P</a:t>
            </a:r>
          </a:p>
          <a:p>
            <a:endParaRPr lang="en-US" altLang="en-US" sz="1400" b="1">
              <a:solidFill>
                <a:srgbClr val="00279F"/>
              </a:solidFill>
            </a:endParaRPr>
          </a:p>
        </p:txBody>
      </p:sp>
      <p:sp>
        <p:nvSpPr>
          <p:cNvPr id="233533" name="Rectangle 61"/>
          <p:cNvSpPr>
            <a:spLocks noChangeAspect="1" noChangeArrowheads="1"/>
          </p:cNvSpPr>
          <p:nvPr/>
        </p:nvSpPr>
        <p:spPr bwMode="auto">
          <a:xfrm>
            <a:off x="5429250" y="4894263"/>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534" name="Rectangle 62"/>
          <p:cNvSpPr>
            <a:spLocks noChangeAspect="1" noChangeArrowheads="1"/>
          </p:cNvSpPr>
          <p:nvPr/>
        </p:nvSpPr>
        <p:spPr bwMode="auto">
          <a:xfrm>
            <a:off x="5429250" y="4395788"/>
            <a:ext cx="731838"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535" name="Rectangle 63"/>
          <p:cNvSpPr>
            <a:spLocks noChangeAspect="1" noChangeArrowheads="1"/>
          </p:cNvSpPr>
          <p:nvPr/>
        </p:nvSpPr>
        <p:spPr bwMode="auto">
          <a:xfrm>
            <a:off x="7096125" y="4395788"/>
            <a:ext cx="739775"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a:solidFill>
                <a:srgbClr val="000000"/>
              </a:solidFill>
            </a:endParaRPr>
          </a:p>
        </p:txBody>
      </p:sp>
      <p:sp>
        <p:nvSpPr>
          <p:cNvPr id="233536" name="Rectangle 64"/>
          <p:cNvSpPr>
            <a:spLocks noChangeAspect="1" noChangeArrowheads="1"/>
          </p:cNvSpPr>
          <p:nvPr/>
        </p:nvSpPr>
        <p:spPr bwMode="auto">
          <a:xfrm>
            <a:off x="5462588" y="4867275"/>
            <a:ext cx="84613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279F"/>
                </a:solidFill>
              </a:rPr>
              <a:t>Substrate</a:t>
            </a:r>
          </a:p>
        </p:txBody>
      </p:sp>
      <p:sp>
        <p:nvSpPr>
          <p:cNvPr id="233537" name="Rectangle 65"/>
          <p:cNvSpPr>
            <a:spLocks noChangeAspect="1" noChangeArrowheads="1"/>
          </p:cNvSpPr>
          <p:nvPr/>
        </p:nvSpPr>
        <p:spPr bwMode="auto">
          <a:xfrm>
            <a:off x="5489575"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38" name="Rectangle 66"/>
          <p:cNvSpPr>
            <a:spLocks noChangeAspect="1" noChangeArrowheads="1"/>
          </p:cNvSpPr>
          <p:nvPr/>
        </p:nvSpPr>
        <p:spPr bwMode="auto">
          <a:xfrm>
            <a:off x="7561263" y="45783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39" name="Rectangle 67"/>
          <p:cNvSpPr>
            <a:spLocks noChangeAspect="1" noChangeArrowheads="1"/>
          </p:cNvSpPr>
          <p:nvPr/>
        </p:nvSpPr>
        <p:spPr bwMode="auto">
          <a:xfrm>
            <a:off x="5797550"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0" name="Rectangle 68"/>
          <p:cNvSpPr>
            <a:spLocks noChangeAspect="1" noChangeArrowheads="1"/>
          </p:cNvSpPr>
          <p:nvPr/>
        </p:nvSpPr>
        <p:spPr bwMode="auto">
          <a:xfrm>
            <a:off x="5938838" y="46243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1" name="Rectangle 69"/>
          <p:cNvSpPr>
            <a:spLocks noChangeAspect="1" noChangeArrowheads="1"/>
          </p:cNvSpPr>
          <p:nvPr/>
        </p:nvSpPr>
        <p:spPr bwMode="auto">
          <a:xfrm>
            <a:off x="5592763" y="4619625"/>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2" name="Rectangle 70"/>
          <p:cNvSpPr>
            <a:spLocks noChangeAspect="1" noChangeArrowheads="1"/>
          </p:cNvSpPr>
          <p:nvPr/>
        </p:nvSpPr>
        <p:spPr bwMode="auto">
          <a:xfrm>
            <a:off x="7132638" y="438943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3" name="Rectangle 71"/>
          <p:cNvSpPr>
            <a:spLocks noChangeAspect="1" noChangeArrowheads="1"/>
          </p:cNvSpPr>
          <p:nvPr/>
        </p:nvSpPr>
        <p:spPr bwMode="auto">
          <a:xfrm>
            <a:off x="7446963"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4" name="Rectangle 72"/>
          <p:cNvSpPr>
            <a:spLocks noChangeAspect="1" noChangeArrowheads="1"/>
          </p:cNvSpPr>
          <p:nvPr/>
        </p:nvSpPr>
        <p:spPr bwMode="auto">
          <a:xfrm>
            <a:off x="7248525" y="45974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rgbClr val="FFFFFF"/>
                </a:solidFill>
              </a:rPr>
              <a:t>I</a:t>
            </a:r>
          </a:p>
        </p:txBody>
      </p:sp>
      <p:sp>
        <p:nvSpPr>
          <p:cNvPr id="233545" name="Line 73"/>
          <p:cNvSpPr>
            <a:spLocks noChangeAspect="1" noChangeShapeType="1"/>
          </p:cNvSpPr>
          <p:nvPr/>
        </p:nvSpPr>
        <p:spPr bwMode="auto">
          <a:xfrm>
            <a:off x="5468938" y="2449513"/>
            <a:ext cx="1587" cy="336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46" name="Line 74"/>
          <p:cNvSpPr>
            <a:spLocks noChangeAspect="1" noChangeShapeType="1"/>
          </p:cNvSpPr>
          <p:nvPr/>
        </p:nvSpPr>
        <p:spPr bwMode="auto">
          <a:xfrm>
            <a:off x="7170738" y="2478088"/>
            <a:ext cx="1587" cy="319087"/>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pic>
        <p:nvPicPr>
          <p:cNvPr id="233547" name="Picture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487488"/>
            <a:ext cx="1063625"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548"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8" y="1447800"/>
            <a:ext cx="10334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549" name="Line 77"/>
          <p:cNvSpPr>
            <a:spLocks noChangeAspect="1" noChangeShapeType="1"/>
          </p:cNvSpPr>
          <p:nvPr/>
        </p:nvSpPr>
        <p:spPr bwMode="auto">
          <a:xfrm>
            <a:off x="2655888" y="2189163"/>
            <a:ext cx="477837"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50" name="Text Box 78"/>
          <p:cNvSpPr txBox="1">
            <a:spLocks noChangeAspect="1" noChangeArrowheads="1"/>
          </p:cNvSpPr>
          <p:nvPr/>
        </p:nvSpPr>
        <p:spPr bwMode="auto">
          <a:xfrm>
            <a:off x="2616200" y="1824038"/>
            <a:ext cx="5524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a:solidFill>
                  <a:srgbClr val="00279F"/>
                </a:solidFill>
              </a:rPr>
              <a:t>UV</a:t>
            </a:r>
            <a:endParaRPr lang="en-US" altLang="en-US" sz="2000">
              <a:solidFill>
                <a:srgbClr val="000000"/>
              </a:solidFill>
            </a:endParaRPr>
          </a:p>
        </p:txBody>
      </p:sp>
      <p:pic>
        <p:nvPicPr>
          <p:cNvPr id="233551"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1663700"/>
            <a:ext cx="10033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552" name="Text Box 80"/>
          <p:cNvSpPr txBox="1">
            <a:spLocks noChangeAspect="1" noChangeArrowheads="1"/>
          </p:cNvSpPr>
          <p:nvPr/>
        </p:nvSpPr>
        <p:spPr bwMode="auto">
          <a:xfrm>
            <a:off x="3297238" y="2584450"/>
            <a:ext cx="1933575" cy="406400"/>
          </a:xfrm>
          <a:prstGeom prst="rect">
            <a:avLst/>
          </a:prstGeom>
          <a:solidFill>
            <a:srgbClr val="FFFF99"/>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en-US" altLang="en-US" sz="2000">
                <a:solidFill>
                  <a:srgbClr val="00279F"/>
                </a:solidFill>
              </a:rPr>
              <a:t>Photoproduct (P)</a:t>
            </a:r>
          </a:p>
        </p:txBody>
      </p:sp>
      <p:sp>
        <p:nvSpPr>
          <p:cNvPr id="233553" name="Line 81"/>
          <p:cNvSpPr>
            <a:spLocks noChangeAspect="1" noChangeShapeType="1"/>
          </p:cNvSpPr>
          <p:nvPr/>
        </p:nvSpPr>
        <p:spPr bwMode="auto">
          <a:xfrm>
            <a:off x="1938338" y="5637213"/>
            <a:ext cx="1346200"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54" name="Line 82"/>
          <p:cNvSpPr>
            <a:spLocks noChangeAspect="1" noChangeShapeType="1"/>
          </p:cNvSpPr>
          <p:nvPr/>
        </p:nvSpPr>
        <p:spPr bwMode="auto">
          <a:xfrm flipV="1">
            <a:off x="3284538" y="4037013"/>
            <a:ext cx="395287" cy="160020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55" name="Line 83"/>
          <p:cNvSpPr>
            <a:spLocks noChangeAspect="1" noChangeShapeType="1"/>
          </p:cNvSpPr>
          <p:nvPr/>
        </p:nvSpPr>
        <p:spPr bwMode="auto">
          <a:xfrm>
            <a:off x="3690938" y="4048125"/>
            <a:ext cx="1204912"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56" name="Line 84"/>
          <p:cNvSpPr>
            <a:spLocks noChangeAspect="1" noChangeShapeType="1"/>
          </p:cNvSpPr>
          <p:nvPr/>
        </p:nvSpPr>
        <p:spPr bwMode="auto">
          <a:xfrm>
            <a:off x="1541463" y="4297363"/>
            <a:ext cx="396875" cy="133985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000000"/>
              </a:solidFill>
              <a:latin typeface="Times New Roman" pitchFamily="18" charset="0"/>
            </a:endParaRPr>
          </a:p>
        </p:txBody>
      </p:sp>
      <p:sp>
        <p:nvSpPr>
          <p:cNvPr id="233557" name="Rectangle 85"/>
          <p:cNvSpPr>
            <a:spLocks noChangeAspect="1" noChangeArrowheads="1"/>
          </p:cNvSpPr>
          <p:nvPr/>
        </p:nvSpPr>
        <p:spPr bwMode="auto">
          <a:xfrm>
            <a:off x="3232150" y="4487863"/>
            <a:ext cx="1790700" cy="379412"/>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279F"/>
                </a:solidFill>
              </a:rPr>
              <a:t>365-nm exposure</a:t>
            </a:r>
          </a:p>
        </p:txBody>
      </p:sp>
      <p:sp>
        <p:nvSpPr>
          <p:cNvPr id="233558" name="Rectangle 86"/>
          <p:cNvSpPr>
            <a:spLocks noChangeAspect="1" noChangeArrowheads="1"/>
          </p:cNvSpPr>
          <p:nvPr/>
        </p:nvSpPr>
        <p:spPr bwMode="auto">
          <a:xfrm>
            <a:off x="1330325" y="4633913"/>
            <a:ext cx="1143000" cy="379412"/>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279F"/>
                </a:solidFill>
              </a:rPr>
              <a:t>Add DNQ</a:t>
            </a:r>
          </a:p>
        </p:txBody>
      </p:sp>
      <p:sp>
        <p:nvSpPr>
          <p:cNvPr id="233559" name="Rectangle 87"/>
          <p:cNvSpPr>
            <a:spLocks noChangeAspect="1" noChangeArrowheads="1"/>
          </p:cNvSpPr>
          <p:nvPr/>
        </p:nvSpPr>
        <p:spPr bwMode="auto">
          <a:xfrm>
            <a:off x="2473325" y="5270500"/>
            <a:ext cx="273050" cy="379413"/>
          </a:xfrm>
          <a:prstGeom prst="rect">
            <a:avLst/>
          </a:prstGeom>
          <a:solidFill>
            <a:srgbClr val="FF0000"/>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FFFFFF"/>
                </a:solidFill>
              </a:rPr>
              <a:t>I</a:t>
            </a:r>
          </a:p>
        </p:txBody>
      </p:sp>
      <p:sp>
        <p:nvSpPr>
          <p:cNvPr id="233560" name="Rectangle 88"/>
          <p:cNvSpPr>
            <a:spLocks noChangeAspect="1" noChangeArrowheads="1"/>
          </p:cNvSpPr>
          <p:nvPr/>
        </p:nvSpPr>
        <p:spPr bwMode="auto">
          <a:xfrm>
            <a:off x="4159250" y="3668713"/>
            <a:ext cx="279400" cy="379412"/>
          </a:xfrm>
          <a:prstGeom prst="rect">
            <a:avLst/>
          </a:prstGeom>
          <a:solidFill>
            <a:srgbClr val="FFFF99"/>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279F"/>
                </a:solidFill>
              </a:rPr>
              <a:t>P</a:t>
            </a:r>
          </a:p>
        </p:txBody>
      </p:sp>
    </p:spTree>
    <p:extLst>
      <p:ext uri="{BB962C8B-B14F-4D97-AF65-F5344CB8AC3E}">
        <p14:creationId xmlns:p14="http://schemas.microsoft.com/office/powerpoint/2010/main" val="157326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spect="1" noChangeArrowheads="1"/>
          </p:cNvSpPr>
          <p:nvPr/>
        </p:nvSpPr>
        <p:spPr bwMode="auto">
          <a:xfrm>
            <a:off x="784226" y="324771"/>
            <a:ext cx="48269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B4AFB"/>
                </a:solidFill>
                <a:effectLst/>
                <a:uLnTx/>
                <a:uFillTx/>
                <a:latin typeface="Arial" charset="0"/>
                <a:ea typeface="+mn-ea"/>
                <a:cs typeface="+mn-cs"/>
              </a:rPr>
              <a:t>Gain without a catalyst</a:t>
            </a:r>
            <a:endParaRPr kumimoji="0" lang="en-US" sz="3200" b="0" i="0" u="none" strike="noStrike" kern="1200" cap="none" spc="0" normalizeH="0" baseline="0" noProof="0" dirty="0">
              <a:ln>
                <a:noFill/>
              </a:ln>
              <a:solidFill>
                <a:srgbClr val="0B4AFB"/>
              </a:solidFill>
              <a:effectLst>
                <a:outerShdw blurRad="38100" dist="38100" dir="2700000" algn="tl">
                  <a:srgbClr val="C0C0C0"/>
                </a:outerShdw>
              </a:effectLst>
              <a:uLnTx/>
              <a:uFillTx/>
              <a:latin typeface="Arial" charset="0"/>
              <a:ea typeface="+mn-ea"/>
              <a:cs typeface="+mn-cs"/>
            </a:endParaRPr>
          </a:p>
        </p:txBody>
      </p:sp>
      <p:sp>
        <p:nvSpPr>
          <p:cNvPr id="233475" name="Text Box 3"/>
          <p:cNvSpPr txBox="1">
            <a:spLocks noChangeAspect="1" noChangeArrowheads="1"/>
          </p:cNvSpPr>
          <p:nvPr/>
        </p:nvSpPr>
        <p:spPr bwMode="auto">
          <a:xfrm>
            <a:off x="7805738" y="4583113"/>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Develop</a:t>
            </a:r>
          </a:p>
        </p:txBody>
      </p:sp>
      <p:sp>
        <p:nvSpPr>
          <p:cNvPr id="233476" name="Freeform 4"/>
          <p:cNvSpPr>
            <a:spLocks noChangeAspect="1"/>
          </p:cNvSpPr>
          <p:nvPr/>
        </p:nvSpPr>
        <p:spPr bwMode="auto">
          <a:xfrm>
            <a:off x="152401" y="1337815"/>
            <a:ext cx="5135562" cy="2064285"/>
          </a:xfrm>
          <a:custGeom>
            <a:avLst/>
            <a:gdLst>
              <a:gd name="T0" fmla="*/ 2147483647 w 2900"/>
              <a:gd name="T1" fmla="*/ 0 h 962"/>
              <a:gd name="T2" fmla="*/ 2147483647 w 2900"/>
              <a:gd name="T3" fmla="*/ 2147483647 h 962"/>
              <a:gd name="T4" fmla="*/ 2147483647 w 2900"/>
              <a:gd name="T5" fmla="*/ 2147483647 h 962"/>
              <a:gd name="T6" fmla="*/ 2147483647 w 2900"/>
              <a:gd name="T7" fmla="*/ 2147483647 h 962"/>
              <a:gd name="T8" fmla="*/ 2147483647 w 2900"/>
              <a:gd name="T9" fmla="*/ 2147483647 h 962"/>
              <a:gd name="T10" fmla="*/ 2147483647 w 2900"/>
              <a:gd name="T11" fmla="*/ 2147483647 h 962"/>
              <a:gd name="T12" fmla="*/ 2147483647 w 2900"/>
              <a:gd name="T13" fmla="*/ 2147483647 h 962"/>
              <a:gd name="T14" fmla="*/ 0 w 2900"/>
              <a:gd name="T15" fmla="*/ 2147483647 h 962"/>
              <a:gd name="T16" fmla="*/ 0 w 2900"/>
              <a:gd name="T17" fmla="*/ 2147483647 h 962"/>
              <a:gd name="T18" fmla="*/ 2147483647 w 2900"/>
              <a:gd name="T19" fmla="*/ 2147483647 h 962"/>
              <a:gd name="T20" fmla="*/ 2147483647 w 2900"/>
              <a:gd name="T21" fmla="*/ 2147483647 h 962"/>
              <a:gd name="T22" fmla="*/ 2147483647 w 2900"/>
              <a:gd name="T23" fmla="*/ 2147483647 h 962"/>
              <a:gd name="T24" fmla="*/ 2147483647 w 2900"/>
              <a:gd name="T25" fmla="*/ 2147483647 h 962"/>
              <a:gd name="T26" fmla="*/ 2147483647 w 2900"/>
              <a:gd name="T27" fmla="*/ 2147483647 h 962"/>
              <a:gd name="T28" fmla="*/ 2147483647 w 2900"/>
              <a:gd name="T29" fmla="*/ 2147483647 h 962"/>
              <a:gd name="T30" fmla="*/ 2147483647 w 2900"/>
              <a:gd name="T31" fmla="*/ 2147483647 h 962"/>
              <a:gd name="T32" fmla="*/ 2147483647 w 2900"/>
              <a:gd name="T33" fmla="*/ 2147483647 h 962"/>
              <a:gd name="T34" fmla="*/ 2147483647 w 2900"/>
              <a:gd name="T35" fmla="*/ 2147483647 h 962"/>
              <a:gd name="T36" fmla="*/ 2147483647 w 2900"/>
              <a:gd name="T37" fmla="*/ 2147483647 h 962"/>
              <a:gd name="T38" fmla="*/ 2147483647 w 2900"/>
              <a:gd name="T39" fmla="*/ 2147483647 h 962"/>
              <a:gd name="T40" fmla="*/ 2147483647 w 2900"/>
              <a:gd name="T41" fmla="*/ 2147483647 h 962"/>
              <a:gd name="T42" fmla="*/ 2147483647 w 2900"/>
              <a:gd name="T43" fmla="*/ 2147483647 h 962"/>
              <a:gd name="T44" fmla="*/ 2147483647 w 2900"/>
              <a:gd name="T45" fmla="*/ 2147483647 h 962"/>
              <a:gd name="T46" fmla="*/ 2147483647 w 2900"/>
              <a:gd name="T47" fmla="*/ 2147483647 h 962"/>
              <a:gd name="T48" fmla="*/ 2147483647 w 2900"/>
              <a:gd name="T49" fmla="*/ 2147483647 h 962"/>
              <a:gd name="T50" fmla="*/ 2147483647 w 2900"/>
              <a:gd name="T51" fmla="*/ 2147483647 h 962"/>
              <a:gd name="T52" fmla="*/ 2147483647 w 2900"/>
              <a:gd name="T53" fmla="*/ 2147483647 h 962"/>
              <a:gd name="T54" fmla="*/ 2147483647 w 2900"/>
              <a:gd name="T55" fmla="*/ 2147483647 h 962"/>
              <a:gd name="T56" fmla="*/ 2147483647 w 2900"/>
              <a:gd name="T57" fmla="*/ 2147483647 h 962"/>
              <a:gd name="T58" fmla="*/ 2147483647 w 2900"/>
              <a:gd name="T59" fmla="*/ 2147483647 h 962"/>
              <a:gd name="T60" fmla="*/ 2147483647 w 2900"/>
              <a:gd name="T61" fmla="*/ 2147483647 h 962"/>
              <a:gd name="T62" fmla="*/ 2147483647 w 2900"/>
              <a:gd name="T63" fmla="*/ 0 h 962"/>
              <a:gd name="T64" fmla="*/ 2147483647 w 2900"/>
              <a:gd name="T65" fmla="*/ 0 h 9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0" h="962">
                <a:moveTo>
                  <a:pt x="124" y="0"/>
                </a:moveTo>
                <a:lnTo>
                  <a:pt x="99" y="4"/>
                </a:lnTo>
                <a:lnTo>
                  <a:pt x="74" y="10"/>
                </a:lnTo>
                <a:lnTo>
                  <a:pt x="54" y="20"/>
                </a:lnTo>
                <a:lnTo>
                  <a:pt x="34" y="37"/>
                </a:lnTo>
                <a:lnTo>
                  <a:pt x="9" y="74"/>
                </a:lnTo>
                <a:lnTo>
                  <a:pt x="5" y="97"/>
                </a:lnTo>
                <a:lnTo>
                  <a:pt x="0" y="120"/>
                </a:lnTo>
                <a:lnTo>
                  <a:pt x="0" y="841"/>
                </a:lnTo>
                <a:lnTo>
                  <a:pt x="5" y="864"/>
                </a:lnTo>
                <a:lnTo>
                  <a:pt x="9" y="888"/>
                </a:lnTo>
                <a:lnTo>
                  <a:pt x="34" y="928"/>
                </a:lnTo>
                <a:lnTo>
                  <a:pt x="54" y="941"/>
                </a:lnTo>
                <a:lnTo>
                  <a:pt x="74" y="951"/>
                </a:lnTo>
                <a:lnTo>
                  <a:pt x="99" y="958"/>
                </a:lnTo>
                <a:lnTo>
                  <a:pt x="124" y="961"/>
                </a:lnTo>
                <a:lnTo>
                  <a:pt x="2780" y="961"/>
                </a:lnTo>
                <a:lnTo>
                  <a:pt x="2805" y="958"/>
                </a:lnTo>
                <a:lnTo>
                  <a:pt x="2825" y="951"/>
                </a:lnTo>
                <a:lnTo>
                  <a:pt x="2844" y="941"/>
                </a:lnTo>
                <a:lnTo>
                  <a:pt x="2864" y="928"/>
                </a:lnTo>
                <a:lnTo>
                  <a:pt x="2889" y="888"/>
                </a:lnTo>
                <a:lnTo>
                  <a:pt x="2899" y="864"/>
                </a:lnTo>
                <a:lnTo>
                  <a:pt x="2899" y="841"/>
                </a:lnTo>
                <a:lnTo>
                  <a:pt x="2899" y="120"/>
                </a:lnTo>
                <a:lnTo>
                  <a:pt x="2899" y="97"/>
                </a:lnTo>
                <a:lnTo>
                  <a:pt x="2889" y="74"/>
                </a:lnTo>
                <a:lnTo>
                  <a:pt x="2864" y="37"/>
                </a:lnTo>
                <a:lnTo>
                  <a:pt x="2844" y="20"/>
                </a:lnTo>
                <a:lnTo>
                  <a:pt x="2825" y="10"/>
                </a:lnTo>
                <a:lnTo>
                  <a:pt x="2805" y="4"/>
                </a:lnTo>
                <a:lnTo>
                  <a:pt x="2780" y="0"/>
                </a:lnTo>
                <a:lnTo>
                  <a:pt x="124" y="0"/>
                </a:lnTo>
              </a:path>
            </a:pathLst>
          </a:custGeom>
          <a:solidFill>
            <a:schemeClr val="bg1"/>
          </a:solidFill>
          <a:ln w="12700" cap="rnd" cmpd="sng">
            <a:solidFill>
              <a:srgbClr val="00279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78" name="Text Box 6"/>
          <p:cNvSpPr txBox="1">
            <a:spLocks noChangeAspect="1" noChangeArrowheads="1"/>
          </p:cNvSpPr>
          <p:nvPr/>
        </p:nvSpPr>
        <p:spPr bwMode="auto">
          <a:xfrm>
            <a:off x="829692" y="2589213"/>
            <a:ext cx="1726755" cy="707886"/>
          </a:xfrm>
          <a:prstGeom prst="rect">
            <a:avLst/>
          </a:prstGeom>
          <a:solidFill>
            <a:srgbClr val="FF0000"/>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Resin </a:t>
            </a:r>
            <a:r>
              <a:rPr kumimoji="0" lang="en-US" alt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mn-cs"/>
              </a:rPr>
              <a:t>Inhibitor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mn-cs"/>
              </a:rPr>
              <a:t> (</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I)</a:t>
            </a:r>
          </a:p>
        </p:txBody>
      </p:sp>
      <p:sp>
        <p:nvSpPr>
          <p:cNvPr id="233479" name="Line 7"/>
          <p:cNvSpPr>
            <a:spLocks noChangeAspect="1" noChangeShapeType="1"/>
          </p:cNvSpPr>
          <p:nvPr/>
        </p:nvSpPr>
        <p:spPr bwMode="auto">
          <a:xfrm>
            <a:off x="669925" y="3330575"/>
            <a:ext cx="0" cy="2492375"/>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0" name="Line 8"/>
          <p:cNvSpPr>
            <a:spLocks noChangeAspect="1" noChangeShapeType="1"/>
          </p:cNvSpPr>
          <p:nvPr/>
        </p:nvSpPr>
        <p:spPr bwMode="auto">
          <a:xfrm>
            <a:off x="669925" y="5822950"/>
            <a:ext cx="4194175"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1" name="Rectangle 9"/>
          <p:cNvSpPr>
            <a:spLocks noChangeAspect="1" noChangeArrowheads="1"/>
          </p:cNvSpPr>
          <p:nvPr/>
        </p:nvSpPr>
        <p:spPr bwMode="auto">
          <a:xfrm rot="-5400000">
            <a:off x="194469" y="4275932"/>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279F"/>
                </a:solidFill>
                <a:effectLst/>
                <a:uLnTx/>
                <a:uFillTx/>
                <a:latin typeface="Times New Roman" pitchFamily="18" charset="0"/>
                <a:ea typeface="+mn-ea"/>
                <a:cs typeface="+mn-cs"/>
              </a:rPr>
              <a:t>LogR</a:t>
            </a:r>
          </a:p>
        </p:txBody>
      </p:sp>
      <p:sp>
        <p:nvSpPr>
          <p:cNvPr id="233482" name="Line 10"/>
          <p:cNvSpPr>
            <a:spLocks noChangeAspect="1" noChangeShapeType="1"/>
          </p:cNvSpPr>
          <p:nvPr/>
        </p:nvSpPr>
        <p:spPr bwMode="auto">
          <a:xfrm>
            <a:off x="730250" y="4297363"/>
            <a:ext cx="811213"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3" name="Rectangle 11"/>
          <p:cNvSpPr>
            <a:spLocks noChangeAspect="1" noChangeArrowheads="1"/>
          </p:cNvSpPr>
          <p:nvPr/>
        </p:nvSpPr>
        <p:spPr bwMode="auto">
          <a:xfrm>
            <a:off x="811213" y="3870747"/>
            <a:ext cx="711733" cy="369974"/>
          </a:xfrm>
          <a:prstGeom prst="rect">
            <a:avLst/>
          </a:prstGeom>
          <a:solidFill>
            <a:schemeClr val="bg1"/>
          </a:solidFill>
          <a:ln>
            <a:noFill/>
          </a:ln>
          <a:effectLst/>
          <a:extLst>
            <a:ext uri="{91240B29-F687-4F45-9708-019B960494DF}">
              <a14:hiddenLine xmlns:a14="http://schemas.microsoft.com/office/drawing/2010/main" w="12700">
                <a:solidFill>
                  <a:srgbClr val="00279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279F"/>
                </a:solidFill>
                <a:effectLst/>
                <a:uLnTx/>
                <a:uFillTx/>
                <a:latin typeface="Times New Roman" pitchFamily="18" charset="0"/>
                <a:ea typeface="+mn-ea"/>
                <a:cs typeface="+mn-cs"/>
              </a:rPr>
              <a:t>Resin</a:t>
            </a:r>
            <a:endParaRPr kumimoji="0" lang="en-US" altLang="en-US" sz="1800" b="0" i="0" u="none" strike="noStrike" kern="1200" cap="none" spc="0" normalizeH="0" baseline="0" noProof="0" dirty="0">
              <a:ln>
                <a:noFill/>
              </a:ln>
              <a:solidFill>
                <a:srgbClr val="00279F"/>
              </a:solidFill>
              <a:effectLst/>
              <a:uLnTx/>
              <a:uFillTx/>
              <a:latin typeface="Times New Roman" pitchFamily="18" charset="0"/>
              <a:ea typeface="+mn-ea"/>
              <a:cs typeface="+mn-cs"/>
            </a:endParaRPr>
          </a:p>
        </p:txBody>
      </p:sp>
      <p:sp>
        <p:nvSpPr>
          <p:cNvPr id="233484" name="Rectangle 12"/>
          <p:cNvSpPr>
            <a:spLocks noChangeAspect="1" noChangeArrowheads="1"/>
          </p:cNvSpPr>
          <p:nvPr/>
        </p:nvSpPr>
        <p:spPr bwMode="auto">
          <a:xfrm>
            <a:off x="5430838" y="1452563"/>
            <a:ext cx="2430462" cy="5492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79F"/>
                </a:solidFill>
                <a:effectLst/>
                <a:uLnTx/>
                <a:uFillTx/>
                <a:latin typeface="Times New Roman" pitchFamily="18" charset="0"/>
                <a:ea typeface="+mn-ea"/>
                <a:cs typeface="+mn-cs"/>
              </a:rPr>
              <a:t>  </a:t>
            </a:r>
          </a:p>
        </p:txBody>
      </p:sp>
      <p:sp>
        <p:nvSpPr>
          <p:cNvPr id="233485" name="Rectangle 13"/>
          <p:cNvSpPr>
            <a:spLocks noChangeAspect="1" noChangeArrowheads="1"/>
          </p:cNvSpPr>
          <p:nvPr/>
        </p:nvSpPr>
        <p:spPr bwMode="auto">
          <a:xfrm>
            <a:off x="6165850" y="3492500"/>
            <a:ext cx="925513" cy="4984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6" name="Rectangle 14"/>
          <p:cNvSpPr>
            <a:spLocks noChangeAspect="1" noChangeArrowheads="1"/>
          </p:cNvSpPr>
          <p:nvPr/>
        </p:nvSpPr>
        <p:spPr bwMode="auto">
          <a:xfrm>
            <a:off x="5430838" y="3492500"/>
            <a:ext cx="731837"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7" name="Rectangle 15"/>
          <p:cNvSpPr>
            <a:spLocks noChangeAspect="1" noChangeArrowheads="1"/>
          </p:cNvSpPr>
          <p:nvPr/>
        </p:nvSpPr>
        <p:spPr bwMode="auto">
          <a:xfrm>
            <a:off x="7094538" y="3492500"/>
            <a:ext cx="744537" cy="4953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8" name="Rectangle 16"/>
          <p:cNvSpPr>
            <a:spLocks noChangeAspect="1" noChangeArrowheads="1"/>
          </p:cNvSpPr>
          <p:nvPr/>
        </p:nvSpPr>
        <p:spPr bwMode="auto">
          <a:xfrm>
            <a:off x="5407025" y="2876550"/>
            <a:ext cx="2462213" cy="5873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9" name="Rectangle 17"/>
          <p:cNvSpPr>
            <a:spLocks noChangeAspect="1" noChangeArrowheads="1"/>
          </p:cNvSpPr>
          <p:nvPr/>
        </p:nvSpPr>
        <p:spPr bwMode="auto">
          <a:xfrm>
            <a:off x="5407025"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0" name="Rectangle 18"/>
          <p:cNvSpPr>
            <a:spLocks noChangeAspect="1" noChangeArrowheads="1"/>
          </p:cNvSpPr>
          <p:nvPr/>
        </p:nvSpPr>
        <p:spPr bwMode="auto">
          <a:xfrm>
            <a:off x="7124700" y="2876550"/>
            <a:ext cx="744538" cy="5873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1" name="Line 19"/>
          <p:cNvSpPr>
            <a:spLocks noChangeAspect="1" noChangeShapeType="1"/>
          </p:cNvSpPr>
          <p:nvPr/>
        </p:nvSpPr>
        <p:spPr bwMode="auto">
          <a:xfrm>
            <a:off x="56753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2" name="Line 20"/>
          <p:cNvSpPr>
            <a:spLocks noChangeAspect="1" noChangeShapeType="1"/>
          </p:cNvSpPr>
          <p:nvPr/>
        </p:nvSpPr>
        <p:spPr bwMode="auto">
          <a:xfrm>
            <a:off x="58816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3" name="Line 21"/>
          <p:cNvSpPr>
            <a:spLocks noChangeAspect="1" noChangeShapeType="1"/>
          </p:cNvSpPr>
          <p:nvPr/>
        </p:nvSpPr>
        <p:spPr bwMode="auto">
          <a:xfrm>
            <a:off x="608806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4" name="Line 22"/>
          <p:cNvSpPr>
            <a:spLocks noChangeAspect="1" noChangeShapeType="1"/>
          </p:cNvSpPr>
          <p:nvPr/>
        </p:nvSpPr>
        <p:spPr bwMode="auto">
          <a:xfrm>
            <a:off x="7394575"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5" name="Line 23"/>
          <p:cNvSpPr>
            <a:spLocks noChangeAspect="1" noChangeShapeType="1"/>
          </p:cNvSpPr>
          <p:nvPr/>
        </p:nvSpPr>
        <p:spPr bwMode="auto">
          <a:xfrm>
            <a:off x="7669213"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6" name="Line 24"/>
          <p:cNvSpPr>
            <a:spLocks noChangeAspect="1" noChangeShapeType="1"/>
          </p:cNvSpPr>
          <p:nvPr/>
        </p:nvSpPr>
        <p:spPr bwMode="auto">
          <a:xfrm>
            <a:off x="7875588" y="2466975"/>
            <a:ext cx="0" cy="330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7" name="Line 25"/>
          <p:cNvSpPr>
            <a:spLocks noChangeAspect="1" noChangeShapeType="1"/>
          </p:cNvSpPr>
          <p:nvPr/>
        </p:nvSpPr>
        <p:spPr bwMode="auto">
          <a:xfrm>
            <a:off x="6362700"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8" name="Line 26"/>
          <p:cNvSpPr>
            <a:spLocks noChangeAspect="1" noChangeShapeType="1"/>
          </p:cNvSpPr>
          <p:nvPr/>
        </p:nvSpPr>
        <p:spPr bwMode="auto">
          <a:xfrm>
            <a:off x="6637338" y="2671763"/>
            <a:ext cx="0" cy="6064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99" name="Line 27"/>
          <p:cNvSpPr>
            <a:spLocks noChangeAspect="1" noChangeShapeType="1"/>
          </p:cNvSpPr>
          <p:nvPr/>
        </p:nvSpPr>
        <p:spPr bwMode="auto">
          <a:xfrm>
            <a:off x="6913563" y="2328863"/>
            <a:ext cx="0" cy="94932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00" name="Rectangle 28"/>
          <p:cNvSpPr>
            <a:spLocks noChangeAspect="1" noChangeArrowheads="1"/>
          </p:cNvSpPr>
          <p:nvPr/>
        </p:nvSpPr>
        <p:spPr bwMode="auto">
          <a:xfrm>
            <a:off x="6424613" y="2366963"/>
            <a:ext cx="5111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279F"/>
                </a:solidFill>
                <a:effectLst/>
                <a:uLnTx/>
                <a:uFillTx/>
                <a:latin typeface="Times New Roman" pitchFamily="18" charset="0"/>
                <a:ea typeface="+mn-ea"/>
                <a:cs typeface="+mn-cs"/>
              </a:rPr>
              <a:t>UV</a:t>
            </a:r>
          </a:p>
        </p:txBody>
      </p:sp>
      <p:sp>
        <p:nvSpPr>
          <p:cNvPr id="233501" name="Rectangle 29"/>
          <p:cNvSpPr>
            <a:spLocks noChangeAspect="1" noChangeArrowheads="1"/>
          </p:cNvSpPr>
          <p:nvPr/>
        </p:nvSpPr>
        <p:spPr bwMode="auto">
          <a:xfrm>
            <a:off x="7826375" y="1638300"/>
            <a:ext cx="546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Coat</a:t>
            </a:r>
          </a:p>
        </p:txBody>
      </p:sp>
      <p:sp>
        <p:nvSpPr>
          <p:cNvPr id="233502" name="Rectangle 30"/>
          <p:cNvSpPr>
            <a:spLocks noChangeAspect="1" noChangeArrowheads="1"/>
          </p:cNvSpPr>
          <p:nvPr/>
        </p:nvSpPr>
        <p:spPr bwMode="auto">
          <a:xfrm>
            <a:off x="7793038" y="3609975"/>
            <a:ext cx="7254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Expose</a:t>
            </a:r>
          </a:p>
        </p:txBody>
      </p:sp>
      <p:sp>
        <p:nvSpPr>
          <p:cNvPr id="233503" name="Rectangle 31"/>
          <p:cNvSpPr>
            <a:spLocks noChangeAspect="1" noChangeArrowheads="1"/>
          </p:cNvSpPr>
          <p:nvPr/>
        </p:nvSpPr>
        <p:spPr bwMode="auto">
          <a:xfrm>
            <a:off x="5430838" y="1978025"/>
            <a:ext cx="2427287"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04" name="Rectangle 32"/>
          <p:cNvSpPr>
            <a:spLocks noChangeAspect="1" noChangeArrowheads="1"/>
          </p:cNvSpPr>
          <p:nvPr/>
        </p:nvSpPr>
        <p:spPr bwMode="auto">
          <a:xfrm>
            <a:off x="5462588" y="1978025"/>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279F"/>
                </a:solidFill>
                <a:effectLst/>
                <a:uLnTx/>
                <a:uFillTx/>
                <a:latin typeface="Times New Roman" pitchFamily="18" charset="0"/>
                <a:ea typeface="+mn-ea"/>
                <a:cs typeface="+mn-cs"/>
              </a:rPr>
              <a:t>Substrate</a:t>
            </a:r>
          </a:p>
        </p:txBody>
      </p:sp>
      <p:sp>
        <p:nvSpPr>
          <p:cNvPr id="233505" name="Rectangle 33"/>
          <p:cNvSpPr>
            <a:spLocks noChangeAspect="1" noChangeArrowheads="1"/>
          </p:cNvSpPr>
          <p:nvPr/>
        </p:nvSpPr>
        <p:spPr bwMode="auto">
          <a:xfrm>
            <a:off x="7454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06" name="Rectangle 34"/>
          <p:cNvSpPr>
            <a:spLocks noChangeAspect="1" noChangeArrowheads="1"/>
          </p:cNvSpPr>
          <p:nvPr/>
        </p:nvSpPr>
        <p:spPr bwMode="auto">
          <a:xfrm>
            <a:off x="5549900" y="144462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07" name="Rectangle 35"/>
          <p:cNvSpPr>
            <a:spLocks noChangeAspect="1" noChangeArrowheads="1"/>
          </p:cNvSpPr>
          <p:nvPr/>
        </p:nvSpPr>
        <p:spPr bwMode="auto">
          <a:xfrm>
            <a:off x="562133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08" name="Rectangle 36"/>
          <p:cNvSpPr>
            <a:spLocks noChangeAspect="1" noChangeArrowheads="1"/>
          </p:cNvSpPr>
          <p:nvPr/>
        </p:nvSpPr>
        <p:spPr bwMode="auto">
          <a:xfrm>
            <a:off x="58785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09" name="Rectangle 37"/>
          <p:cNvSpPr>
            <a:spLocks noChangeAspect="1" noChangeArrowheads="1"/>
          </p:cNvSpPr>
          <p:nvPr/>
        </p:nvSpPr>
        <p:spPr bwMode="auto">
          <a:xfrm>
            <a:off x="6034088" y="16779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0" name="Rectangle 38"/>
          <p:cNvSpPr>
            <a:spLocks noChangeAspect="1" noChangeArrowheads="1"/>
          </p:cNvSpPr>
          <p:nvPr/>
        </p:nvSpPr>
        <p:spPr bwMode="auto">
          <a:xfrm>
            <a:off x="6280150" y="14351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1" name="Rectangle 39"/>
          <p:cNvSpPr>
            <a:spLocks noChangeAspect="1" noChangeArrowheads="1"/>
          </p:cNvSpPr>
          <p:nvPr/>
        </p:nvSpPr>
        <p:spPr bwMode="auto">
          <a:xfrm>
            <a:off x="64119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2" name="Rectangle 40"/>
          <p:cNvSpPr>
            <a:spLocks noChangeAspect="1" noChangeArrowheads="1"/>
          </p:cNvSpPr>
          <p:nvPr/>
        </p:nvSpPr>
        <p:spPr bwMode="auto">
          <a:xfrm>
            <a:off x="6669088"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3" name="Rectangle 41"/>
          <p:cNvSpPr>
            <a:spLocks noChangeAspect="1" noChangeArrowheads="1"/>
          </p:cNvSpPr>
          <p:nvPr/>
        </p:nvSpPr>
        <p:spPr bwMode="auto">
          <a:xfrm>
            <a:off x="682466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4" name="Rectangle 42"/>
          <p:cNvSpPr>
            <a:spLocks noChangeAspect="1" noChangeArrowheads="1"/>
          </p:cNvSpPr>
          <p:nvPr/>
        </p:nvSpPr>
        <p:spPr bwMode="auto">
          <a:xfrm>
            <a:off x="7046913" y="14208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5" name="Rectangle 43"/>
          <p:cNvSpPr>
            <a:spLocks noChangeAspect="1" noChangeArrowheads="1"/>
          </p:cNvSpPr>
          <p:nvPr/>
        </p:nvSpPr>
        <p:spPr bwMode="auto">
          <a:xfrm>
            <a:off x="7253288"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6" name="Rectangle 44"/>
          <p:cNvSpPr>
            <a:spLocks noChangeAspect="1" noChangeArrowheads="1"/>
          </p:cNvSpPr>
          <p:nvPr/>
        </p:nvSpPr>
        <p:spPr bwMode="auto">
          <a:xfrm>
            <a:off x="7631113" y="1662113"/>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17" name="Rectangle 45"/>
          <p:cNvSpPr>
            <a:spLocks noChangeAspect="1" noChangeArrowheads="1"/>
          </p:cNvSpPr>
          <p:nvPr/>
        </p:nvSpPr>
        <p:spPr bwMode="auto">
          <a:xfrm>
            <a:off x="5430838" y="3989388"/>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18" name="Rectangle 46"/>
          <p:cNvSpPr>
            <a:spLocks noChangeAspect="1" noChangeArrowheads="1"/>
          </p:cNvSpPr>
          <p:nvPr/>
        </p:nvSpPr>
        <p:spPr bwMode="auto">
          <a:xfrm>
            <a:off x="5430838" y="3995738"/>
            <a:ext cx="846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279F"/>
                </a:solidFill>
                <a:effectLst/>
                <a:uLnTx/>
                <a:uFillTx/>
                <a:latin typeface="Times New Roman" pitchFamily="18" charset="0"/>
                <a:ea typeface="+mn-ea"/>
                <a:cs typeface="+mn-cs"/>
              </a:rPr>
              <a:t>Substrate</a:t>
            </a:r>
          </a:p>
        </p:txBody>
      </p:sp>
      <p:sp>
        <p:nvSpPr>
          <p:cNvPr id="233519" name="Rectangle 47"/>
          <p:cNvSpPr>
            <a:spLocks noChangeAspect="1" noChangeArrowheads="1"/>
          </p:cNvSpPr>
          <p:nvPr/>
        </p:nvSpPr>
        <p:spPr bwMode="auto">
          <a:xfrm>
            <a:off x="7451725"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0" name="Rectangle 48"/>
          <p:cNvSpPr>
            <a:spLocks noChangeAspect="1" noChangeArrowheads="1"/>
          </p:cNvSpPr>
          <p:nvPr/>
        </p:nvSpPr>
        <p:spPr bwMode="auto">
          <a:xfrm>
            <a:off x="5505450" y="34686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1" name="Rectangle 49"/>
          <p:cNvSpPr>
            <a:spLocks noChangeAspect="1" noChangeArrowheads="1"/>
          </p:cNvSpPr>
          <p:nvPr/>
        </p:nvSpPr>
        <p:spPr bwMode="auto">
          <a:xfrm>
            <a:off x="558165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2" name="Rectangle 50"/>
          <p:cNvSpPr>
            <a:spLocks noChangeAspect="1" noChangeArrowheads="1"/>
          </p:cNvSpPr>
          <p:nvPr/>
        </p:nvSpPr>
        <p:spPr bwMode="auto">
          <a:xfrm>
            <a:off x="5842000"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3" name="Rectangle 51"/>
          <p:cNvSpPr>
            <a:spLocks noChangeAspect="1" noChangeArrowheads="1"/>
          </p:cNvSpPr>
          <p:nvPr/>
        </p:nvSpPr>
        <p:spPr bwMode="auto">
          <a:xfrm>
            <a:off x="5943600" y="37020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4" name="Rectangle 52"/>
          <p:cNvSpPr>
            <a:spLocks noChangeAspect="1" noChangeArrowheads="1"/>
          </p:cNvSpPr>
          <p:nvPr/>
        </p:nvSpPr>
        <p:spPr bwMode="auto">
          <a:xfrm>
            <a:off x="7151688" y="34417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5" name="Rectangle 53"/>
          <p:cNvSpPr>
            <a:spLocks noChangeAspect="1" noChangeArrowheads="1"/>
          </p:cNvSpPr>
          <p:nvPr/>
        </p:nvSpPr>
        <p:spPr bwMode="auto">
          <a:xfrm>
            <a:off x="7215188" y="3683000"/>
            <a:ext cx="25558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6" name="Rectangle 54"/>
          <p:cNvSpPr>
            <a:spLocks noChangeAspect="1" noChangeArrowheads="1"/>
          </p:cNvSpPr>
          <p:nvPr/>
        </p:nvSpPr>
        <p:spPr bwMode="auto">
          <a:xfrm>
            <a:off x="7593013" y="3683000"/>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27" name="Rectangle 55"/>
          <p:cNvSpPr>
            <a:spLocks noChangeAspect="1" noChangeArrowheads="1"/>
          </p:cNvSpPr>
          <p:nvPr/>
        </p:nvSpPr>
        <p:spPr bwMode="auto">
          <a:xfrm>
            <a:off x="6280150"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28" name="Rectangle 56"/>
          <p:cNvSpPr>
            <a:spLocks noChangeAspect="1" noChangeArrowheads="1"/>
          </p:cNvSpPr>
          <p:nvPr/>
        </p:nvSpPr>
        <p:spPr bwMode="auto">
          <a:xfrm>
            <a:off x="6481763" y="34417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29" name="Rectangle 57"/>
          <p:cNvSpPr>
            <a:spLocks noChangeAspect="1" noChangeArrowheads="1"/>
          </p:cNvSpPr>
          <p:nvPr/>
        </p:nvSpPr>
        <p:spPr bwMode="auto">
          <a:xfrm>
            <a:off x="6164263" y="3433763"/>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30" name="Rectangle 58"/>
          <p:cNvSpPr>
            <a:spLocks noChangeAspect="1" noChangeArrowheads="1"/>
          </p:cNvSpPr>
          <p:nvPr/>
        </p:nvSpPr>
        <p:spPr bwMode="auto">
          <a:xfrm>
            <a:off x="6613525" y="3679825"/>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31" name="Rectangle 59"/>
          <p:cNvSpPr>
            <a:spLocks noChangeAspect="1" noChangeArrowheads="1"/>
          </p:cNvSpPr>
          <p:nvPr/>
        </p:nvSpPr>
        <p:spPr bwMode="auto">
          <a:xfrm>
            <a:off x="6754813" y="3462338"/>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32" name="Rectangle 60"/>
          <p:cNvSpPr>
            <a:spLocks noChangeAspect="1" noChangeArrowheads="1"/>
          </p:cNvSpPr>
          <p:nvPr/>
        </p:nvSpPr>
        <p:spPr bwMode="auto">
          <a:xfrm>
            <a:off x="6892925" y="3683000"/>
            <a:ext cx="292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rPr>
              <a:t>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233533" name="Rectangle 61"/>
          <p:cNvSpPr>
            <a:spLocks noChangeAspect="1" noChangeArrowheads="1"/>
          </p:cNvSpPr>
          <p:nvPr/>
        </p:nvSpPr>
        <p:spPr bwMode="auto">
          <a:xfrm>
            <a:off x="5429250" y="4894263"/>
            <a:ext cx="2406650" cy="257175"/>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34" name="Rectangle 62"/>
          <p:cNvSpPr>
            <a:spLocks noChangeAspect="1" noChangeArrowheads="1"/>
          </p:cNvSpPr>
          <p:nvPr/>
        </p:nvSpPr>
        <p:spPr bwMode="auto">
          <a:xfrm>
            <a:off x="5429250" y="4395788"/>
            <a:ext cx="731838"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35" name="Rectangle 63"/>
          <p:cNvSpPr>
            <a:spLocks noChangeAspect="1" noChangeArrowheads="1"/>
          </p:cNvSpPr>
          <p:nvPr/>
        </p:nvSpPr>
        <p:spPr bwMode="auto">
          <a:xfrm>
            <a:off x="7096125" y="4395788"/>
            <a:ext cx="739775" cy="4984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36" name="Rectangle 64"/>
          <p:cNvSpPr>
            <a:spLocks noChangeAspect="1" noChangeArrowheads="1"/>
          </p:cNvSpPr>
          <p:nvPr/>
        </p:nvSpPr>
        <p:spPr bwMode="auto">
          <a:xfrm>
            <a:off x="5462588" y="4867275"/>
            <a:ext cx="84613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279F"/>
                </a:solidFill>
                <a:effectLst/>
                <a:uLnTx/>
                <a:uFillTx/>
                <a:latin typeface="Times New Roman" pitchFamily="18" charset="0"/>
                <a:ea typeface="+mn-ea"/>
                <a:cs typeface="+mn-cs"/>
              </a:rPr>
              <a:t>Substrate</a:t>
            </a:r>
          </a:p>
        </p:txBody>
      </p:sp>
      <p:sp>
        <p:nvSpPr>
          <p:cNvPr id="233537" name="Rectangle 65"/>
          <p:cNvSpPr>
            <a:spLocks noChangeAspect="1" noChangeArrowheads="1"/>
          </p:cNvSpPr>
          <p:nvPr/>
        </p:nvSpPr>
        <p:spPr bwMode="auto">
          <a:xfrm>
            <a:off x="5489575"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38" name="Rectangle 66"/>
          <p:cNvSpPr>
            <a:spLocks noChangeAspect="1" noChangeArrowheads="1"/>
          </p:cNvSpPr>
          <p:nvPr/>
        </p:nvSpPr>
        <p:spPr bwMode="auto">
          <a:xfrm>
            <a:off x="7561263" y="457835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39" name="Rectangle 67"/>
          <p:cNvSpPr>
            <a:spLocks noChangeAspect="1" noChangeArrowheads="1"/>
          </p:cNvSpPr>
          <p:nvPr/>
        </p:nvSpPr>
        <p:spPr bwMode="auto">
          <a:xfrm>
            <a:off x="5797550"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0" name="Rectangle 68"/>
          <p:cNvSpPr>
            <a:spLocks noChangeAspect="1" noChangeArrowheads="1"/>
          </p:cNvSpPr>
          <p:nvPr/>
        </p:nvSpPr>
        <p:spPr bwMode="auto">
          <a:xfrm>
            <a:off x="5938838" y="462438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1" name="Rectangle 69"/>
          <p:cNvSpPr>
            <a:spLocks noChangeAspect="1" noChangeArrowheads="1"/>
          </p:cNvSpPr>
          <p:nvPr/>
        </p:nvSpPr>
        <p:spPr bwMode="auto">
          <a:xfrm>
            <a:off x="5592763" y="4619625"/>
            <a:ext cx="254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2" name="Rectangle 70"/>
          <p:cNvSpPr>
            <a:spLocks noChangeAspect="1" noChangeArrowheads="1"/>
          </p:cNvSpPr>
          <p:nvPr/>
        </p:nvSpPr>
        <p:spPr bwMode="auto">
          <a:xfrm>
            <a:off x="7132638" y="4389438"/>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3" name="Rectangle 71"/>
          <p:cNvSpPr>
            <a:spLocks noChangeAspect="1" noChangeArrowheads="1"/>
          </p:cNvSpPr>
          <p:nvPr/>
        </p:nvSpPr>
        <p:spPr bwMode="auto">
          <a:xfrm>
            <a:off x="7446963" y="4371975"/>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4" name="Rectangle 72"/>
          <p:cNvSpPr>
            <a:spLocks noChangeAspect="1" noChangeArrowheads="1"/>
          </p:cNvSpPr>
          <p:nvPr/>
        </p:nvSpPr>
        <p:spPr bwMode="auto">
          <a:xfrm>
            <a:off x="7248525" y="4597400"/>
            <a:ext cx="25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45" name="Line 73"/>
          <p:cNvSpPr>
            <a:spLocks noChangeAspect="1" noChangeShapeType="1"/>
          </p:cNvSpPr>
          <p:nvPr/>
        </p:nvSpPr>
        <p:spPr bwMode="auto">
          <a:xfrm>
            <a:off x="5468938" y="2449513"/>
            <a:ext cx="1587" cy="3365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46" name="Line 74"/>
          <p:cNvSpPr>
            <a:spLocks noChangeAspect="1" noChangeShapeType="1"/>
          </p:cNvSpPr>
          <p:nvPr/>
        </p:nvSpPr>
        <p:spPr bwMode="auto">
          <a:xfrm>
            <a:off x="7170738" y="2478088"/>
            <a:ext cx="1587" cy="319087"/>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50" name="Text Box 78"/>
          <p:cNvSpPr txBox="1">
            <a:spLocks noChangeAspect="1" noChangeArrowheads="1"/>
          </p:cNvSpPr>
          <p:nvPr/>
        </p:nvSpPr>
        <p:spPr bwMode="auto">
          <a:xfrm>
            <a:off x="2740968" y="1442643"/>
            <a:ext cx="44595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smtClean="0">
                <a:ln>
                  <a:noFill/>
                </a:ln>
                <a:solidFill>
                  <a:srgbClr val="00279F"/>
                </a:solidFill>
                <a:effectLst/>
                <a:uLnTx/>
                <a:uFillTx/>
                <a:latin typeface="Times New Roman" pitchFamily="18" charset="0"/>
                <a:ea typeface="+mn-ea"/>
                <a:cs typeface="+mn-cs"/>
              </a:rPr>
              <a:t>h</a:t>
            </a:r>
            <a:r>
              <a:rPr kumimoji="0" lang="en-US" altLang="en-US" sz="2000" b="0" i="0" u="none" strike="noStrike" kern="1200" cap="none" spc="0" normalizeH="0" baseline="0" noProof="0" dirty="0" err="1" smtClean="0">
                <a:ln>
                  <a:noFill/>
                </a:ln>
                <a:solidFill>
                  <a:srgbClr val="00279F"/>
                </a:solidFill>
                <a:effectLst/>
                <a:uLnTx/>
                <a:uFillTx/>
                <a:latin typeface="Symbol" panose="05050102010706020507" pitchFamily="18" charset="2"/>
                <a:ea typeface="+mn-ea"/>
                <a:cs typeface="+mn-cs"/>
              </a:rPr>
              <a:t>n</a:t>
            </a:r>
            <a:endParaRPr kumimoji="0" lang="en-US" altLang="en-US" sz="20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p:txBody>
      </p:sp>
      <p:sp>
        <p:nvSpPr>
          <p:cNvPr id="233552" name="Text Box 80"/>
          <p:cNvSpPr txBox="1">
            <a:spLocks noChangeAspect="1" noChangeArrowheads="1"/>
          </p:cNvSpPr>
          <p:nvPr/>
        </p:nvSpPr>
        <p:spPr bwMode="auto">
          <a:xfrm>
            <a:off x="2970426" y="2582923"/>
            <a:ext cx="1564851" cy="707886"/>
          </a:xfrm>
          <a:prstGeom prst="rect">
            <a:avLst/>
          </a:prstGeom>
          <a:solidFill>
            <a:srgbClr val="FFFF99"/>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279F"/>
                </a:solidFill>
                <a:effectLst/>
                <a:uLnTx/>
                <a:uFillTx/>
                <a:latin typeface="Times New Roman" pitchFamily="18" charset="0"/>
                <a:ea typeface="+mn-ea"/>
                <a:cs typeface="+mn-cs"/>
              </a:rPr>
              <a:t>Photoproduct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279F"/>
                </a:solidFill>
                <a:effectLst/>
                <a:uLnTx/>
                <a:uFillTx/>
                <a:latin typeface="Times New Roman" pitchFamily="18" charset="0"/>
                <a:ea typeface="+mn-ea"/>
                <a:cs typeface="+mn-cs"/>
              </a:rPr>
              <a:t> </a:t>
            </a:r>
            <a:r>
              <a:rPr kumimoji="0" lang="en-US" altLang="en-US" sz="2000" b="0" i="0" u="none" strike="noStrike" kern="1200" cap="none" spc="0" normalizeH="0" baseline="0" noProof="0" dirty="0">
                <a:ln>
                  <a:noFill/>
                </a:ln>
                <a:solidFill>
                  <a:srgbClr val="00279F"/>
                </a:solidFill>
                <a:effectLst/>
                <a:uLnTx/>
                <a:uFillTx/>
                <a:latin typeface="Times New Roman" pitchFamily="18" charset="0"/>
                <a:ea typeface="+mn-ea"/>
                <a:cs typeface="+mn-cs"/>
              </a:rPr>
              <a:t>(P)</a:t>
            </a:r>
          </a:p>
        </p:txBody>
      </p:sp>
      <p:sp>
        <p:nvSpPr>
          <p:cNvPr id="233553" name="Line 81"/>
          <p:cNvSpPr>
            <a:spLocks noChangeAspect="1" noChangeShapeType="1"/>
          </p:cNvSpPr>
          <p:nvPr/>
        </p:nvSpPr>
        <p:spPr bwMode="auto">
          <a:xfrm>
            <a:off x="1938338" y="5637213"/>
            <a:ext cx="1346200"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54" name="Line 82"/>
          <p:cNvSpPr>
            <a:spLocks noChangeAspect="1" noChangeShapeType="1"/>
          </p:cNvSpPr>
          <p:nvPr/>
        </p:nvSpPr>
        <p:spPr bwMode="auto">
          <a:xfrm flipV="1">
            <a:off x="3284538" y="4037013"/>
            <a:ext cx="395287" cy="160020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55" name="Line 83"/>
          <p:cNvSpPr>
            <a:spLocks noChangeAspect="1" noChangeShapeType="1"/>
          </p:cNvSpPr>
          <p:nvPr/>
        </p:nvSpPr>
        <p:spPr bwMode="auto">
          <a:xfrm>
            <a:off x="3690938" y="4048125"/>
            <a:ext cx="1204912" cy="0"/>
          </a:xfrm>
          <a:prstGeom prst="line">
            <a:avLst/>
          </a:prstGeom>
          <a:noFill/>
          <a:ln w="12700">
            <a:solidFill>
              <a:srgbClr val="00279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56" name="Line 84"/>
          <p:cNvSpPr>
            <a:spLocks noChangeAspect="1" noChangeShapeType="1"/>
          </p:cNvSpPr>
          <p:nvPr/>
        </p:nvSpPr>
        <p:spPr bwMode="auto">
          <a:xfrm>
            <a:off x="1541463" y="4297363"/>
            <a:ext cx="396875" cy="1339850"/>
          </a:xfrm>
          <a:prstGeom prst="line">
            <a:avLst/>
          </a:prstGeom>
          <a:noFill/>
          <a:ln w="12700">
            <a:solidFill>
              <a:srgbClr val="00279F"/>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557" name="Rectangle 85"/>
          <p:cNvSpPr>
            <a:spLocks noChangeAspect="1" noChangeArrowheads="1"/>
          </p:cNvSpPr>
          <p:nvPr/>
        </p:nvSpPr>
        <p:spPr bwMode="auto">
          <a:xfrm>
            <a:off x="3232150" y="4487863"/>
            <a:ext cx="1019510" cy="369974"/>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279F"/>
                </a:solidFill>
                <a:effectLst/>
                <a:uLnTx/>
                <a:uFillTx/>
                <a:latin typeface="Times New Roman" pitchFamily="18" charset="0"/>
                <a:ea typeface="+mn-ea"/>
                <a:cs typeface="+mn-cs"/>
              </a:rPr>
              <a:t>exposure</a:t>
            </a:r>
            <a:endParaRPr kumimoji="0" lang="en-US" altLang="en-US" sz="1800" b="0" i="0" u="none" strike="noStrike" kern="1200" cap="none" spc="0" normalizeH="0" baseline="0" noProof="0" dirty="0">
              <a:ln>
                <a:noFill/>
              </a:ln>
              <a:solidFill>
                <a:srgbClr val="00279F"/>
              </a:solidFill>
              <a:effectLst/>
              <a:uLnTx/>
              <a:uFillTx/>
              <a:latin typeface="Times New Roman" pitchFamily="18" charset="0"/>
              <a:ea typeface="+mn-ea"/>
              <a:cs typeface="+mn-cs"/>
            </a:endParaRPr>
          </a:p>
        </p:txBody>
      </p:sp>
      <p:sp>
        <p:nvSpPr>
          <p:cNvPr id="233558" name="Rectangle 86"/>
          <p:cNvSpPr>
            <a:spLocks noChangeAspect="1" noChangeArrowheads="1"/>
          </p:cNvSpPr>
          <p:nvPr/>
        </p:nvSpPr>
        <p:spPr bwMode="auto">
          <a:xfrm>
            <a:off x="1330325" y="4633913"/>
            <a:ext cx="1410643" cy="369974"/>
          </a:xfrm>
          <a:prstGeom prst="rect">
            <a:avLst/>
          </a:prstGeom>
          <a:solidFill>
            <a:schemeClr val="bg1"/>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79F"/>
                </a:solidFill>
                <a:effectLst/>
                <a:uLnTx/>
                <a:uFillTx/>
                <a:latin typeface="Times New Roman" pitchFamily="18" charset="0"/>
                <a:ea typeface="+mn-ea"/>
                <a:cs typeface="+mn-cs"/>
              </a:rPr>
              <a:t>Add </a:t>
            </a:r>
            <a:r>
              <a:rPr kumimoji="0" lang="en-US" altLang="en-US" sz="1800" b="0" i="0" u="none" strike="noStrike" kern="1200" cap="none" spc="0" normalizeH="0" baseline="0" noProof="0" dirty="0" smtClean="0">
                <a:ln>
                  <a:noFill/>
                </a:ln>
                <a:solidFill>
                  <a:srgbClr val="00279F"/>
                </a:solidFill>
                <a:effectLst/>
                <a:uLnTx/>
                <a:uFillTx/>
                <a:latin typeface="Times New Roman" pitchFamily="18" charset="0"/>
                <a:ea typeface="+mn-ea"/>
                <a:cs typeface="+mn-cs"/>
              </a:rPr>
              <a:t>polymer</a:t>
            </a:r>
            <a:endParaRPr kumimoji="0" lang="en-US" altLang="en-US" sz="1800" b="0" i="0" u="none" strike="noStrike" kern="1200" cap="none" spc="0" normalizeH="0" baseline="0" noProof="0" dirty="0">
              <a:ln>
                <a:noFill/>
              </a:ln>
              <a:solidFill>
                <a:srgbClr val="00279F"/>
              </a:solidFill>
              <a:effectLst/>
              <a:uLnTx/>
              <a:uFillTx/>
              <a:latin typeface="Times New Roman" pitchFamily="18" charset="0"/>
              <a:ea typeface="+mn-ea"/>
              <a:cs typeface="+mn-cs"/>
            </a:endParaRPr>
          </a:p>
        </p:txBody>
      </p:sp>
      <p:sp>
        <p:nvSpPr>
          <p:cNvPr id="233559" name="Rectangle 87"/>
          <p:cNvSpPr>
            <a:spLocks noChangeAspect="1" noChangeArrowheads="1"/>
          </p:cNvSpPr>
          <p:nvPr/>
        </p:nvSpPr>
        <p:spPr bwMode="auto">
          <a:xfrm>
            <a:off x="2473325" y="5270500"/>
            <a:ext cx="273050" cy="379413"/>
          </a:xfrm>
          <a:prstGeom prst="rect">
            <a:avLst/>
          </a:prstGeom>
          <a:solidFill>
            <a:srgbClr val="FF0000"/>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mn-cs"/>
              </a:rPr>
              <a:t>I</a:t>
            </a:r>
          </a:p>
        </p:txBody>
      </p:sp>
      <p:sp>
        <p:nvSpPr>
          <p:cNvPr id="233560" name="Rectangle 88"/>
          <p:cNvSpPr>
            <a:spLocks noChangeAspect="1" noChangeArrowheads="1"/>
          </p:cNvSpPr>
          <p:nvPr/>
        </p:nvSpPr>
        <p:spPr bwMode="auto">
          <a:xfrm>
            <a:off x="4159250" y="3668713"/>
            <a:ext cx="279400" cy="379412"/>
          </a:xfrm>
          <a:prstGeom prst="rect">
            <a:avLst/>
          </a:prstGeom>
          <a:solidFill>
            <a:srgbClr val="FFFF99"/>
          </a:solidFill>
          <a:ln w="12700">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279F"/>
                </a:solidFill>
                <a:effectLst/>
                <a:uLnTx/>
                <a:uFillTx/>
                <a:latin typeface="Times New Roman" pitchFamily="18" charset="0"/>
                <a:ea typeface="+mn-ea"/>
                <a:cs typeface="+mn-cs"/>
              </a:rPr>
              <a:t>P</a:t>
            </a:r>
          </a:p>
        </p:txBody>
      </p:sp>
      <p:sp>
        <p:nvSpPr>
          <p:cNvPr id="2" name="TextBox 1"/>
          <p:cNvSpPr txBox="1"/>
          <p:nvPr/>
        </p:nvSpPr>
        <p:spPr>
          <a:xfrm>
            <a:off x="1039674" y="2237960"/>
            <a:ext cx="181640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mn-cs"/>
              </a:rPr>
              <a:t>  “unzip” Polymer</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Rectangle 2"/>
          <p:cNvSpPr/>
          <p:nvPr/>
        </p:nvSpPr>
        <p:spPr>
          <a:xfrm>
            <a:off x="3199769" y="2223940"/>
            <a:ext cx="105189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mn-cs"/>
              </a:rPr>
              <a:t>Monomer</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4" name="Object 3"/>
          <p:cNvGraphicFramePr>
            <a:graphicFrameLocks noChangeAspect="1"/>
          </p:cNvGraphicFramePr>
          <p:nvPr>
            <p:extLst/>
          </p:nvPr>
        </p:nvGraphicFramePr>
        <p:xfrm>
          <a:off x="254000" y="1431925"/>
          <a:ext cx="4852988" cy="854075"/>
        </p:xfrm>
        <a:graphic>
          <a:graphicData uri="http://schemas.openxmlformats.org/presentationml/2006/ole">
            <mc:AlternateContent xmlns:mc="http://schemas.openxmlformats.org/markup-compatibility/2006">
              <mc:Choice xmlns:v="urn:schemas-microsoft-com:vml" Requires="v">
                <p:oleObj spid="_x0000_s132122" name="CS ChemDraw Drawing" r:id="rId4" imgW="4852337" imgH="853309" progId="ChemDraw.Document.6.0">
                  <p:embed/>
                </p:oleObj>
              </mc:Choice>
              <mc:Fallback>
                <p:oleObj name="CS ChemDraw Drawing" r:id="rId4" imgW="4852337" imgH="853309" progId="ChemDraw.Document.6.0">
                  <p:embed/>
                  <p:pic>
                    <p:nvPicPr>
                      <p:cNvPr id="4" name="Object 3"/>
                      <p:cNvPicPr/>
                      <p:nvPr/>
                    </p:nvPicPr>
                    <p:blipFill>
                      <a:blip r:embed="rId5"/>
                      <a:stretch>
                        <a:fillRect/>
                      </a:stretch>
                    </p:blipFill>
                    <p:spPr>
                      <a:xfrm>
                        <a:off x="254000" y="1431925"/>
                        <a:ext cx="4852988" cy="854075"/>
                      </a:xfrm>
                      <a:prstGeom prst="rect">
                        <a:avLst/>
                      </a:prstGeom>
                    </p:spPr>
                  </p:pic>
                </p:oleObj>
              </mc:Fallback>
            </mc:AlternateContent>
          </a:graphicData>
        </a:graphic>
      </p:graphicFrame>
    </p:spTree>
    <p:extLst>
      <p:ext uri="{BB962C8B-B14F-4D97-AF65-F5344CB8AC3E}">
        <p14:creationId xmlns:p14="http://schemas.microsoft.com/office/powerpoint/2010/main" val="195375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040"/>
            <a:ext cx="8305800" cy="609600"/>
          </a:xfrm>
        </p:spPr>
        <p:txBody>
          <a:bodyPr>
            <a:noAutofit/>
          </a:bodyPr>
          <a:lstStyle/>
          <a:p>
            <a:r>
              <a:rPr lang="en-US" sz="3200" dirty="0" smtClean="0"/>
              <a:t>Dissolution Inhibition of m-cresol </a:t>
            </a:r>
            <a:r>
              <a:rPr lang="en-US" sz="2800" dirty="0" err="1" smtClean="0"/>
              <a:t>Novolac</a:t>
            </a:r>
            <a:endParaRPr lang="en-US" sz="3200" dirty="0"/>
          </a:p>
        </p:txBody>
      </p:sp>
      <p:grpSp>
        <p:nvGrpSpPr>
          <p:cNvPr id="4" name="Group 3"/>
          <p:cNvGrpSpPr/>
          <p:nvPr/>
        </p:nvGrpSpPr>
        <p:grpSpPr>
          <a:xfrm>
            <a:off x="990600" y="1524000"/>
            <a:ext cx="6705600" cy="4113460"/>
            <a:chOff x="0" y="0"/>
            <a:chExt cx="3320492" cy="2058654"/>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20492" cy="2058654"/>
            </a:xfrm>
            <a:prstGeom prst="rect">
              <a:avLst/>
            </a:prstGeom>
            <a:ln w="12700">
              <a:noFill/>
            </a:ln>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85800" y="464593"/>
              <a:ext cx="782137" cy="60898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874397" y="452248"/>
              <a:ext cx="1402203" cy="670093"/>
            </a:xfrm>
            <a:prstGeom prst="rect">
              <a:avLst/>
            </a:prstGeom>
          </p:spPr>
        </p:pic>
        <p:sp>
          <p:nvSpPr>
            <p:cNvPr id="8" name="TextBox 11"/>
            <p:cNvSpPr txBox="1"/>
            <p:nvPr/>
          </p:nvSpPr>
          <p:spPr>
            <a:xfrm>
              <a:off x="717455" y="1076126"/>
              <a:ext cx="504208" cy="184839"/>
            </a:xfrm>
            <a:prstGeom prst="rect">
              <a:avLst/>
            </a:prstGeom>
            <a:noFill/>
          </p:spPr>
          <p:txBody>
            <a:bodyPr wrap="none" rtlCol="0">
              <a:spAutoFit/>
            </a:bodyPr>
            <a:lstStyle/>
            <a:p>
              <a:pPr marL="0" marR="0" fontAlgn="base">
                <a:spcBef>
                  <a:spcPts val="0"/>
                </a:spcBef>
                <a:spcAft>
                  <a:spcPts val="0"/>
                </a:spcAft>
              </a:pPr>
              <a:r>
                <a:rPr lang="en-US" sz="1800" kern="1200" dirty="0" err="1">
                  <a:solidFill>
                    <a:srgbClr val="000000"/>
                  </a:solidFill>
                  <a:effectLst/>
                  <a:latin typeface="Arial" panose="020B0604020202020204" pitchFamily="34" charset="0"/>
                  <a:ea typeface="Times New Roman" panose="02020603050405020304" pitchFamily="18" charset="0"/>
                </a:rPr>
                <a:t>Novolac</a:t>
              </a:r>
              <a:endParaRPr lang="en-US" dirty="0">
                <a:effectLst/>
                <a:latin typeface="Times New Roman" panose="02020603050405020304" pitchFamily="18" charset="0"/>
                <a:ea typeface="Times New Roman" panose="02020603050405020304" pitchFamily="18" charset="0"/>
              </a:endParaRPr>
            </a:p>
          </p:txBody>
        </p:sp>
        <p:sp>
          <p:nvSpPr>
            <p:cNvPr id="9" name="TextBox 12"/>
            <p:cNvSpPr txBox="1"/>
            <p:nvPr/>
          </p:nvSpPr>
          <p:spPr>
            <a:xfrm>
              <a:off x="2214051" y="1073250"/>
              <a:ext cx="903478" cy="200242"/>
            </a:xfrm>
            <a:prstGeom prst="rect">
              <a:avLst/>
            </a:prstGeom>
            <a:noFill/>
          </p:spPr>
          <p:txBody>
            <a:bodyPr wrap="none" rtlCol="0">
              <a:spAutoFit/>
            </a:bodyPr>
            <a:lstStyle/>
            <a:p>
              <a:pPr marL="0" marR="0" fontAlgn="base">
                <a:spcBef>
                  <a:spcPts val="0"/>
                </a:spcBef>
                <a:spcAft>
                  <a:spcPts val="0"/>
                </a:spcAft>
              </a:pPr>
              <a:r>
                <a:rPr lang="en-US" sz="2000" kern="1200" dirty="0">
                  <a:solidFill>
                    <a:srgbClr val="000000"/>
                  </a:solidFill>
                  <a:effectLst/>
                  <a:latin typeface="Arial" panose="020B0604020202020204" pitchFamily="34" charset="0"/>
                  <a:ea typeface="Times New Roman" panose="02020603050405020304" pitchFamily="18" charset="0"/>
                </a:rPr>
                <a:t>Unzip polymer</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50295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The Big LER Trade Off</a:t>
            </a:r>
          </a:p>
        </p:txBody>
      </p:sp>
      <p:pic>
        <p:nvPicPr>
          <p:cNvPr id="418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828800"/>
            <a:ext cx="5029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820" name="Picture 4" descr="jha0072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828800"/>
            <a:ext cx="347345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32485" name="Object 5"/>
          <p:cNvGraphicFramePr>
            <a:graphicFrameLocks noChangeAspect="1"/>
          </p:cNvGraphicFramePr>
          <p:nvPr/>
        </p:nvGraphicFramePr>
        <p:xfrm>
          <a:off x="3962400" y="1828800"/>
          <a:ext cx="5105400" cy="3657600"/>
        </p:xfrm>
        <a:graphic>
          <a:graphicData uri="http://schemas.openxmlformats.org/presentationml/2006/ole">
            <mc:AlternateContent xmlns:mc="http://schemas.openxmlformats.org/markup-compatibility/2006">
              <mc:Choice xmlns:v="urn:schemas-microsoft-com:vml" Requires="v">
                <p:oleObj spid="_x0000_s122915" name="Chart" r:id="rId6" imgW="4152900" imgH="2514600" progId="Excel.Chart.8">
                  <p:embed/>
                </p:oleObj>
              </mc:Choice>
              <mc:Fallback>
                <p:oleObj name="Chart" r:id="rId6" imgW="4152900" imgH="2514600" progId="Excel.Chart.8">
                  <p:embed/>
                  <p:pic>
                    <p:nvPicPr>
                      <p:cNvPr id="5324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828800"/>
                        <a:ext cx="5105400" cy="36576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534540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324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Etch performance for resist candidates</a:t>
            </a:r>
            <a:endParaRPr lang="en-US" sz="3200" dirty="0"/>
          </a:p>
        </p:txBody>
      </p:sp>
      <p:graphicFrame>
        <p:nvGraphicFramePr>
          <p:cNvPr id="4" name="Object 3"/>
          <p:cNvGraphicFramePr>
            <a:graphicFrameLocks noChangeAspect="1"/>
          </p:cNvGraphicFramePr>
          <p:nvPr>
            <p:extLst/>
          </p:nvPr>
        </p:nvGraphicFramePr>
        <p:xfrm>
          <a:off x="1263057" y="1944405"/>
          <a:ext cx="3331457" cy="2594610"/>
        </p:xfrm>
        <a:graphic>
          <a:graphicData uri="http://schemas.openxmlformats.org/presentationml/2006/ole">
            <mc:AlternateContent xmlns:mc="http://schemas.openxmlformats.org/markup-compatibility/2006">
              <mc:Choice xmlns:v="urn:schemas-microsoft-com:vml" Requires="v">
                <p:oleObj spid="_x0000_s143386" name="Graph" r:id="rId4" imgW="3718440" imgH="2895480" progId="Origin50.Graph">
                  <p:embed/>
                </p:oleObj>
              </mc:Choice>
              <mc:Fallback>
                <p:oleObj name="Graph" r:id="rId4" imgW="3718440" imgH="2895480" progId="Origin50.Graph">
                  <p:embed/>
                  <p:pic>
                    <p:nvPicPr>
                      <p:cNvPr id="4" name="Object 3"/>
                      <p:cNvPicPr/>
                      <p:nvPr/>
                    </p:nvPicPr>
                    <p:blipFill>
                      <a:blip r:embed="rId5"/>
                      <a:stretch>
                        <a:fillRect/>
                      </a:stretch>
                    </p:blipFill>
                    <p:spPr>
                      <a:xfrm>
                        <a:off x="1263057" y="1944405"/>
                        <a:ext cx="3331457" cy="259461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4594514" y="1600201"/>
          <a:ext cx="3406487" cy="2968033"/>
        </p:xfrm>
        <a:graphic>
          <a:graphicData uri="http://schemas.openxmlformats.org/presentationml/2006/ole">
            <mc:AlternateContent xmlns:mc="http://schemas.openxmlformats.org/markup-compatibility/2006">
              <mc:Choice xmlns:v="urn:schemas-microsoft-com:vml" Requires="v">
                <p:oleObj spid="_x0000_s143387" name="Graph" r:id="rId6" imgW="3718440" imgH="2895480" progId="Origin50.Graph">
                  <p:embed/>
                </p:oleObj>
              </mc:Choice>
              <mc:Fallback>
                <p:oleObj name="Graph" r:id="rId6" imgW="3718440" imgH="2895480" progId="Origin50.Graph">
                  <p:embed/>
                  <p:pic>
                    <p:nvPicPr>
                      <p:cNvPr id="5" name="Object 4"/>
                      <p:cNvPicPr/>
                      <p:nvPr/>
                    </p:nvPicPr>
                    <p:blipFill>
                      <a:blip r:embed="rId7"/>
                      <a:stretch>
                        <a:fillRect/>
                      </a:stretch>
                    </p:blipFill>
                    <p:spPr>
                      <a:xfrm>
                        <a:off x="4594514" y="1600201"/>
                        <a:ext cx="3406487" cy="2968033"/>
                      </a:xfrm>
                      <a:prstGeom prst="rect">
                        <a:avLst/>
                      </a:prstGeom>
                    </p:spPr>
                  </p:pic>
                </p:oleObj>
              </mc:Fallback>
            </mc:AlternateContent>
          </a:graphicData>
        </a:graphic>
      </p:graphicFrame>
      <p:sp>
        <p:nvSpPr>
          <p:cNvPr id="7" name="TextBox 6"/>
          <p:cNvSpPr txBox="1"/>
          <p:nvPr/>
        </p:nvSpPr>
        <p:spPr>
          <a:xfrm>
            <a:off x="628650" y="4717187"/>
            <a:ext cx="8210550" cy="923330"/>
          </a:xfrm>
          <a:prstGeom prst="rect">
            <a:avLst/>
          </a:prstGeom>
          <a:noFill/>
        </p:spPr>
        <p:txBody>
          <a:bodyPr wrap="square" rtlCol="0">
            <a:spAutoFit/>
          </a:bodyPr>
          <a:lstStyle/>
          <a:p>
            <a:pPr defTabSz="685800"/>
            <a:r>
              <a:rPr lang="en-US" sz="1800" dirty="0" err="1">
                <a:solidFill>
                  <a:srgbClr val="000000"/>
                </a:solidFill>
              </a:rPr>
              <a:t>Novolak</a:t>
            </a:r>
            <a:r>
              <a:rPr lang="en-US" sz="1800" dirty="0">
                <a:solidFill>
                  <a:srgbClr val="000000"/>
                </a:solidFill>
              </a:rPr>
              <a:t>/Unzip formulation etches at a rate </a:t>
            </a:r>
            <a:r>
              <a:rPr lang="en-US" sz="1800" dirty="0" smtClean="0">
                <a:solidFill>
                  <a:srgbClr val="000000"/>
                </a:solidFill>
              </a:rPr>
              <a:t>comparable </a:t>
            </a:r>
            <a:r>
              <a:rPr lang="en-US" sz="1800" dirty="0">
                <a:solidFill>
                  <a:srgbClr val="000000"/>
                </a:solidFill>
              </a:rPr>
              <a:t>to i-line resist.</a:t>
            </a:r>
          </a:p>
          <a:p>
            <a:pPr defTabSz="685800"/>
            <a:endParaRPr lang="en-US" sz="1800" dirty="0">
              <a:solidFill>
                <a:srgbClr val="000000"/>
              </a:solidFill>
            </a:endParaRPr>
          </a:p>
          <a:p>
            <a:pPr defTabSz="685800"/>
            <a:r>
              <a:rPr lang="en-US" sz="1800" dirty="0">
                <a:solidFill>
                  <a:srgbClr val="000000"/>
                </a:solidFill>
              </a:rPr>
              <a:t>PNBHFA/Unzip formulation etches at a rate similar to PMMA (193 nm) resist.</a:t>
            </a:r>
          </a:p>
        </p:txBody>
      </p:sp>
      <p:pic>
        <p:nvPicPr>
          <p:cNvPr id="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7826" y="1753809"/>
            <a:ext cx="1207072" cy="56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60879" y="1724503"/>
            <a:ext cx="2317532" cy="323165"/>
          </a:xfrm>
          <a:prstGeom prst="rect">
            <a:avLst/>
          </a:prstGeom>
          <a:noFill/>
        </p:spPr>
        <p:txBody>
          <a:bodyPr wrap="square" rtlCol="0">
            <a:spAutoFit/>
          </a:bodyPr>
          <a:lstStyle/>
          <a:p>
            <a:pPr algn="ctr" defTabSz="685800"/>
            <a:r>
              <a:rPr lang="en-US" sz="1500" dirty="0">
                <a:solidFill>
                  <a:srgbClr val="000000"/>
                </a:solidFill>
              </a:rPr>
              <a:t>CF</a:t>
            </a:r>
            <a:r>
              <a:rPr lang="en-US" sz="1500" baseline="-25000" dirty="0">
                <a:solidFill>
                  <a:srgbClr val="000000"/>
                </a:solidFill>
              </a:rPr>
              <a:t>4</a:t>
            </a:r>
            <a:r>
              <a:rPr lang="en-US" sz="1500" dirty="0">
                <a:solidFill>
                  <a:srgbClr val="000000"/>
                </a:solidFill>
              </a:rPr>
              <a:t>/CHF</a:t>
            </a:r>
            <a:r>
              <a:rPr lang="en-US" sz="1500" baseline="-25000" dirty="0">
                <a:solidFill>
                  <a:srgbClr val="000000"/>
                </a:solidFill>
              </a:rPr>
              <a:t>3</a:t>
            </a:r>
            <a:r>
              <a:rPr lang="en-US" sz="1500" dirty="0">
                <a:solidFill>
                  <a:srgbClr val="000000"/>
                </a:solidFill>
              </a:rPr>
              <a:t> etch chemistry</a:t>
            </a:r>
          </a:p>
        </p:txBody>
      </p:sp>
    </p:spTree>
    <p:extLst>
      <p:ext uri="{BB962C8B-B14F-4D97-AF65-F5344CB8AC3E}">
        <p14:creationId xmlns:p14="http://schemas.microsoft.com/office/powerpoint/2010/main" val="406190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p:cNvCxnSpPr/>
          <p:nvPr/>
        </p:nvCxnSpPr>
        <p:spPr>
          <a:xfrm>
            <a:off x="2927130" y="1300762"/>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513081"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114800"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724400"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310350"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867400"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6477000" y="1295400"/>
            <a:ext cx="0" cy="611454"/>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0" name="Chart 29"/>
          <p:cNvGraphicFramePr>
            <a:graphicFrameLocks noGrp="1"/>
          </p:cNvGraphicFramePr>
          <p:nvPr>
            <p:extLst/>
          </p:nvPr>
        </p:nvGraphicFramePr>
        <p:xfrm>
          <a:off x="1579757" y="2895600"/>
          <a:ext cx="5984487" cy="3455244"/>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6182916" y="4711399"/>
            <a:ext cx="990600" cy="400110"/>
          </a:xfrm>
          <a:prstGeom prst="rect">
            <a:avLst/>
          </a:prstGeom>
          <a:noFill/>
        </p:spPr>
        <p:txBody>
          <a:bodyPr wrap="square" rtlCol="0">
            <a:spAutoFit/>
          </a:bodyPr>
          <a:lstStyle/>
          <a:p>
            <a:pPr fontAlgn="base">
              <a:spcBef>
                <a:spcPct val="0"/>
              </a:spcBef>
              <a:spcAft>
                <a:spcPct val="0"/>
              </a:spcAft>
            </a:pPr>
            <a:r>
              <a:rPr lang="en-US" sz="1000" dirty="0">
                <a:solidFill>
                  <a:prstClr val="black"/>
                </a:solidFill>
                <a:latin typeface="Arial" charset="0"/>
                <a:cs typeface="Arial" charset="0"/>
              </a:rPr>
              <a:t>Dose to clear</a:t>
            </a:r>
          </a:p>
          <a:p>
            <a:pPr fontAlgn="base">
              <a:spcBef>
                <a:spcPct val="0"/>
              </a:spcBef>
              <a:spcAft>
                <a:spcPct val="0"/>
              </a:spcAft>
            </a:pPr>
            <a:r>
              <a:rPr lang="en-US" sz="1000" dirty="0">
                <a:solidFill>
                  <a:prstClr val="black"/>
                </a:solidFill>
                <a:latin typeface="Arial" charset="0"/>
                <a:cs typeface="Arial" charset="0"/>
              </a:rPr>
              <a:t>= </a:t>
            </a:r>
            <a:r>
              <a:rPr lang="en-US" sz="1000" b="1" dirty="0">
                <a:solidFill>
                  <a:srgbClr val="FF0000"/>
                </a:solidFill>
                <a:latin typeface="Arial" charset="0"/>
                <a:cs typeface="Arial" charset="0"/>
              </a:rPr>
              <a:t>300 </a:t>
            </a:r>
            <a:r>
              <a:rPr lang="el-GR" sz="1000" b="1" dirty="0">
                <a:solidFill>
                  <a:srgbClr val="FF0000"/>
                </a:solidFill>
                <a:latin typeface="Arial" charset="0"/>
                <a:cs typeface="Arial" charset="0"/>
              </a:rPr>
              <a:t>μ</a:t>
            </a:r>
            <a:r>
              <a:rPr lang="en-US" sz="1000" b="1" dirty="0">
                <a:solidFill>
                  <a:srgbClr val="FF0000"/>
                </a:solidFill>
                <a:latin typeface="Arial" charset="0"/>
                <a:cs typeface="Arial" charset="0"/>
              </a:rPr>
              <a:t>C/cm</a:t>
            </a:r>
            <a:r>
              <a:rPr lang="en-US" sz="1000" b="1" baseline="30000" dirty="0">
                <a:solidFill>
                  <a:srgbClr val="FF0000"/>
                </a:solidFill>
                <a:latin typeface="Arial" charset="0"/>
                <a:cs typeface="Arial" charset="0"/>
              </a:rPr>
              <a:t>2</a:t>
            </a:r>
            <a:endParaRPr lang="en-US" sz="1000" b="1" dirty="0">
              <a:solidFill>
                <a:srgbClr val="FF0000"/>
              </a:solidFill>
              <a:latin typeface="Arial" charset="0"/>
              <a:cs typeface="Arial" charset="0"/>
            </a:endParaRPr>
          </a:p>
        </p:txBody>
      </p:sp>
      <p:graphicFrame>
        <p:nvGraphicFramePr>
          <p:cNvPr id="33" name="Object 32"/>
          <p:cNvGraphicFramePr>
            <a:graphicFrameLocks noChangeAspect="1"/>
          </p:cNvGraphicFramePr>
          <p:nvPr>
            <p:extLst/>
          </p:nvPr>
        </p:nvGraphicFramePr>
        <p:xfrm>
          <a:off x="6193426" y="4114468"/>
          <a:ext cx="435974" cy="521720"/>
        </p:xfrm>
        <a:graphic>
          <a:graphicData uri="http://schemas.openxmlformats.org/presentationml/2006/ole">
            <mc:AlternateContent xmlns:mc="http://schemas.openxmlformats.org/markup-compatibility/2006">
              <mc:Choice xmlns:v="urn:schemas-microsoft-com:vml" Requires="v">
                <p:oleObj spid="_x0000_s144422" name="CS ChemDraw Drawing" r:id="rId5" imgW="572929" imgH="685800" progId="ChemDraw.Document.6.0">
                  <p:embed/>
                </p:oleObj>
              </mc:Choice>
              <mc:Fallback>
                <p:oleObj name="CS ChemDraw Drawing" r:id="rId5" imgW="572929" imgH="685800" progId="ChemDraw.Document.6.0">
                  <p:embed/>
                  <p:pic>
                    <p:nvPicPr>
                      <p:cNvPr id="33" name="Object 32"/>
                      <p:cNvPicPr/>
                      <p:nvPr/>
                    </p:nvPicPr>
                    <p:blipFill>
                      <a:blip r:embed="rId6"/>
                      <a:stretch>
                        <a:fillRect/>
                      </a:stretch>
                    </p:blipFill>
                    <p:spPr>
                      <a:xfrm>
                        <a:off x="6193426" y="4114468"/>
                        <a:ext cx="435974" cy="521720"/>
                      </a:xfrm>
                      <a:prstGeom prst="rect">
                        <a:avLst/>
                      </a:prstGeom>
                    </p:spPr>
                  </p:pic>
                </p:oleObj>
              </mc:Fallback>
            </mc:AlternateContent>
          </a:graphicData>
        </a:graphic>
      </p:graphicFrame>
      <p:sp>
        <p:nvSpPr>
          <p:cNvPr id="34" name="TextBox 33"/>
          <p:cNvSpPr txBox="1"/>
          <p:nvPr/>
        </p:nvSpPr>
        <p:spPr>
          <a:xfrm>
            <a:off x="4149085" y="5147021"/>
            <a:ext cx="956669" cy="400110"/>
          </a:xfrm>
          <a:prstGeom prst="rect">
            <a:avLst/>
          </a:prstGeom>
          <a:noFill/>
        </p:spPr>
        <p:txBody>
          <a:bodyPr wrap="square" rtlCol="0">
            <a:spAutoFit/>
          </a:bodyPr>
          <a:lstStyle/>
          <a:p>
            <a:pPr fontAlgn="base">
              <a:spcBef>
                <a:spcPct val="0"/>
              </a:spcBef>
              <a:spcAft>
                <a:spcPct val="0"/>
              </a:spcAft>
            </a:pPr>
            <a:r>
              <a:rPr lang="en-US" sz="1000" dirty="0">
                <a:solidFill>
                  <a:prstClr val="black"/>
                </a:solidFill>
                <a:latin typeface="Arial" charset="0"/>
                <a:cs typeface="Arial" charset="0"/>
              </a:rPr>
              <a:t>Dose to clear</a:t>
            </a:r>
          </a:p>
          <a:p>
            <a:pPr fontAlgn="base">
              <a:spcBef>
                <a:spcPct val="0"/>
              </a:spcBef>
              <a:spcAft>
                <a:spcPct val="0"/>
              </a:spcAft>
            </a:pPr>
            <a:r>
              <a:rPr lang="en-US" sz="1000" dirty="0">
                <a:solidFill>
                  <a:prstClr val="black"/>
                </a:solidFill>
                <a:latin typeface="Arial" charset="0"/>
                <a:cs typeface="Arial" charset="0"/>
              </a:rPr>
              <a:t>= </a:t>
            </a:r>
            <a:r>
              <a:rPr lang="en-US" sz="1000" b="1" dirty="0">
                <a:solidFill>
                  <a:srgbClr val="FF0000"/>
                </a:solidFill>
                <a:latin typeface="Arial" charset="0"/>
                <a:cs typeface="Arial" charset="0"/>
              </a:rPr>
              <a:t>85 </a:t>
            </a:r>
            <a:r>
              <a:rPr lang="el-GR" sz="1000" b="1" dirty="0">
                <a:solidFill>
                  <a:srgbClr val="FF0000"/>
                </a:solidFill>
                <a:latin typeface="Arial" charset="0"/>
                <a:cs typeface="Arial" charset="0"/>
              </a:rPr>
              <a:t>μ</a:t>
            </a:r>
            <a:r>
              <a:rPr lang="en-US" sz="1000" b="1" dirty="0">
                <a:solidFill>
                  <a:srgbClr val="FF0000"/>
                </a:solidFill>
                <a:latin typeface="Arial" charset="0"/>
                <a:cs typeface="Arial" charset="0"/>
              </a:rPr>
              <a:t>C/cm</a:t>
            </a:r>
            <a:r>
              <a:rPr lang="en-US" sz="1000" b="1" baseline="30000" dirty="0">
                <a:solidFill>
                  <a:srgbClr val="FF0000"/>
                </a:solidFill>
                <a:latin typeface="Arial" charset="0"/>
                <a:cs typeface="Arial" charset="0"/>
              </a:rPr>
              <a:t>2</a:t>
            </a:r>
            <a:endParaRPr lang="en-US" sz="1000" b="1" dirty="0">
              <a:solidFill>
                <a:srgbClr val="FF0000"/>
              </a:solidFill>
              <a:latin typeface="Arial" charset="0"/>
              <a:cs typeface="Arial" charset="0"/>
            </a:endParaRPr>
          </a:p>
        </p:txBody>
      </p:sp>
      <p:graphicFrame>
        <p:nvGraphicFramePr>
          <p:cNvPr id="35" name="Object 34"/>
          <p:cNvGraphicFramePr>
            <a:graphicFrameLocks noChangeAspect="1"/>
          </p:cNvGraphicFramePr>
          <p:nvPr>
            <p:extLst/>
          </p:nvPr>
        </p:nvGraphicFramePr>
        <p:xfrm>
          <a:off x="3690828" y="4306071"/>
          <a:ext cx="1000343" cy="478050"/>
        </p:xfrm>
        <a:graphic>
          <a:graphicData uri="http://schemas.openxmlformats.org/presentationml/2006/ole">
            <mc:AlternateContent xmlns:mc="http://schemas.openxmlformats.org/markup-compatibility/2006">
              <mc:Choice xmlns:v="urn:schemas-microsoft-com:vml" Requires="v">
                <p:oleObj spid="_x0000_s144423" name="CS ChemDraw Drawing" r:id="rId7" imgW="1472089" imgH="703898" progId="ChemDraw.Document.6.0">
                  <p:embed/>
                </p:oleObj>
              </mc:Choice>
              <mc:Fallback>
                <p:oleObj name="CS ChemDraw Drawing" r:id="rId7" imgW="1472089" imgH="703898" progId="ChemDraw.Document.6.0">
                  <p:embed/>
                  <p:pic>
                    <p:nvPicPr>
                      <p:cNvPr id="35" name="Object 34"/>
                      <p:cNvPicPr/>
                      <p:nvPr/>
                    </p:nvPicPr>
                    <p:blipFill>
                      <a:blip r:embed="rId8"/>
                      <a:stretch>
                        <a:fillRect/>
                      </a:stretch>
                    </p:blipFill>
                    <p:spPr>
                      <a:xfrm>
                        <a:off x="3690828" y="4306071"/>
                        <a:ext cx="1000343" cy="478050"/>
                      </a:xfrm>
                      <a:prstGeom prst="rect">
                        <a:avLst/>
                      </a:prstGeom>
                    </p:spPr>
                  </p:pic>
                </p:oleObj>
              </mc:Fallback>
            </mc:AlternateContent>
          </a:graphicData>
        </a:graphic>
      </p:graphicFrame>
      <p:graphicFrame>
        <p:nvGraphicFramePr>
          <p:cNvPr id="36" name="Object 35"/>
          <p:cNvGraphicFramePr>
            <a:graphicFrameLocks noChangeAspect="1"/>
          </p:cNvGraphicFramePr>
          <p:nvPr>
            <p:extLst/>
          </p:nvPr>
        </p:nvGraphicFramePr>
        <p:xfrm>
          <a:off x="4311550" y="4736235"/>
          <a:ext cx="489513" cy="380732"/>
        </p:xfrm>
        <a:graphic>
          <a:graphicData uri="http://schemas.openxmlformats.org/presentationml/2006/ole">
            <mc:AlternateContent xmlns:mc="http://schemas.openxmlformats.org/markup-compatibility/2006">
              <mc:Choice xmlns:v="urn:schemas-microsoft-com:vml" Requires="v">
                <p:oleObj spid="_x0000_s144424" name="CS ChemDraw Drawing" r:id="rId9" imgW="842486" imgH="656273" progId="ChemDraw.Document.6.0">
                  <p:embed/>
                </p:oleObj>
              </mc:Choice>
              <mc:Fallback>
                <p:oleObj name="CS ChemDraw Drawing" r:id="rId9" imgW="842486" imgH="656273" progId="ChemDraw.Document.6.0">
                  <p:embed/>
                  <p:pic>
                    <p:nvPicPr>
                      <p:cNvPr id="36" name="Object 35"/>
                      <p:cNvPicPr/>
                      <p:nvPr/>
                    </p:nvPicPr>
                    <p:blipFill>
                      <a:blip r:embed="rId10"/>
                      <a:stretch>
                        <a:fillRect/>
                      </a:stretch>
                    </p:blipFill>
                    <p:spPr>
                      <a:xfrm>
                        <a:off x="4311550" y="4736235"/>
                        <a:ext cx="489513" cy="380732"/>
                      </a:xfrm>
                      <a:prstGeom prst="rect">
                        <a:avLst/>
                      </a:prstGeom>
                    </p:spPr>
                  </p:pic>
                </p:oleObj>
              </mc:Fallback>
            </mc:AlternateContent>
          </a:graphicData>
        </a:graphic>
      </p:graphicFrame>
      <p:sp>
        <p:nvSpPr>
          <p:cNvPr id="37" name="TextBox 36"/>
          <p:cNvSpPr txBox="1"/>
          <p:nvPr/>
        </p:nvSpPr>
        <p:spPr>
          <a:xfrm>
            <a:off x="4175143" y="4595625"/>
            <a:ext cx="260008"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a:t>
            </a:r>
            <a:endParaRPr lang="en-US" sz="2400" dirty="0">
              <a:solidFill>
                <a:prstClr val="black"/>
              </a:solidFill>
              <a:latin typeface="Arial" charset="0"/>
              <a:cs typeface="Arial" charset="0"/>
            </a:endParaRPr>
          </a:p>
        </p:txBody>
      </p:sp>
      <p:sp>
        <p:nvSpPr>
          <p:cNvPr id="38" name="Rectangle 37"/>
          <p:cNvSpPr/>
          <p:nvPr/>
        </p:nvSpPr>
        <p:spPr>
          <a:xfrm>
            <a:off x="2647576" y="2630975"/>
            <a:ext cx="4161442" cy="17025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39" name="Rectangle 38"/>
          <p:cNvSpPr/>
          <p:nvPr/>
        </p:nvSpPr>
        <p:spPr>
          <a:xfrm>
            <a:off x="2647575" y="2035972"/>
            <a:ext cx="4161441" cy="60004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3" name="Rectangle 42"/>
          <p:cNvSpPr/>
          <p:nvPr/>
        </p:nvSpPr>
        <p:spPr>
          <a:xfrm>
            <a:off x="5628366" y="2031196"/>
            <a:ext cx="594360" cy="49129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5" name="Rectangle 44"/>
          <p:cNvSpPr/>
          <p:nvPr/>
        </p:nvSpPr>
        <p:spPr>
          <a:xfrm>
            <a:off x="5038040" y="2031134"/>
            <a:ext cx="594360" cy="3902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6" name="Rectangle 45"/>
          <p:cNvSpPr/>
          <p:nvPr/>
        </p:nvSpPr>
        <p:spPr>
          <a:xfrm>
            <a:off x="4447714" y="2031134"/>
            <a:ext cx="594360" cy="29521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7" name="Rectangle 46"/>
          <p:cNvSpPr/>
          <p:nvPr/>
        </p:nvSpPr>
        <p:spPr>
          <a:xfrm>
            <a:off x="3855371" y="2036853"/>
            <a:ext cx="594360" cy="1922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8" name="Rectangle 47"/>
          <p:cNvSpPr/>
          <p:nvPr/>
        </p:nvSpPr>
        <p:spPr>
          <a:xfrm>
            <a:off x="3262020" y="2031135"/>
            <a:ext cx="594360" cy="11035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50" name="Rectangle 49"/>
          <p:cNvSpPr/>
          <p:nvPr/>
        </p:nvSpPr>
        <p:spPr>
          <a:xfrm>
            <a:off x="6214658" y="2034585"/>
            <a:ext cx="594360" cy="5997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60" name="TextBox 59"/>
          <p:cNvSpPr txBox="1"/>
          <p:nvPr/>
        </p:nvSpPr>
        <p:spPr>
          <a:xfrm>
            <a:off x="6120544" y="1478016"/>
            <a:ext cx="782587"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60 </a:t>
            </a:r>
            <a:r>
              <a:rPr lang="el-GR" sz="1000" dirty="0">
                <a:solidFill>
                  <a:prstClr val="black"/>
                </a:solidFill>
                <a:latin typeface="Arial" charset="0"/>
                <a:cs typeface="Arial" charset="0"/>
              </a:rPr>
              <a:t>μ</a:t>
            </a:r>
            <a:r>
              <a:rPr lang="en-US" sz="1000" dirty="0">
                <a:solidFill>
                  <a:prstClr val="black"/>
                </a:solidFill>
                <a:latin typeface="Arial" charset="0"/>
                <a:cs typeface="Arial" charset="0"/>
              </a:rPr>
              <a:t>C/cm</a:t>
            </a:r>
            <a:r>
              <a:rPr lang="en-US" sz="1000" baseline="30000" dirty="0">
                <a:solidFill>
                  <a:prstClr val="black"/>
                </a:solidFill>
                <a:latin typeface="Arial" charset="0"/>
                <a:cs typeface="Arial" charset="0"/>
              </a:rPr>
              <a:t>2</a:t>
            </a:r>
            <a:endParaRPr lang="en-US" sz="1000" dirty="0">
              <a:solidFill>
                <a:prstClr val="black"/>
              </a:solidFill>
              <a:latin typeface="Arial" charset="0"/>
              <a:cs typeface="Arial" charset="0"/>
            </a:endParaRPr>
          </a:p>
        </p:txBody>
      </p:sp>
      <p:sp>
        <p:nvSpPr>
          <p:cNvPr id="61" name="TextBox 60"/>
          <p:cNvSpPr txBox="1"/>
          <p:nvPr/>
        </p:nvSpPr>
        <p:spPr>
          <a:xfrm>
            <a:off x="5694414" y="1486651"/>
            <a:ext cx="325730"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50</a:t>
            </a:r>
          </a:p>
        </p:txBody>
      </p:sp>
      <p:sp>
        <p:nvSpPr>
          <p:cNvPr id="62" name="TextBox 61"/>
          <p:cNvSpPr txBox="1"/>
          <p:nvPr/>
        </p:nvSpPr>
        <p:spPr>
          <a:xfrm>
            <a:off x="5140256" y="1478016"/>
            <a:ext cx="325730"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40</a:t>
            </a:r>
          </a:p>
        </p:txBody>
      </p:sp>
      <p:sp>
        <p:nvSpPr>
          <p:cNvPr id="63" name="TextBox 62"/>
          <p:cNvSpPr txBox="1"/>
          <p:nvPr/>
        </p:nvSpPr>
        <p:spPr>
          <a:xfrm>
            <a:off x="4567592" y="1472944"/>
            <a:ext cx="325730"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30</a:t>
            </a:r>
          </a:p>
        </p:txBody>
      </p:sp>
      <p:sp>
        <p:nvSpPr>
          <p:cNvPr id="64" name="TextBox 63"/>
          <p:cNvSpPr txBox="1"/>
          <p:nvPr/>
        </p:nvSpPr>
        <p:spPr>
          <a:xfrm>
            <a:off x="3952426" y="1489832"/>
            <a:ext cx="325730"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20</a:t>
            </a:r>
          </a:p>
        </p:txBody>
      </p:sp>
      <p:sp>
        <p:nvSpPr>
          <p:cNvPr id="65" name="TextBox 64"/>
          <p:cNvSpPr txBox="1"/>
          <p:nvPr/>
        </p:nvSpPr>
        <p:spPr>
          <a:xfrm>
            <a:off x="3347681" y="1483378"/>
            <a:ext cx="325730"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10</a:t>
            </a:r>
          </a:p>
        </p:txBody>
      </p:sp>
      <p:sp>
        <p:nvSpPr>
          <p:cNvPr id="66" name="TextBox 65"/>
          <p:cNvSpPr txBox="1"/>
          <p:nvPr/>
        </p:nvSpPr>
        <p:spPr>
          <a:xfrm>
            <a:off x="2798194" y="1480375"/>
            <a:ext cx="255198" cy="246221"/>
          </a:xfrm>
          <a:prstGeom prst="rect">
            <a:avLst/>
          </a:prstGeom>
          <a:noFill/>
        </p:spPr>
        <p:txBody>
          <a:bodyPr wrap="none" rtlCol="0">
            <a:spAutoFit/>
          </a:bodyPr>
          <a:lstStyle/>
          <a:p>
            <a:pPr fontAlgn="base">
              <a:spcBef>
                <a:spcPct val="0"/>
              </a:spcBef>
              <a:spcAft>
                <a:spcPct val="0"/>
              </a:spcAft>
            </a:pPr>
            <a:r>
              <a:rPr lang="en-US" sz="1000" dirty="0">
                <a:solidFill>
                  <a:prstClr val="black"/>
                </a:solidFill>
                <a:latin typeface="Arial" charset="0"/>
                <a:cs typeface="Arial" charset="0"/>
              </a:rPr>
              <a:t>0</a:t>
            </a:r>
          </a:p>
        </p:txBody>
      </p:sp>
      <p:sp>
        <p:nvSpPr>
          <p:cNvPr id="40" name="Rectangle 39"/>
          <p:cNvSpPr/>
          <p:nvPr/>
        </p:nvSpPr>
        <p:spPr>
          <a:xfrm>
            <a:off x="6214657" y="1976703"/>
            <a:ext cx="594360" cy="659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1" name="Rectangle 40"/>
          <p:cNvSpPr/>
          <p:nvPr/>
        </p:nvSpPr>
        <p:spPr>
          <a:xfrm>
            <a:off x="5620898" y="2001226"/>
            <a:ext cx="594360" cy="524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2" name="Rectangle 41"/>
          <p:cNvSpPr/>
          <p:nvPr/>
        </p:nvSpPr>
        <p:spPr>
          <a:xfrm>
            <a:off x="5028522" y="1972953"/>
            <a:ext cx="594360" cy="4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4" name="Rectangle 43"/>
          <p:cNvSpPr/>
          <p:nvPr/>
        </p:nvSpPr>
        <p:spPr>
          <a:xfrm>
            <a:off x="4434162" y="2027051"/>
            <a:ext cx="594360" cy="295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9" name="Rectangle 48"/>
          <p:cNvSpPr/>
          <p:nvPr/>
        </p:nvSpPr>
        <p:spPr>
          <a:xfrm>
            <a:off x="3851905" y="2026713"/>
            <a:ext cx="594360" cy="207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51" name="Rectangle 50"/>
          <p:cNvSpPr/>
          <p:nvPr/>
        </p:nvSpPr>
        <p:spPr>
          <a:xfrm>
            <a:off x="3257545" y="2026713"/>
            <a:ext cx="594360" cy="11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 name="TextBox 3"/>
          <p:cNvSpPr txBox="1"/>
          <p:nvPr/>
        </p:nvSpPr>
        <p:spPr>
          <a:xfrm>
            <a:off x="1905000" y="285161"/>
            <a:ext cx="6096000" cy="707886"/>
          </a:xfrm>
          <a:prstGeom prst="rect">
            <a:avLst/>
          </a:prstGeom>
          <a:noFill/>
        </p:spPr>
        <p:txBody>
          <a:bodyPr wrap="square" rtlCol="0">
            <a:spAutoFit/>
          </a:bodyPr>
          <a:lstStyle/>
          <a:p>
            <a:r>
              <a:rPr lang="en-US" sz="4000" dirty="0" smtClean="0">
                <a:solidFill>
                  <a:srgbClr val="3333FF"/>
                </a:solidFill>
              </a:rPr>
              <a:t>Contrast Curve Study</a:t>
            </a:r>
            <a:endParaRPr lang="en-US" sz="4000" dirty="0">
              <a:solidFill>
                <a:srgbClr val="3333FF"/>
              </a:solidFill>
            </a:endParaRPr>
          </a:p>
        </p:txBody>
      </p:sp>
    </p:spTree>
    <p:extLst>
      <p:ext uri="{BB962C8B-B14F-4D97-AF65-F5344CB8AC3E}">
        <p14:creationId xmlns:p14="http://schemas.microsoft.com/office/powerpoint/2010/main" val="31099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100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par>
                                <p:cTn id="79" presetID="10" presetClass="entr" presetSubtype="0" fill="hold" grpId="0" nodeType="withEffect">
                                  <p:stCondLst>
                                    <p:cond delay="100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grpId="0" nodeType="withEffect">
                                  <p:stCondLst>
                                    <p:cond delay="100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10" presetClass="entr" presetSubtype="0" fill="hold" grpId="0" nodeType="withEffect">
                                  <p:stCondLst>
                                    <p:cond delay="100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100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par>
                                <p:cTn id="96" presetID="10"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par>
                                <p:cTn id="102" presetID="10" presetClass="entr" presetSubtype="0" fill="hold"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par>
                                <p:cTn id="105" presetID="10"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32" grpId="0"/>
      <p:bldP spid="34" grpId="0"/>
      <p:bldP spid="37" grpId="0"/>
      <p:bldP spid="38" grpId="0" animBg="1"/>
      <p:bldP spid="39" grpId="0" animBg="1"/>
      <p:bldP spid="43" grpId="0" animBg="1"/>
      <p:bldP spid="45" grpId="0" animBg="1"/>
      <p:bldP spid="46" grpId="0" animBg="1"/>
      <p:bldP spid="47" grpId="0" animBg="1"/>
      <p:bldP spid="48" grpId="0" animBg="1"/>
      <p:bldP spid="50" grpId="0" animBg="1"/>
      <p:bldP spid="60" grpId="0"/>
      <p:bldP spid="61" grpId="0"/>
      <p:bldP spid="62" grpId="0"/>
      <p:bldP spid="63" grpId="0"/>
      <p:bldP spid="64" grpId="0"/>
      <p:bldP spid="65" grpId="0"/>
      <p:bldP spid="66" grpId="0"/>
      <p:bldP spid="40" grpId="0" animBg="1"/>
      <p:bldP spid="41" grpId="0" animBg="1"/>
      <p:bldP spid="42" grpId="0" animBg="1"/>
      <p:bldP spid="44" grpId="0" animBg="1"/>
      <p:bldP spid="49"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1" y="148583"/>
            <a:ext cx="7087696" cy="857250"/>
          </a:xfrm>
        </p:spPr>
        <p:txBody>
          <a:bodyPr>
            <a:noAutofit/>
          </a:bodyPr>
          <a:lstStyle/>
          <a:p>
            <a:r>
              <a:rPr lang="en-US" sz="3200" dirty="0"/>
              <a:t>Sensitivity to electron beam radiation</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24150" y="1863083"/>
            <a:ext cx="3905250" cy="4816985"/>
          </a:xfrm>
          <a:prstGeom prst="rect">
            <a:avLst/>
          </a:prstGeom>
        </p:spPr>
      </p:pic>
      <p:sp>
        <p:nvSpPr>
          <p:cNvPr id="16" name="TextBox 15"/>
          <p:cNvSpPr txBox="1"/>
          <p:nvPr/>
        </p:nvSpPr>
        <p:spPr>
          <a:xfrm>
            <a:off x="2743200" y="1005833"/>
            <a:ext cx="3670942" cy="646331"/>
          </a:xfrm>
          <a:prstGeom prst="rect">
            <a:avLst/>
          </a:prstGeom>
          <a:noFill/>
        </p:spPr>
        <p:txBody>
          <a:bodyPr wrap="square" rtlCol="0">
            <a:spAutoFit/>
          </a:bodyPr>
          <a:lstStyle/>
          <a:p>
            <a:pPr algn="ctr" defTabSz="685800"/>
            <a:r>
              <a:rPr lang="en-US" sz="1800" dirty="0">
                <a:solidFill>
                  <a:srgbClr val="000000"/>
                </a:solidFill>
              </a:rPr>
              <a:t>100 nm line/space patterns made using </a:t>
            </a:r>
            <a:r>
              <a:rPr lang="en-US" sz="1800" dirty="0" err="1">
                <a:solidFill>
                  <a:srgbClr val="000000"/>
                </a:solidFill>
              </a:rPr>
              <a:t>Novolac</a:t>
            </a:r>
            <a:r>
              <a:rPr lang="en-US" sz="1800" dirty="0">
                <a:solidFill>
                  <a:srgbClr val="000000"/>
                </a:solidFill>
              </a:rPr>
              <a:t>/Unzip blend</a:t>
            </a:r>
          </a:p>
        </p:txBody>
      </p:sp>
      <p:cxnSp>
        <p:nvCxnSpPr>
          <p:cNvPr id="4" name="Straight Connector 3"/>
          <p:cNvCxnSpPr/>
          <p:nvPr/>
        </p:nvCxnSpPr>
        <p:spPr>
          <a:xfrm>
            <a:off x="7134226" y="5396795"/>
            <a:ext cx="35661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33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5594" y="1019693"/>
            <a:ext cx="6456062" cy="457200"/>
          </a:xfrm>
        </p:spPr>
        <p:txBody>
          <a:bodyPr>
            <a:noAutofit/>
          </a:bodyPr>
          <a:lstStyle/>
          <a:p>
            <a:r>
              <a:rPr lang="en-US" sz="2100" dirty="0" err="1"/>
              <a:t>Mn</a:t>
            </a:r>
            <a:r>
              <a:rPr lang="en-US" sz="2100" dirty="0"/>
              <a:t> of unzip polymer affects resist performance</a:t>
            </a:r>
          </a:p>
        </p:txBody>
      </p:sp>
      <p:graphicFrame>
        <p:nvGraphicFramePr>
          <p:cNvPr id="4" name="Chart 3"/>
          <p:cNvGraphicFramePr>
            <a:graphicFrameLocks noGrp="1"/>
          </p:cNvGraphicFramePr>
          <p:nvPr>
            <p:extLst/>
          </p:nvPr>
        </p:nvGraphicFramePr>
        <p:xfrm>
          <a:off x="700755" y="1818424"/>
          <a:ext cx="4780718" cy="376938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59533" y="2025987"/>
            <a:ext cx="1375323" cy="646331"/>
          </a:xfrm>
          <a:prstGeom prst="rect">
            <a:avLst/>
          </a:prstGeom>
          <a:noFill/>
        </p:spPr>
        <p:txBody>
          <a:bodyPr wrap="square" rtlCol="0">
            <a:spAutoFit/>
          </a:bodyPr>
          <a:lstStyle/>
          <a:p>
            <a:pPr defTabSz="685800"/>
            <a:r>
              <a:rPr lang="en-US" sz="1200" dirty="0" err="1">
                <a:solidFill>
                  <a:srgbClr val="0000FF"/>
                </a:solidFill>
              </a:rPr>
              <a:t>Mn</a:t>
            </a:r>
            <a:r>
              <a:rPr lang="en-US" sz="1200" baseline="-25000" dirty="0" err="1">
                <a:solidFill>
                  <a:srgbClr val="0000FF"/>
                </a:solidFill>
              </a:rPr>
              <a:t>unzip</a:t>
            </a:r>
            <a:r>
              <a:rPr lang="en-US" sz="1200" dirty="0">
                <a:solidFill>
                  <a:srgbClr val="0000FF"/>
                </a:solidFill>
              </a:rPr>
              <a:t> = 2.5 </a:t>
            </a:r>
            <a:r>
              <a:rPr lang="en-US" sz="1200" dirty="0" err="1">
                <a:solidFill>
                  <a:srgbClr val="0000FF"/>
                </a:solidFill>
              </a:rPr>
              <a:t>kDa</a:t>
            </a:r>
            <a:endParaRPr lang="en-US" sz="1200" dirty="0">
              <a:solidFill>
                <a:srgbClr val="0000FF"/>
              </a:solidFill>
            </a:endParaRPr>
          </a:p>
          <a:p>
            <a:pPr defTabSz="685800"/>
            <a:r>
              <a:rPr lang="en-US" sz="1200" dirty="0">
                <a:solidFill>
                  <a:srgbClr val="0000FF"/>
                </a:solidFill>
              </a:rPr>
              <a:t>γ = 2</a:t>
            </a:r>
          </a:p>
          <a:p>
            <a:pPr defTabSz="685800"/>
            <a:r>
              <a:rPr lang="en-US" sz="1200" dirty="0">
                <a:solidFill>
                  <a:srgbClr val="0000FF"/>
                </a:solidFill>
              </a:rPr>
              <a:t>D</a:t>
            </a:r>
            <a:r>
              <a:rPr lang="en-US" sz="1200" baseline="-25000" dirty="0">
                <a:solidFill>
                  <a:srgbClr val="0000FF"/>
                </a:solidFill>
              </a:rPr>
              <a:t>0</a:t>
            </a:r>
            <a:r>
              <a:rPr lang="en-US" sz="1200" dirty="0">
                <a:solidFill>
                  <a:srgbClr val="0000FF"/>
                </a:solidFill>
              </a:rPr>
              <a:t> = 115 </a:t>
            </a:r>
            <a:r>
              <a:rPr lang="el-GR" sz="1200" dirty="0">
                <a:solidFill>
                  <a:srgbClr val="0000FF"/>
                </a:solidFill>
              </a:rPr>
              <a:t>μ</a:t>
            </a:r>
            <a:r>
              <a:rPr lang="en-US" sz="1200" dirty="0">
                <a:solidFill>
                  <a:srgbClr val="0000FF"/>
                </a:solidFill>
              </a:rPr>
              <a:t>C/cm</a:t>
            </a:r>
            <a:r>
              <a:rPr lang="en-US" sz="1200" baseline="30000" dirty="0">
                <a:solidFill>
                  <a:srgbClr val="0000FF"/>
                </a:solidFill>
              </a:rPr>
              <a:t>2</a:t>
            </a:r>
            <a:endParaRPr lang="en-US" sz="1200" dirty="0">
              <a:solidFill>
                <a:srgbClr val="0000FF"/>
              </a:solidFill>
            </a:endParaRPr>
          </a:p>
        </p:txBody>
      </p:sp>
      <p:sp>
        <p:nvSpPr>
          <p:cNvPr id="6" name="TextBox 5"/>
          <p:cNvSpPr txBox="1"/>
          <p:nvPr/>
        </p:nvSpPr>
        <p:spPr>
          <a:xfrm>
            <a:off x="2039276" y="3028952"/>
            <a:ext cx="1313474" cy="830997"/>
          </a:xfrm>
          <a:prstGeom prst="rect">
            <a:avLst/>
          </a:prstGeom>
          <a:noFill/>
        </p:spPr>
        <p:txBody>
          <a:bodyPr wrap="square" rtlCol="0">
            <a:spAutoFit/>
          </a:bodyPr>
          <a:lstStyle/>
          <a:p>
            <a:pPr defTabSz="685800"/>
            <a:r>
              <a:rPr lang="en-US" sz="1200" dirty="0" err="1">
                <a:solidFill>
                  <a:srgbClr val="FF0000"/>
                </a:solidFill>
              </a:rPr>
              <a:t>Mn</a:t>
            </a:r>
            <a:r>
              <a:rPr lang="en-US" sz="1200" baseline="-25000" dirty="0" err="1">
                <a:solidFill>
                  <a:srgbClr val="FF0000"/>
                </a:solidFill>
              </a:rPr>
              <a:t>unzip</a:t>
            </a:r>
            <a:r>
              <a:rPr lang="en-US" sz="1200" dirty="0">
                <a:solidFill>
                  <a:srgbClr val="FF0000"/>
                </a:solidFill>
              </a:rPr>
              <a:t> = 7.0 </a:t>
            </a:r>
            <a:r>
              <a:rPr lang="en-US" sz="1200" dirty="0" err="1">
                <a:solidFill>
                  <a:srgbClr val="FF0000"/>
                </a:solidFill>
              </a:rPr>
              <a:t>kDa</a:t>
            </a:r>
            <a:endParaRPr lang="en-US" sz="1200" dirty="0">
              <a:solidFill>
                <a:srgbClr val="FF0000"/>
              </a:solidFill>
            </a:endParaRPr>
          </a:p>
          <a:p>
            <a:pPr defTabSz="685800"/>
            <a:r>
              <a:rPr lang="en-US" sz="1200" dirty="0">
                <a:solidFill>
                  <a:srgbClr val="FF0000"/>
                </a:solidFill>
              </a:rPr>
              <a:t>γ = 1.95</a:t>
            </a:r>
          </a:p>
          <a:p>
            <a:pPr defTabSz="685800"/>
            <a:r>
              <a:rPr lang="en-US" sz="1200" dirty="0">
                <a:solidFill>
                  <a:srgbClr val="FF0000"/>
                </a:solidFill>
              </a:rPr>
              <a:t>D</a:t>
            </a:r>
            <a:r>
              <a:rPr lang="en-US" sz="1200" baseline="-25000" dirty="0">
                <a:solidFill>
                  <a:srgbClr val="FF0000"/>
                </a:solidFill>
              </a:rPr>
              <a:t>0</a:t>
            </a:r>
            <a:r>
              <a:rPr lang="en-US" sz="1200" dirty="0">
                <a:solidFill>
                  <a:srgbClr val="FF0000"/>
                </a:solidFill>
              </a:rPr>
              <a:t> = 85 </a:t>
            </a:r>
            <a:r>
              <a:rPr lang="el-GR" sz="1200" dirty="0">
                <a:solidFill>
                  <a:srgbClr val="FF0000"/>
                </a:solidFill>
              </a:rPr>
              <a:t>μ</a:t>
            </a:r>
            <a:r>
              <a:rPr lang="en-US" sz="1200" dirty="0">
                <a:solidFill>
                  <a:srgbClr val="FF0000"/>
                </a:solidFill>
              </a:rPr>
              <a:t>C/cm</a:t>
            </a:r>
            <a:r>
              <a:rPr lang="en-US" sz="1200" baseline="30000" dirty="0">
                <a:solidFill>
                  <a:srgbClr val="FF0000"/>
                </a:solidFill>
              </a:rPr>
              <a:t>2</a:t>
            </a:r>
            <a:endParaRPr lang="en-US" sz="1200" dirty="0">
              <a:solidFill>
                <a:srgbClr val="FF0000"/>
              </a:solidFill>
            </a:endParaRPr>
          </a:p>
        </p:txBody>
      </p:sp>
      <p:sp>
        <p:nvSpPr>
          <p:cNvPr id="2" name="TextBox 1"/>
          <p:cNvSpPr txBox="1"/>
          <p:nvPr/>
        </p:nvSpPr>
        <p:spPr>
          <a:xfrm>
            <a:off x="1885950" y="5459177"/>
            <a:ext cx="3119718" cy="577081"/>
          </a:xfrm>
          <a:prstGeom prst="rect">
            <a:avLst/>
          </a:prstGeom>
          <a:noFill/>
        </p:spPr>
        <p:txBody>
          <a:bodyPr wrap="square" rtlCol="0">
            <a:spAutoFit/>
          </a:bodyPr>
          <a:lstStyle/>
          <a:p>
            <a:pPr defTabSz="685800"/>
            <a:r>
              <a:rPr lang="en-US" sz="1050" dirty="0">
                <a:solidFill>
                  <a:srgbClr val="000000"/>
                </a:solidFill>
              </a:rPr>
              <a:t>PAB: 95°C, 1 min</a:t>
            </a:r>
          </a:p>
          <a:p>
            <a:pPr defTabSz="685800"/>
            <a:r>
              <a:rPr lang="en-US" sz="1050" dirty="0">
                <a:solidFill>
                  <a:srgbClr val="000000"/>
                </a:solidFill>
              </a:rPr>
              <a:t>Developer: 2.38% TMAH, 1 min </a:t>
            </a:r>
          </a:p>
          <a:p>
            <a:pPr defTabSz="685800"/>
            <a:endParaRPr lang="en-US" sz="1050" dirty="0">
              <a:solidFill>
                <a:srgbClr val="000000"/>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52515" y="2530867"/>
            <a:ext cx="1200150" cy="2014385"/>
          </a:xfrm>
          <a:prstGeom prst="rect">
            <a:avLst/>
          </a:prstGeom>
          <a:ln w="38100">
            <a:solidFill>
              <a:srgbClr val="0000FF"/>
            </a:solidFill>
          </a:ln>
        </p:spPr>
      </p:pic>
      <p:cxnSp>
        <p:nvCxnSpPr>
          <p:cNvPr id="10" name="Straight Connector 9"/>
          <p:cNvCxnSpPr/>
          <p:nvPr/>
        </p:nvCxnSpPr>
        <p:spPr>
          <a:xfrm>
            <a:off x="7384233" y="4457756"/>
            <a:ext cx="26794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0530" y="2534848"/>
            <a:ext cx="1153886" cy="2010738"/>
          </a:xfrm>
          <a:prstGeom prst="rect">
            <a:avLst/>
          </a:prstGeom>
          <a:ln w="38100">
            <a:solidFill>
              <a:srgbClr val="FF0000"/>
            </a:solidFill>
          </a:ln>
        </p:spPr>
      </p:pic>
      <p:cxnSp>
        <p:nvCxnSpPr>
          <p:cNvPr id="17" name="Straight Connector 16"/>
          <p:cNvCxnSpPr/>
          <p:nvPr/>
        </p:nvCxnSpPr>
        <p:spPr>
          <a:xfrm>
            <a:off x="6067903" y="4457756"/>
            <a:ext cx="27128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91618" y="1980127"/>
            <a:ext cx="2921794" cy="323165"/>
          </a:xfrm>
          <a:prstGeom prst="rect">
            <a:avLst/>
          </a:prstGeom>
          <a:noFill/>
        </p:spPr>
        <p:txBody>
          <a:bodyPr wrap="square" rtlCol="0">
            <a:spAutoFit/>
          </a:bodyPr>
          <a:lstStyle/>
          <a:p>
            <a:pPr algn="ctr" defTabSz="685800"/>
            <a:r>
              <a:rPr lang="en-US" sz="1500" b="1" dirty="0">
                <a:solidFill>
                  <a:srgbClr val="000000"/>
                </a:solidFill>
              </a:rPr>
              <a:t>100 nm line/space patterns</a:t>
            </a:r>
          </a:p>
        </p:txBody>
      </p:sp>
      <p:sp>
        <p:nvSpPr>
          <p:cNvPr id="16" name="TextBox 15"/>
          <p:cNvSpPr txBox="1"/>
          <p:nvPr/>
        </p:nvSpPr>
        <p:spPr>
          <a:xfrm>
            <a:off x="6115051" y="4624889"/>
            <a:ext cx="1526977" cy="230832"/>
          </a:xfrm>
          <a:prstGeom prst="rect">
            <a:avLst/>
          </a:prstGeom>
          <a:noFill/>
        </p:spPr>
        <p:txBody>
          <a:bodyPr wrap="square" rtlCol="0">
            <a:spAutoFit/>
          </a:bodyPr>
          <a:lstStyle/>
          <a:p>
            <a:pPr defTabSz="685800"/>
            <a:r>
              <a:rPr lang="en-US" sz="900" dirty="0">
                <a:solidFill>
                  <a:srgbClr val="000000"/>
                </a:solidFill>
              </a:rPr>
              <a:t>Scale bar = 100 nm</a:t>
            </a:r>
          </a:p>
        </p:txBody>
      </p:sp>
    </p:spTree>
    <p:extLst>
      <p:ext uri="{BB962C8B-B14F-4D97-AF65-F5344CB8AC3E}">
        <p14:creationId xmlns:p14="http://schemas.microsoft.com/office/powerpoint/2010/main" val="273013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318" t="11837" r="5877" b="12047"/>
          <a:stretch/>
        </p:blipFill>
        <p:spPr>
          <a:xfrm>
            <a:off x="104052" y="2075544"/>
            <a:ext cx="4412343" cy="3367314"/>
          </a:xfrm>
          <a:prstGeom prst="rect">
            <a:avLst/>
          </a:prstGeom>
        </p:spPr>
      </p:pic>
      <p:sp>
        <p:nvSpPr>
          <p:cNvPr id="3" name="Title 2"/>
          <p:cNvSpPr>
            <a:spLocks noGrp="1"/>
          </p:cNvSpPr>
          <p:nvPr>
            <p:ph type="title"/>
          </p:nvPr>
        </p:nvSpPr>
        <p:spPr>
          <a:xfrm>
            <a:off x="228600" y="87085"/>
            <a:ext cx="7278765" cy="609600"/>
          </a:xfrm>
        </p:spPr>
        <p:txBody>
          <a:bodyPr>
            <a:normAutofit fontScale="90000"/>
          </a:bodyPr>
          <a:lstStyle/>
          <a:p>
            <a:r>
              <a:rPr lang="en-US" dirty="0" smtClean="0"/>
              <a:t>A resin other than </a:t>
            </a:r>
            <a:r>
              <a:rPr lang="en-US" dirty="0" err="1" smtClean="0"/>
              <a:t>novolac</a:t>
            </a:r>
            <a:r>
              <a:rPr lang="en-US" dirty="0" smtClean="0"/>
              <a:t>?</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953" t="7875" r="22776" b="16010"/>
          <a:stretch/>
        </p:blipFill>
        <p:spPr>
          <a:xfrm>
            <a:off x="4661538" y="2075543"/>
            <a:ext cx="4380862" cy="3367315"/>
          </a:xfrm>
          <a:prstGeom prst="rect">
            <a:avLst/>
          </a:prstGeom>
        </p:spPr>
      </p:pic>
      <p:sp>
        <p:nvSpPr>
          <p:cNvPr id="6" name="TextBox 5"/>
          <p:cNvSpPr txBox="1"/>
          <p:nvPr/>
        </p:nvSpPr>
        <p:spPr>
          <a:xfrm>
            <a:off x="-355704" y="5799376"/>
            <a:ext cx="5331853" cy="369332"/>
          </a:xfrm>
          <a:prstGeom prst="rect">
            <a:avLst/>
          </a:prstGeom>
          <a:noFill/>
        </p:spPr>
        <p:txBody>
          <a:bodyPr wrap="square" rtlCol="0">
            <a:spAutoFit/>
          </a:bodyPr>
          <a:lstStyle/>
          <a:p>
            <a:pPr algn="ctr"/>
            <a:r>
              <a:rPr lang="en-US" sz="1800" dirty="0" smtClean="0"/>
              <a:t>15% unzip/85% </a:t>
            </a:r>
            <a:r>
              <a:rPr lang="en-US" sz="1800" dirty="0" err="1" smtClean="0"/>
              <a:t>Novolak</a:t>
            </a:r>
            <a:r>
              <a:rPr lang="en-US" sz="1800" dirty="0" smtClean="0"/>
              <a:t>, PAB = 95C</a:t>
            </a:r>
          </a:p>
        </p:txBody>
      </p:sp>
      <p:sp>
        <p:nvSpPr>
          <p:cNvPr id="7" name="TextBox 6"/>
          <p:cNvSpPr txBox="1"/>
          <p:nvPr/>
        </p:nvSpPr>
        <p:spPr>
          <a:xfrm>
            <a:off x="4186042" y="5799376"/>
            <a:ext cx="5331853" cy="369332"/>
          </a:xfrm>
          <a:prstGeom prst="rect">
            <a:avLst/>
          </a:prstGeom>
          <a:noFill/>
        </p:spPr>
        <p:txBody>
          <a:bodyPr wrap="square" rtlCol="0">
            <a:spAutoFit/>
          </a:bodyPr>
          <a:lstStyle/>
          <a:p>
            <a:pPr algn="ctr"/>
            <a:r>
              <a:rPr lang="en-US" sz="1800" dirty="0" smtClean="0"/>
              <a:t>15% unzip/85% PNBHFA, PAB = 95C</a:t>
            </a:r>
          </a:p>
        </p:txBody>
      </p:sp>
      <p:graphicFrame>
        <p:nvGraphicFramePr>
          <p:cNvPr id="8" name="Object 7"/>
          <p:cNvGraphicFramePr>
            <a:graphicFrameLocks noChangeAspect="1"/>
          </p:cNvGraphicFramePr>
          <p:nvPr>
            <p:extLst/>
          </p:nvPr>
        </p:nvGraphicFramePr>
        <p:xfrm>
          <a:off x="974009" y="821655"/>
          <a:ext cx="1484312" cy="1155700"/>
        </p:xfrm>
        <a:graphic>
          <a:graphicData uri="http://schemas.openxmlformats.org/presentationml/2006/ole">
            <mc:AlternateContent xmlns:mc="http://schemas.openxmlformats.org/markup-compatibility/2006">
              <mc:Choice xmlns:v="urn:schemas-microsoft-com:vml" Requires="v">
                <p:oleObj spid="_x0000_s145434" name="CS ChemDraw Drawing" r:id="rId6" imgW="839315" imgH="653354" progId="ChemDraw.Document.6.0">
                  <p:embed/>
                </p:oleObj>
              </mc:Choice>
              <mc:Fallback>
                <p:oleObj name="CS ChemDraw Drawing" r:id="rId6" imgW="839315" imgH="653354" progId="ChemDraw.Document.6.0">
                  <p:embed/>
                  <p:pic>
                    <p:nvPicPr>
                      <p:cNvPr id="8" name="Object 7"/>
                      <p:cNvPicPr/>
                      <p:nvPr/>
                    </p:nvPicPr>
                    <p:blipFill>
                      <a:blip r:embed="rId7"/>
                      <a:stretch>
                        <a:fillRect/>
                      </a:stretch>
                    </p:blipFill>
                    <p:spPr>
                      <a:xfrm>
                        <a:off x="974009" y="821655"/>
                        <a:ext cx="1484312" cy="1155700"/>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4516395" y="763781"/>
          <a:ext cx="1441706" cy="1325439"/>
        </p:xfrm>
        <a:graphic>
          <a:graphicData uri="http://schemas.openxmlformats.org/presentationml/2006/ole">
            <mc:AlternateContent xmlns:mc="http://schemas.openxmlformats.org/markup-compatibility/2006">
              <mc:Choice xmlns:v="urn:schemas-microsoft-com:vml" Requires="v">
                <p:oleObj spid="_x0000_s145435" name="CS ChemDraw Drawing" r:id="rId8" imgW="983909" imgH="904814" progId="ChemDraw.Document.6.0">
                  <p:embed/>
                </p:oleObj>
              </mc:Choice>
              <mc:Fallback>
                <p:oleObj name="CS ChemDraw Drawing" r:id="rId8" imgW="983909" imgH="904814" progId="ChemDraw.Document.6.0">
                  <p:embed/>
                  <p:pic>
                    <p:nvPicPr>
                      <p:cNvPr id="11" name="Object 10"/>
                      <p:cNvPicPr/>
                      <p:nvPr/>
                    </p:nvPicPr>
                    <p:blipFill>
                      <a:blip r:embed="rId9"/>
                      <a:stretch>
                        <a:fillRect/>
                      </a:stretch>
                    </p:blipFill>
                    <p:spPr>
                      <a:xfrm>
                        <a:off x="4516395" y="763781"/>
                        <a:ext cx="1441706" cy="1325439"/>
                      </a:xfrm>
                      <a:prstGeom prst="rect">
                        <a:avLst/>
                      </a:prstGeom>
                    </p:spPr>
                  </p:pic>
                </p:oleObj>
              </mc:Fallback>
            </mc:AlternateContent>
          </a:graphicData>
        </a:graphic>
      </p:graphicFrame>
      <p:sp>
        <p:nvSpPr>
          <p:cNvPr id="12" name="TextBox 11"/>
          <p:cNvSpPr txBox="1"/>
          <p:nvPr/>
        </p:nvSpPr>
        <p:spPr>
          <a:xfrm>
            <a:off x="5469774" y="762000"/>
            <a:ext cx="3409496" cy="338554"/>
          </a:xfrm>
          <a:prstGeom prst="rect">
            <a:avLst/>
          </a:prstGeom>
          <a:noFill/>
        </p:spPr>
        <p:txBody>
          <a:bodyPr wrap="square" rtlCol="0">
            <a:spAutoFit/>
          </a:bodyPr>
          <a:lstStyle/>
          <a:p>
            <a:r>
              <a:rPr lang="en-US" sz="1600" dirty="0" smtClean="0"/>
              <a:t>Poly(</a:t>
            </a:r>
            <a:r>
              <a:rPr lang="en-US" sz="1600" dirty="0" err="1" smtClean="0"/>
              <a:t>norbornene</a:t>
            </a:r>
            <a:r>
              <a:rPr lang="en-US" sz="1600" dirty="0"/>
              <a:t> </a:t>
            </a:r>
            <a:r>
              <a:rPr lang="en-US" sz="1600" dirty="0" err="1" smtClean="0"/>
              <a:t>hexafluoroalcohol</a:t>
            </a:r>
            <a:r>
              <a:rPr lang="en-US" sz="1600" dirty="0" smtClean="0"/>
              <a:t>)</a:t>
            </a:r>
          </a:p>
        </p:txBody>
      </p:sp>
      <p:sp>
        <p:nvSpPr>
          <p:cNvPr id="13" name="TextBox 12"/>
          <p:cNvSpPr txBox="1"/>
          <p:nvPr/>
        </p:nvSpPr>
        <p:spPr>
          <a:xfrm>
            <a:off x="2605160" y="1260919"/>
            <a:ext cx="1847850" cy="400110"/>
          </a:xfrm>
          <a:prstGeom prst="rect">
            <a:avLst/>
          </a:prstGeom>
          <a:noFill/>
        </p:spPr>
        <p:txBody>
          <a:bodyPr wrap="square" rtlCol="0">
            <a:spAutoFit/>
          </a:bodyPr>
          <a:lstStyle/>
          <a:p>
            <a:r>
              <a:rPr lang="en-US" sz="2000" dirty="0" err="1" smtClean="0"/>
              <a:t>Novolak</a:t>
            </a:r>
            <a:endParaRPr lang="en-US" sz="2000" dirty="0"/>
          </a:p>
        </p:txBody>
      </p:sp>
      <p:cxnSp>
        <p:nvCxnSpPr>
          <p:cNvPr id="9" name="Straight Connector 8"/>
          <p:cNvCxnSpPr/>
          <p:nvPr/>
        </p:nvCxnSpPr>
        <p:spPr>
          <a:xfrm>
            <a:off x="3641576" y="5243361"/>
            <a:ext cx="5275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68123" y="5243361"/>
            <a:ext cx="5275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88620" y="5461380"/>
            <a:ext cx="1359005" cy="276999"/>
          </a:xfrm>
          <a:prstGeom prst="rect">
            <a:avLst/>
          </a:prstGeom>
          <a:noFill/>
        </p:spPr>
        <p:txBody>
          <a:bodyPr wrap="square" rtlCol="0">
            <a:spAutoFit/>
          </a:bodyPr>
          <a:lstStyle/>
          <a:p>
            <a:r>
              <a:rPr lang="en-US" sz="1200" dirty="0" smtClean="0"/>
              <a:t>Scale bar = 100 nm</a:t>
            </a:r>
            <a:endParaRPr lang="en-US" sz="1200"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7970" y="1151355"/>
            <a:ext cx="2781300" cy="744533"/>
          </a:xfrm>
          <a:prstGeom prst="rect">
            <a:avLst/>
          </a:prstGeom>
        </p:spPr>
      </p:pic>
      <p:sp>
        <p:nvSpPr>
          <p:cNvPr id="10" name="Rectangle 9"/>
          <p:cNvSpPr/>
          <p:nvPr/>
        </p:nvSpPr>
        <p:spPr>
          <a:xfrm>
            <a:off x="5791200" y="3235980"/>
            <a:ext cx="1915909" cy="523220"/>
          </a:xfrm>
          <a:prstGeom prst="rect">
            <a:avLst/>
          </a:prstGeom>
          <a:solidFill>
            <a:srgbClr val="FFFF00"/>
          </a:solidFill>
        </p:spPr>
        <p:txBody>
          <a:bodyPr wrap="none">
            <a:spAutoFit/>
          </a:bodyPr>
          <a:lstStyle/>
          <a:p>
            <a:pPr algn="ctr"/>
            <a:r>
              <a:rPr lang="en-US" b="1" dirty="0"/>
              <a:t>30 </a:t>
            </a:r>
            <a:r>
              <a:rPr lang="el-GR" b="1" dirty="0"/>
              <a:t>μ</a:t>
            </a:r>
            <a:r>
              <a:rPr lang="en-US" b="1" dirty="0"/>
              <a:t>C/cm</a:t>
            </a:r>
            <a:r>
              <a:rPr lang="en-US" b="1" baseline="30000" dirty="0"/>
              <a:t>2</a:t>
            </a:r>
            <a:endParaRPr lang="en-US" b="1" dirty="0"/>
          </a:p>
        </p:txBody>
      </p:sp>
      <p:sp>
        <p:nvSpPr>
          <p:cNvPr id="16" name="Rectangle 15"/>
          <p:cNvSpPr/>
          <p:nvPr/>
        </p:nvSpPr>
        <p:spPr>
          <a:xfrm>
            <a:off x="1310152" y="3260381"/>
            <a:ext cx="2116285" cy="523220"/>
          </a:xfrm>
          <a:prstGeom prst="rect">
            <a:avLst/>
          </a:prstGeom>
          <a:solidFill>
            <a:srgbClr val="FFFF00"/>
          </a:solidFill>
        </p:spPr>
        <p:txBody>
          <a:bodyPr wrap="none">
            <a:spAutoFit/>
          </a:bodyPr>
          <a:lstStyle/>
          <a:p>
            <a:pPr algn="ctr"/>
            <a:r>
              <a:rPr lang="en-US" b="1" dirty="0" smtClean="0"/>
              <a:t>120 </a:t>
            </a:r>
            <a:r>
              <a:rPr lang="el-GR" b="1" dirty="0"/>
              <a:t>μ</a:t>
            </a:r>
            <a:r>
              <a:rPr lang="en-US" b="1" dirty="0"/>
              <a:t>C/cm</a:t>
            </a:r>
            <a:r>
              <a:rPr lang="en-US" b="1" baseline="30000" dirty="0"/>
              <a:t>2</a:t>
            </a:r>
            <a:endParaRPr lang="en-US" b="1" dirty="0"/>
          </a:p>
        </p:txBody>
      </p:sp>
    </p:spTree>
    <p:extLst>
      <p:ext uri="{BB962C8B-B14F-4D97-AF65-F5344CB8AC3E}">
        <p14:creationId xmlns:p14="http://schemas.microsoft.com/office/powerpoint/2010/main" val="189666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35" b="9743"/>
          <a:stretch/>
        </p:blipFill>
        <p:spPr>
          <a:xfrm>
            <a:off x="607043" y="3647598"/>
            <a:ext cx="3604826" cy="2448402"/>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 t="49721" r="12496" b="-208"/>
          <a:stretch/>
        </p:blipFill>
        <p:spPr>
          <a:xfrm>
            <a:off x="4581614" y="3602201"/>
            <a:ext cx="3292364" cy="2609002"/>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6914"/>
          <a:stretch/>
        </p:blipFill>
        <p:spPr>
          <a:xfrm>
            <a:off x="2590801" y="792936"/>
            <a:ext cx="3687636" cy="2679101"/>
          </a:xfrm>
          <a:prstGeom prst="rect">
            <a:avLst/>
          </a:prstGeom>
        </p:spPr>
      </p:pic>
      <p:sp>
        <p:nvSpPr>
          <p:cNvPr id="14" name="TextBox 13"/>
          <p:cNvSpPr txBox="1"/>
          <p:nvPr/>
        </p:nvSpPr>
        <p:spPr>
          <a:xfrm>
            <a:off x="3342292" y="1780851"/>
            <a:ext cx="2829908" cy="369332"/>
          </a:xfrm>
          <a:prstGeom prst="rect">
            <a:avLst/>
          </a:prstGeom>
          <a:noFill/>
        </p:spPr>
        <p:txBody>
          <a:bodyPr wrap="square" rtlCol="0">
            <a:spAutoFit/>
          </a:bodyPr>
          <a:lstStyle/>
          <a:p>
            <a:r>
              <a:rPr lang="en-US" sz="1800" b="1" dirty="0">
                <a:solidFill>
                  <a:schemeClr val="bg1"/>
                </a:solidFill>
              </a:rPr>
              <a:t>PMMA  450 </a:t>
            </a:r>
            <a:r>
              <a:rPr lang="en-US" sz="1800" dirty="0" err="1">
                <a:solidFill>
                  <a:schemeClr val="bg1"/>
                </a:solidFill>
                <a:latin typeface="Symbol" panose="05050102010706020507" pitchFamily="18" charset="2"/>
              </a:rPr>
              <a:t>m</a:t>
            </a:r>
            <a:r>
              <a:rPr lang="en-US" sz="1800" b="1" dirty="0" err="1">
                <a:solidFill>
                  <a:schemeClr val="bg1"/>
                </a:solidFill>
                <a:cs typeface="Arial" panose="020B0604020202020204" pitchFamily="34" charset="0"/>
              </a:rPr>
              <a:t>C</a:t>
            </a:r>
            <a:r>
              <a:rPr lang="en-US" sz="1800" b="1" dirty="0">
                <a:solidFill>
                  <a:schemeClr val="bg1"/>
                </a:solidFill>
                <a:cs typeface="Arial" panose="020B0604020202020204" pitchFamily="34" charset="0"/>
              </a:rPr>
              <a:t>/cm</a:t>
            </a:r>
            <a:r>
              <a:rPr lang="en-US" sz="1800" b="1" baseline="30000" dirty="0">
                <a:solidFill>
                  <a:schemeClr val="bg1"/>
                </a:solidFill>
                <a:latin typeface="Symbol" panose="05050102010706020507" pitchFamily="18" charset="2"/>
              </a:rPr>
              <a:t>2</a:t>
            </a:r>
          </a:p>
        </p:txBody>
      </p:sp>
      <p:sp>
        <p:nvSpPr>
          <p:cNvPr id="15" name="TextBox 14"/>
          <p:cNvSpPr txBox="1"/>
          <p:nvPr/>
        </p:nvSpPr>
        <p:spPr>
          <a:xfrm>
            <a:off x="1461220" y="3805383"/>
            <a:ext cx="2168793" cy="400110"/>
          </a:xfrm>
          <a:prstGeom prst="rect">
            <a:avLst/>
          </a:prstGeom>
          <a:noFill/>
        </p:spPr>
        <p:txBody>
          <a:bodyPr wrap="square" rtlCol="0">
            <a:spAutoFit/>
          </a:bodyPr>
          <a:lstStyle/>
          <a:p>
            <a:r>
              <a:rPr lang="en-US" sz="2000" b="1" dirty="0">
                <a:solidFill>
                  <a:schemeClr val="bg1"/>
                </a:solidFill>
              </a:rPr>
              <a:t>Unzip 30 </a:t>
            </a:r>
            <a:r>
              <a:rPr lang="en-US" sz="2000" dirty="0" err="1">
                <a:solidFill>
                  <a:schemeClr val="bg1"/>
                </a:solidFill>
                <a:latin typeface="Symbol" panose="05050102010706020507" pitchFamily="18" charset="2"/>
              </a:rPr>
              <a:t>m</a:t>
            </a:r>
            <a:r>
              <a:rPr lang="en-US" sz="2000" b="1" dirty="0" err="1">
                <a:solidFill>
                  <a:schemeClr val="bg1"/>
                </a:solidFill>
                <a:cs typeface="Arial" panose="020B0604020202020204" pitchFamily="34" charset="0"/>
              </a:rPr>
              <a:t>C</a:t>
            </a:r>
            <a:r>
              <a:rPr lang="en-US" sz="2000" b="1" dirty="0">
                <a:solidFill>
                  <a:schemeClr val="bg1"/>
                </a:solidFill>
                <a:cs typeface="Arial" panose="020B0604020202020204" pitchFamily="34" charset="0"/>
              </a:rPr>
              <a:t>/cm</a:t>
            </a:r>
            <a:r>
              <a:rPr lang="en-US" sz="2000" b="1" baseline="30000" dirty="0">
                <a:solidFill>
                  <a:schemeClr val="bg1"/>
                </a:solidFill>
                <a:latin typeface="Symbol" panose="05050102010706020507" pitchFamily="18" charset="2"/>
              </a:rPr>
              <a:t>2</a:t>
            </a:r>
          </a:p>
        </p:txBody>
      </p:sp>
      <p:sp>
        <p:nvSpPr>
          <p:cNvPr id="16" name="TextBox 15"/>
          <p:cNvSpPr txBox="1"/>
          <p:nvPr/>
        </p:nvSpPr>
        <p:spPr>
          <a:xfrm>
            <a:off x="4617282" y="3747480"/>
            <a:ext cx="3433640" cy="400110"/>
          </a:xfrm>
          <a:prstGeom prst="rect">
            <a:avLst/>
          </a:prstGeom>
          <a:noFill/>
        </p:spPr>
        <p:txBody>
          <a:bodyPr wrap="square" rtlCol="0">
            <a:spAutoFit/>
          </a:bodyPr>
          <a:lstStyle/>
          <a:p>
            <a:r>
              <a:rPr lang="en-US" sz="2000" b="1" dirty="0">
                <a:solidFill>
                  <a:schemeClr val="bg1"/>
                </a:solidFill>
              </a:rPr>
              <a:t>Acid Catalyst 145 </a:t>
            </a:r>
            <a:r>
              <a:rPr lang="en-US" sz="2000" dirty="0" err="1">
                <a:solidFill>
                  <a:schemeClr val="bg1"/>
                </a:solidFill>
                <a:latin typeface="Symbol" panose="05050102010706020507" pitchFamily="18" charset="2"/>
              </a:rPr>
              <a:t>m</a:t>
            </a:r>
            <a:r>
              <a:rPr lang="en-US" sz="2000" b="1" dirty="0" err="1">
                <a:solidFill>
                  <a:schemeClr val="bg1"/>
                </a:solidFill>
                <a:cs typeface="Arial" panose="020B0604020202020204" pitchFamily="34" charset="0"/>
              </a:rPr>
              <a:t>C</a:t>
            </a:r>
            <a:r>
              <a:rPr lang="en-US" sz="2000" b="1" dirty="0">
                <a:solidFill>
                  <a:schemeClr val="bg1"/>
                </a:solidFill>
                <a:cs typeface="Arial" panose="020B0604020202020204" pitchFamily="34" charset="0"/>
              </a:rPr>
              <a:t>/cm</a:t>
            </a:r>
            <a:r>
              <a:rPr lang="en-US" sz="2000" b="1" baseline="30000" dirty="0">
                <a:solidFill>
                  <a:schemeClr val="bg1"/>
                </a:solidFill>
                <a:latin typeface="Symbol" panose="05050102010706020507" pitchFamily="18" charset="2"/>
              </a:rPr>
              <a:t>2</a:t>
            </a:r>
          </a:p>
        </p:txBody>
      </p:sp>
      <p:pic>
        <p:nvPicPr>
          <p:cNvPr id="17" name="Picture 2" descr="University of Minnesota block M and word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626" y="6341367"/>
            <a:ext cx="2595985" cy="333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122" y="197387"/>
            <a:ext cx="9369877" cy="492443"/>
          </a:xfrm>
          <a:prstGeom prst="rect">
            <a:avLst/>
          </a:prstGeom>
          <a:noFill/>
        </p:spPr>
        <p:txBody>
          <a:bodyPr wrap="square" rtlCol="0">
            <a:spAutoFit/>
          </a:bodyPr>
          <a:lstStyle/>
          <a:p>
            <a:r>
              <a:rPr lang="en-US" sz="2600" dirty="0">
                <a:solidFill>
                  <a:srgbClr val="3333FF"/>
                </a:solidFill>
              </a:rPr>
              <a:t>100 </a:t>
            </a:r>
            <a:r>
              <a:rPr lang="en-US" sz="2600" dirty="0" err="1">
                <a:solidFill>
                  <a:srgbClr val="3333FF"/>
                </a:solidFill>
              </a:rPr>
              <a:t>KeV</a:t>
            </a:r>
            <a:r>
              <a:rPr lang="en-US" sz="2600" dirty="0">
                <a:solidFill>
                  <a:srgbClr val="3333FF"/>
                </a:solidFill>
              </a:rPr>
              <a:t> </a:t>
            </a:r>
            <a:r>
              <a:rPr lang="en-US" sz="2600" dirty="0" smtClean="0">
                <a:solidFill>
                  <a:srgbClr val="3333FF"/>
                </a:solidFill>
              </a:rPr>
              <a:t>exposure or 100 nm Lines and spaces  </a:t>
            </a:r>
            <a:r>
              <a:rPr lang="en-US" sz="2600" dirty="0">
                <a:solidFill>
                  <a:srgbClr val="3333FF"/>
                </a:solidFill>
              </a:rPr>
              <a:t>at UMN</a:t>
            </a:r>
          </a:p>
        </p:txBody>
      </p:sp>
    </p:spTree>
    <p:extLst>
      <p:ext uri="{BB962C8B-B14F-4D97-AF65-F5344CB8AC3E}">
        <p14:creationId xmlns:p14="http://schemas.microsoft.com/office/powerpoint/2010/main" val="5544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14000"/>
                    </a14:imgEffect>
                  </a14:imgLayer>
                </a14:imgProps>
              </a:ext>
            </a:extLst>
          </a:blip>
          <a:srcRect l="47131" t="71562" r="27649"/>
          <a:stretch/>
        </p:blipFill>
        <p:spPr>
          <a:xfrm>
            <a:off x="2479163" y="1396460"/>
            <a:ext cx="3581374" cy="2563052"/>
          </a:xfrm>
          <a:prstGeom prst="rect">
            <a:avLst/>
          </a:prstGeom>
        </p:spPr>
      </p:pic>
      <p:sp>
        <p:nvSpPr>
          <p:cNvPr id="5" name="TextBox 4"/>
          <p:cNvSpPr txBox="1"/>
          <p:nvPr/>
        </p:nvSpPr>
        <p:spPr>
          <a:xfrm>
            <a:off x="3517084" y="1616261"/>
            <a:ext cx="1652632" cy="523220"/>
          </a:xfrm>
          <a:prstGeom prst="rect">
            <a:avLst/>
          </a:prstGeom>
          <a:noFill/>
        </p:spPr>
        <p:txBody>
          <a:bodyPr wrap="square" rtlCol="0">
            <a:spAutoFit/>
          </a:bodyPr>
          <a:lstStyle/>
          <a:p>
            <a:r>
              <a:rPr lang="en-US" dirty="0">
                <a:solidFill>
                  <a:schemeClr val="bg1"/>
                </a:solidFill>
              </a:rPr>
              <a:t>PMMA</a:t>
            </a:r>
          </a:p>
        </p:txBody>
      </p:sp>
      <p:sp>
        <p:nvSpPr>
          <p:cNvPr id="8" name="TextBox 7"/>
          <p:cNvSpPr txBox="1"/>
          <p:nvPr/>
        </p:nvSpPr>
        <p:spPr>
          <a:xfrm>
            <a:off x="1905000" y="339862"/>
            <a:ext cx="5728135" cy="707886"/>
          </a:xfrm>
          <a:prstGeom prst="rect">
            <a:avLst/>
          </a:prstGeom>
          <a:noFill/>
        </p:spPr>
        <p:txBody>
          <a:bodyPr wrap="square" rtlCol="0">
            <a:spAutoFit/>
          </a:bodyPr>
          <a:lstStyle/>
          <a:p>
            <a:r>
              <a:rPr lang="en-US" sz="4000" dirty="0">
                <a:solidFill>
                  <a:srgbClr val="3333FF"/>
                </a:solidFill>
              </a:rPr>
              <a:t>Ocular LER Analysis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766297"/>
            <a:ext cx="3749373" cy="2634503"/>
          </a:xfrm>
          <a:prstGeom prst="rect">
            <a:avLst/>
          </a:prstGeom>
        </p:spPr>
      </p:pic>
      <p:sp>
        <p:nvSpPr>
          <p:cNvPr id="7" name="TextBox 6"/>
          <p:cNvSpPr txBox="1"/>
          <p:nvPr/>
        </p:nvSpPr>
        <p:spPr>
          <a:xfrm>
            <a:off x="3048000" y="5269892"/>
            <a:ext cx="2590800" cy="584775"/>
          </a:xfrm>
          <a:prstGeom prst="rect">
            <a:avLst/>
          </a:prstGeom>
          <a:noFill/>
        </p:spPr>
        <p:txBody>
          <a:bodyPr wrap="square" rtlCol="0">
            <a:spAutoFit/>
          </a:bodyPr>
          <a:lstStyle/>
          <a:p>
            <a:r>
              <a:rPr lang="en-US" sz="3200" dirty="0" smtClean="0">
                <a:solidFill>
                  <a:schemeClr val="bg1"/>
                </a:solidFill>
              </a:rPr>
              <a:t>Unzip Resist</a:t>
            </a:r>
            <a:endParaRPr lang="en-US" sz="3200" dirty="0">
              <a:solidFill>
                <a:schemeClr val="bg1"/>
              </a:solidFill>
            </a:endParaRPr>
          </a:p>
        </p:txBody>
      </p:sp>
    </p:spTree>
    <p:extLst>
      <p:ext uri="{BB962C8B-B14F-4D97-AF65-F5344CB8AC3E}">
        <p14:creationId xmlns:p14="http://schemas.microsoft.com/office/powerpoint/2010/main" val="2321076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721044"/>
            <a:ext cx="8153400" cy="615072"/>
          </a:xfrm>
        </p:spPr>
        <p:txBody>
          <a:bodyPr/>
          <a:lstStyle/>
          <a:p>
            <a:r>
              <a:rPr lang="en-US" sz="2800" dirty="0"/>
              <a:t>Have we escaped from the Triangle of </a:t>
            </a:r>
            <a:r>
              <a:rPr lang="en-US" sz="2800" dirty="0" smtClean="0"/>
              <a:t>Death??</a:t>
            </a:r>
            <a:endParaRPr lang="en-US" sz="2800" dirty="0"/>
          </a:p>
        </p:txBody>
      </p:sp>
      <p:grpSp>
        <p:nvGrpSpPr>
          <p:cNvPr id="10" name="Group 9"/>
          <p:cNvGrpSpPr/>
          <p:nvPr/>
        </p:nvGrpSpPr>
        <p:grpSpPr>
          <a:xfrm>
            <a:off x="1752600" y="1828800"/>
            <a:ext cx="5791200" cy="4114800"/>
            <a:chOff x="8383628" y="315976"/>
            <a:chExt cx="7086600" cy="5166667"/>
          </a:xfrm>
        </p:grpSpPr>
        <p:sp>
          <p:nvSpPr>
            <p:cNvPr id="9" name="Rounded Rectangle 8"/>
            <p:cNvSpPr/>
            <p:nvPr/>
          </p:nvSpPr>
          <p:spPr>
            <a:xfrm>
              <a:off x="8383628" y="315976"/>
              <a:ext cx="7086600" cy="51666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2100" dirty="0">
                <a:solidFill>
                  <a:srgbClr val="000000"/>
                </a:solidFill>
                <a:latin typeface="Arial"/>
              </a:endParaRPr>
            </a:p>
          </p:txBody>
        </p:sp>
        <p:grpSp>
          <p:nvGrpSpPr>
            <p:cNvPr id="8" name="Group 7"/>
            <p:cNvGrpSpPr/>
            <p:nvPr/>
          </p:nvGrpSpPr>
          <p:grpSpPr>
            <a:xfrm>
              <a:off x="9565857" y="561032"/>
              <a:ext cx="5237504" cy="4818497"/>
              <a:chOff x="7850730" y="-765845"/>
              <a:chExt cx="5237504" cy="4818497"/>
            </a:xfrm>
            <a:solidFill>
              <a:schemeClr val="bg1"/>
            </a:solidFill>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103" y="-765845"/>
                <a:ext cx="2839504" cy="3719749"/>
              </a:xfrm>
              <a:prstGeom prst="rect">
                <a:avLst/>
              </a:prstGeom>
              <a:grpFill/>
            </p:spPr>
          </p:pic>
          <p:sp>
            <p:nvSpPr>
              <p:cNvPr id="6" name="TextBox 5"/>
              <p:cNvSpPr txBox="1"/>
              <p:nvPr/>
            </p:nvSpPr>
            <p:spPr>
              <a:xfrm>
                <a:off x="7850730" y="2821545"/>
                <a:ext cx="5237504" cy="1231107"/>
              </a:xfrm>
              <a:prstGeom prst="rect">
                <a:avLst/>
              </a:prstGeom>
              <a:grpFill/>
            </p:spPr>
            <p:txBody>
              <a:bodyPr wrap="square" rtlCol="0">
                <a:spAutoFit/>
              </a:bodyPr>
              <a:lstStyle/>
              <a:p>
                <a:pPr algn="ctr" defTabSz="685800"/>
                <a:r>
                  <a:rPr lang="en-US" sz="2700" dirty="0">
                    <a:solidFill>
                      <a:srgbClr val="3333FF"/>
                    </a:solidFill>
                  </a:rPr>
                  <a:t>Are we out??</a:t>
                </a:r>
              </a:p>
              <a:p>
                <a:pPr algn="ctr" defTabSz="685800"/>
                <a:r>
                  <a:rPr lang="en-US" sz="2700" dirty="0">
                    <a:solidFill>
                      <a:srgbClr val="3333FF"/>
                    </a:solidFill>
                  </a:rPr>
                  <a:t>Well…..Maybe……</a:t>
                </a:r>
              </a:p>
            </p:txBody>
          </p:sp>
        </p:grpSp>
      </p:grpSp>
    </p:spTree>
    <p:extLst>
      <p:ext uri="{BB962C8B-B14F-4D97-AF65-F5344CB8AC3E}">
        <p14:creationId xmlns:p14="http://schemas.microsoft.com/office/powerpoint/2010/main" val="152436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35FE8358-0BF5-42A6-B0AF-CD4BC6B99AD3}"/>
              </a:ext>
            </a:extLst>
          </p:cNvPr>
          <p:cNvGraphicFramePr>
            <a:graphicFrameLocks/>
          </p:cNvGraphicFramePr>
          <p:nvPr>
            <p:extLst>
              <p:ext uri="{D42A27DB-BD31-4B8C-83A1-F6EECF244321}">
                <p14:modId xmlns:p14="http://schemas.microsoft.com/office/powerpoint/2010/main" val="3559660194"/>
              </p:ext>
            </p:extLst>
          </p:nvPr>
        </p:nvGraphicFramePr>
        <p:xfrm>
          <a:off x="1752600" y="974072"/>
          <a:ext cx="5753100" cy="512192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80C6749-B5D0-4A01-B43F-CE470DBCECE9}"/>
              </a:ext>
            </a:extLst>
          </p:cNvPr>
          <p:cNvSpPr>
            <a:spLocks noGrp="1"/>
          </p:cNvSpPr>
          <p:nvPr>
            <p:ph type="title"/>
          </p:nvPr>
        </p:nvSpPr>
        <p:spPr/>
        <p:txBody>
          <a:bodyPr>
            <a:normAutofit/>
          </a:bodyPr>
          <a:lstStyle/>
          <a:p>
            <a:r>
              <a:rPr lang="en-US" sz="3200" dirty="0"/>
              <a:t>E-beam</a:t>
            </a:r>
            <a:r>
              <a:rPr lang="en-US" sz="2800" dirty="0"/>
              <a:t> Contrast </a:t>
            </a:r>
            <a:r>
              <a:rPr lang="en-US" sz="2800" dirty="0" smtClean="0"/>
              <a:t>Curve 100 </a:t>
            </a:r>
            <a:r>
              <a:rPr lang="en-US" sz="2800" dirty="0" err="1" smtClean="0"/>
              <a:t>KeV</a:t>
            </a:r>
            <a:endParaRPr lang="en-US" sz="2800" dirty="0"/>
          </a:p>
        </p:txBody>
      </p:sp>
      <p:sp>
        <p:nvSpPr>
          <p:cNvPr id="7" name="TextBox 6">
            <a:extLst>
              <a:ext uri="{FF2B5EF4-FFF2-40B4-BE49-F238E27FC236}">
                <a16:creationId xmlns:a16="http://schemas.microsoft.com/office/drawing/2014/main" id="{9E97F5A2-AC72-45A3-83FA-8882FC6F65A8}"/>
              </a:ext>
            </a:extLst>
          </p:cNvPr>
          <p:cNvSpPr txBox="1"/>
          <p:nvPr/>
        </p:nvSpPr>
        <p:spPr>
          <a:xfrm>
            <a:off x="2895600" y="6096000"/>
            <a:ext cx="4495800" cy="523220"/>
          </a:xfrm>
          <a:prstGeom prst="rect">
            <a:avLst/>
          </a:prstGeom>
          <a:noFill/>
        </p:spPr>
        <p:txBody>
          <a:bodyPr wrap="square" rtlCol="0">
            <a:spAutoFit/>
          </a:bodyPr>
          <a:lstStyle/>
          <a:p>
            <a:r>
              <a:rPr lang="en-US" dirty="0" smtClean="0"/>
              <a:t>Dose-to-clear 36 </a:t>
            </a:r>
            <a:r>
              <a:rPr lang="en-US" dirty="0" err="1"/>
              <a:t>uC</a:t>
            </a:r>
            <a:r>
              <a:rPr lang="en-US" dirty="0"/>
              <a:t>/cm</a:t>
            </a:r>
            <a:r>
              <a:rPr lang="en-US" baseline="30000" dirty="0"/>
              <a:t>2</a:t>
            </a:r>
            <a:endParaRPr lang="en-US" dirty="0"/>
          </a:p>
        </p:txBody>
      </p:sp>
      <p:cxnSp>
        <p:nvCxnSpPr>
          <p:cNvPr id="9" name="Straight Connector 8">
            <a:extLst>
              <a:ext uri="{FF2B5EF4-FFF2-40B4-BE49-F238E27FC236}">
                <a16:creationId xmlns:a16="http://schemas.microsoft.com/office/drawing/2014/main" id="{D2EE24B5-721D-4192-831A-6BF24658F1DD}"/>
              </a:ext>
            </a:extLst>
          </p:cNvPr>
          <p:cNvCxnSpPr>
            <a:cxnSpLocks/>
          </p:cNvCxnSpPr>
          <p:nvPr/>
        </p:nvCxnSpPr>
        <p:spPr>
          <a:xfrm>
            <a:off x="5410200" y="2362200"/>
            <a:ext cx="914400" cy="3124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243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6B724DDA-CA83-4E12-9649-2BB9AEC18DD4}"/>
              </a:ext>
            </a:extLst>
          </p:cNvPr>
          <p:cNvGraphicFramePr>
            <a:graphicFrameLocks/>
          </p:cNvGraphicFramePr>
          <p:nvPr>
            <p:extLst>
              <p:ext uri="{D42A27DB-BD31-4B8C-83A1-F6EECF244321}">
                <p14:modId xmlns:p14="http://schemas.microsoft.com/office/powerpoint/2010/main" val="1158863642"/>
              </p:ext>
            </p:extLst>
          </p:nvPr>
        </p:nvGraphicFramePr>
        <p:xfrm>
          <a:off x="1620198" y="785970"/>
          <a:ext cx="5618801" cy="50052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4CDE6E4-6515-41DC-BF9C-3811F5127C10}"/>
              </a:ext>
            </a:extLst>
          </p:cNvPr>
          <p:cNvSpPr>
            <a:spLocks noGrp="1"/>
          </p:cNvSpPr>
          <p:nvPr>
            <p:ph type="title"/>
          </p:nvPr>
        </p:nvSpPr>
        <p:spPr/>
        <p:txBody>
          <a:bodyPr>
            <a:normAutofit/>
          </a:bodyPr>
          <a:lstStyle/>
          <a:p>
            <a:r>
              <a:rPr lang="en-US" sz="2800" dirty="0"/>
              <a:t>EUV Contrast Curve </a:t>
            </a:r>
            <a:r>
              <a:rPr lang="en-US" sz="2800" dirty="0" smtClean="0"/>
              <a:t>(with Intel at LBL)</a:t>
            </a:r>
            <a:endParaRPr lang="en-US" sz="2800" dirty="0"/>
          </a:p>
        </p:txBody>
      </p:sp>
      <p:cxnSp>
        <p:nvCxnSpPr>
          <p:cNvPr id="11" name="Straight Connector 10">
            <a:extLst>
              <a:ext uri="{FF2B5EF4-FFF2-40B4-BE49-F238E27FC236}">
                <a16:creationId xmlns:a16="http://schemas.microsoft.com/office/drawing/2014/main" id="{520D8CDC-4669-47A5-A719-4B4EFD2218F6}"/>
              </a:ext>
            </a:extLst>
          </p:cNvPr>
          <p:cNvCxnSpPr>
            <a:cxnSpLocks/>
          </p:cNvCxnSpPr>
          <p:nvPr/>
        </p:nvCxnSpPr>
        <p:spPr>
          <a:xfrm>
            <a:off x="3928950" y="1689045"/>
            <a:ext cx="1100250" cy="3263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971800" y="6111497"/>
            <a:ext cx="3657600" cy="461665"/>
          </a:xfrm>
          <a:prstGeom prst="rect">
            <a:avLst/>
          </a:prstGeom>
        </p:spPr>
        <p:txBody>
          <a:bodyPr wrap="square">
            <a:spAutoFit/>
          </a:bodyPr>
          <a:lstStyle/>
          <a:p>
            <a:pPr lvl="0"/>
            <a:r>
              <a:rPr lang="en-US" sz="2400" dirty="0" smtClean="0">
                <a:solidFill>
                  <a:prstClr val="black"/>
                </a:solidFill>
              </a:rPr>
              <a:t>Dose-to-clear 1.6 </a:t>
            </a:r>
            <a:r>
              <a:rPr lang="en-US" sz="2400" dirty="0" err="1">
                <a:solidFill>
                  <a:prstClr val="black"/>
                </a:solidFill>
              </a:rPr>
              <a:t>mJ</a:t>
            </a:r>
            <a:r>
              <a:rPr lang="en-US" sz="2400" dirty="0">
                <a:solidFill>
                  <a:prstClr val="black"/>
                </a:solidFill>
              </a:rPr>
              <a:t>/cm</a:t>
            </a:r>
            <a:r>
              <a:rPr lang="en-US" sz="2400" baseline="30000" dirty="0">
                <a:solidFill>
                  <a:prstClr val="black"/>
                </a:solidFill>
              </a:rPr>
              <a:t>2</a:t>
            </a:r>
            <a:endParaRPr lang="en-US" sz="2400" dirty="0">
              <a:solidFill>
                <a:prstClr val="black"/>
              </a:solidFill>
            </a:endParaRPr>
          </a:p>
        </p:txBody>
      </p:sp>
    </p:spTree>
    <p:extLst>
      <p:ext uri="{BB962C8B-B14F-4D97-AF65-F5344CB8AC3E}">
        <p14:creationId xmlns:p14="http://schemas.microsoft.com/office/powerpoint/2010/main" val="2065340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395288" y="1700213"/>
            <a:ext cx="8280400" cy="4608512"/>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9555" name="Rectangle 3"/>
          <p:cNvSpPr>
            <a:spLocks noChangeArrowheads="1"/>
          </p:cNvSpPr>
          <p:nvPr/>
        </p:nvSpPr>
        <p:spPr bwMode="auto">
          <a:xfrm>
            <a:off x="430213" y="1268413"/>
            <a:ext cx="817403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en-US" altLang="ja-JP" sz="2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Typical KrF system always shows moderate variation of DR……</a:t>
            </a:r>
          </a:p>
        </p:txBody>
      </p:sp>
      <p:pic>
        <p:nvPicPr>
          <p:cNvPr id="279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00" y="1700213"/>
            <a:ext cx="7367588" cy="458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57" name="Line 5"/>
          <p:cNvSpPr>
            <a:spLocks noChangeShapeType="1"/>
          </p:cNvSpPr>
          <p:nvPr/>
        </p:nvSpPr>
        <p:spPr bwMode="auto">
          <a:xfrm flipV="1">
            <a:off x="1835150" y="4797425"/>
            <a:ext cx="0" cy="863600"/>
          </a:xfrm>
          <a:prstGeom prst="line">
            <a:avLst/>
          </a:prstGeom>
          <a:noFill/>
          <a:ln w="25400">
            <a:solidFill>
              <a:srgbClr val="0000FF"/>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58" name="Text Box 6"/>
          <p:cNvSpPr txBox="1">
            <a:spLocks noChangeArrowheads="1"/>
          </p:cNvSpPr>
          <p:nvPr/>
        </p:nvSpPr>
        <p:spPr bwMode="auto">
          <a:xfrm>
            <a:off x="1793875" y="5084763"/>
            <a:ext cx="2271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mn-cs"/>
              </a:rPr>
              <a:t>0&lt; DR @ Unexposed area</a:t>
            </a:r>
          </a:p>
        </p:txBody>
      </p:sp>
      <p:sp>
        <p:nvSpPr>
          <p:cNvPr id="279559" name="Line 7"/>
          <p:cNvSpPr>
            <a:spLocks noChangeShapeType="1"/>
          </p:cNvSpPr>
          <p:nvPr/>
        </p:nvSpPr>
        <p:spPr bwMode="auto">
          <a:xfrm flipV="1">
            <a:off x="1835150" y="4437063"/>
            <a:ext cx="1873250" cy="287337"/>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60" name="Line 8"/>
          <p:cNvSpPr>
            <a:spLocks noChangeShapeType="1"/>
          </p:cNvSpPr>
          <p:nvPr/>
        </p:nvSpPr>
        <p:spPr bwMode="auto">
          <a:xfrm flipV="1">
            <a:off x="3708400" y="2781300"/>
            <a:ext cx="1295400" cy="1582738"/>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61" name="Line 9"/>
          <p:cNvSpPr>
            <a:spLocks noChangeShapeType="1"/>
          </p:cNvSpPr>
          <p:nvPr/>
        </p:nvSpPr>
        <p:spPr bwMode="auto">
          <a:xfrm flipV="1">
            <a:off x="5076825" y="2781300"/>
            <a:ext cx="1584325"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62" name="Text Box 10"/>
          <p:cNvSpPr txBox="1">
            <a:spLocks noChangeArrowheads="1"/>
          </p:cNvSpPr>
          <p:nvPr/>
        </p:nvSpPr>
        <p:spPr bwMode="auto">
          <a:xfrm>
            <a:off x="1601788" y="4132263"/>
            <a:ext cx="2106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mn-cs"/>
              </a:rPr>
              <a:t>Gradually increasing DR</a:t>
            </a:r>
          </a:p>
        </p:txBody>
      </p:sp>
      <p:sp>
        <p:nvSpPr>
          <p:cNvPr id="279563" name="Text Box 11"/>
          <p:cNvSpPr txBox="1">
            <a:spLocks noChangeArrowheads="1"/>
          </p:cNvSpPr>
          <p:nvPr/>
        </p:nvSpPr>
        <p:spPr bwMode="auto">
          <a:xfrm>
            <a:off x="2771775" y="3216275"/>
            <a:ext cx="166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mn-cs"/>
              </a:rPr>
              <a:t>Low contrast value</a:t>
            </a:r>
          </a:p>
        </p:txBody>
      </p:sp>
      <p:sp>
        <p:nvSpPr>
          <p:cNvPr id="279564" name="Text Box 12"/>
          <p:cNvSpPr txBox="1">
            <a:spLocks noChangeArrowheads="1"/>
          </p:cNvSpPr>
          <p:nvPr/>
        </p:nvSpPr>
        <p:spPr bwMode="auto">
          <a:xfrm>
            <a:off x="5580063" y="2133600"/>
            <a:ext cx="19494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mn-cs"/>
              </a:rPr>
              <a:t>Moderate Rmax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mn-cs"/>
              </a:rPr>
              <a:t>Uniform DR inside film</a:t>
            </a:r>
          </a:p>
        </p:txBody>
      </p:sp>
      <p:sp>
        <p:nvSpPr>
          <p:cNvPr id="279565" name="Rectangle 13"/>
          <p:cNvSpPr>
            <a:spLocks noChangeArrowheads="1"/>
          </p:cNvSpPr>
          <p:nvPr/>
        </p:nvSpPr>
        <p:spPr bwMode="auto">
          <a:xfrm>
            <a:off x="395288" y="1700213"/>
            <a:ext cx="8280400" cy="4608512"/>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7956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 y="1719263"/>
            <a:ext cx="7367588" cy="458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67" name="Rectangle 15"/>
          <p:cNvSpPr>
            <a:spLocks noChangeArrowheads="1"/>
          </p:cNvSpPr>
          <p:nvPr/>
        </p:nvSpPr>
        <p:spPr bwMode="auto">
          <a:xfrm>
            <a:off x="430213" y="1268413"/>
            <a:ext cx="817403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en-US" altLang="ja-JP" sz="2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Typical ArF system always shows dramatic variation of DR……</a:t>
            </a:r>
          </a:p>
        </p:txBody>
      </p:sp>
      <p:sp>
        <p:nvSpPr>
          <p:cNvPr id="279568" name="Text Box 16"/>
          <p:cNvSpPr txBox="1">
            <a:spLocks noChangeArrowheads="1"/>
          </p:cNvSpPr>
          <p:nvPr/>
        </p:nvSpPr>
        <p:spPr bwMode="auto">
          <a:xfrm>
            <a:off x="468313" y="4508500"/>
            <a:ext cx="2297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No DR @ Unexposed area</a:t>
            </a:r>
          </a:p>
        </p:txBody>
      </p:sp>
      <p:sp>
        <p:nvSpPr>
          <p:cNvPr id="279569" name="Line 17"/>
          <p:cNvSpPr>
            <a:spLocks noChangeShapeType="1"/>
          </p:cNvSpPr>
          <p:nvPr/>
        </p:nvSpPr>
        <p:spPr bwMode="auto">
          <a:xfrm flipV="1">
            <a:off x="1908175" y="5661025"/>
            <a:ext cx="2159000" cy="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70" name="Line 18"/>
          <p:cNvSpPr>
            <a:spLocks noChangeShapeType="1"/>
          </p:cNvSpPr>
          <p:nvPr/>
        </p:nvSpPr>
        <p:spPr bwMode="auto">
          <a:xfrm flipV="1">
            <a:off x="4140200" y="2205038"/>
            <a:ext cx="792163" cy="34559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71" name="Line 19"/>
          <p:cNvSpPr>
            <a:spLocks noChangeShapeType="1"/>
          </p:cNvSpPr>
          <p:nvPr/>
        </p:nvSpPr>
        <p:spPr bwMode="auto">
          <a:xfrm flipV="1">
            <a:off x="5076825" y="2276475"/>
            <a:ext cx="2303463" cy="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72" name="Text Box 20"/>
          <p:cNvSpPr txBox="1">
            <a:spLocks noChangeArrowheads="1"/>
          </p:cNvSpPr>
          <p:nvPr/>
        </p:nvSpPr>
        <p:spPr bwMode="auto">
          <a:xfrm>
            <a:off x="1908175" y="5734050"/>
            <a:ext cx="2570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No DR changes until this point</a:t>
            </a:r>
          </a:p>
        </p:txBody>
      </p:sp>
      <p:sp>
        <p:nvSpPr>
          <p:cNvPr id="279573" name="Text Box 21"/>
          <p:cNvSpPr txBox="1">
            <a:spLocks noChangeArrowheads="1"/>
          </p:cNvSpPr>
          <p:nvPr/>
        </p:nvSpPr>
        <p:spPr bwMode="auto">
          <a:xfrm>
            <a:off x="4643438" y="3716338"/>
            <a:ext cx="27029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Suddenly the dissolution begins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The contrast is </a:t>
            </a:r>
            <a:r>
              <a:rPr kumimoji="1" lang="en-US" altLang="ja-JP" sz="1400" b="0" i="1" u="none" strike="noStrike" kern="1200" cap="none" spc="0" normalizeH="0" baseline="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very </a:t>
            </a:r>
            <a:r>
              <a:rPr kumimoji="1" lang="en-US" altLang="ja-JP" sz="1400" b="0"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high</a:t>
            </a:r>
          </a:p>
        </p:txBody>
      </p:sp>
      <p:sp>
        <p:nvSpPr>
          <p:cNvPr id="279574" name="Text Box 22"/>
          <p:cNvSpPr txBox="1">
            <a:spLocks noChangeArrowheads="1"/>
          </p:cNvSpPr>
          <p:nvPr/>
        </p:nvSpPr>
        <p:spPr bwMode="auto">
          <a:xfrm>
            <a:off x="5580063" y="2492375"/>
            <a:ext cx="1998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Quite high Rmax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Different DR inside film</a:t>
            </a:r>
          </a:p>
        </p:txBody>
      </p:sp>
      <p:sp>
        <p:nvSpPr>
          <p:cNvPr id="279575" name="Line 23"/>
          <p:cNvSpPr>
            <a:spLocks noChangeShapeType="1"/>
          </p:cNvSpPr>
          <p:nvPr/>
        </p:nvSpPr>
        <p:spPr bwMode="auto">
          <a:xfrm>
            <a:off x="1547813" y="4868863"/>
            <a:ext cx="287337" cy="792162"/>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576" name="Line 24"/>
          <p:cNvSpPr>
            <a:spLocks noChangeShapeType="1"/>
          </p:cNvSpPr>
          <p:nvPr/>
        </p:nvSpPr>
        <p:spPr bwMode="auto">
          <a:xfrm flipV="1">
            <a:off x="7524750" y="2060575"/>
            <a:ext cx="0" cy="647700"/>
          </a:xfrm>
          <a:prstGeom prst="line">
            <a:avLst/>
          </a:prstGeom>
          <a:noFill/>
          <a:ln w="254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218" name="Text Box 25"/>
          <p:cNvSpPr txBox="1">
            <a:spLocks noChangeArrowheads="1"/>
          </p:cNvSpPr>
          <p:nvPr/>
        </p:nvSpPr>
        <p:spPr bwMode="auto">
          <a:xfrm>
            <a:off x="1371600" y="3810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a:ln>
                  <a:noFill/>
                </a:ln>
                <a:solidFill>
                  <a:srgbClr val="3333FF"/>
                </a:solidFill>
                <a:effectLst/>
                <a:uLnTx/>
                <a:uFillTx/>
                <a:latin typeface="Times New Roman" panose="02020603050405020304" pitchFamily="18" charset="0"/>
                <a:ea typeface="+mn-ea"/>
                <a:cs typeface="+mn-cs"/>
              </a:rPr>
              <a:t>Comparison of ArF and KrF</a:t>
            </a:r>
          </a:p>
        </p:txBody>
      </p:sp>
    </p:spTree>
    <p:extLst>
      <p:ext uri="{BB962C8B-B14F-4D97-AF65-F5344CB8AC3E}">
        <p14:creationId xmlns:p14="http://schemas.microsoft.com/office/powerpoint/2010/main" val="312284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7"/>
                                        </p:tgtEl>
                                        <p:attrNameLst>
                                          <p:attrName>style.visibility</p:attrName>
                                        </p:attrNameLst>
                                      </p:cBhvr>
                                      <p:to>
                                        <p:strVal val="visible"/>
                                      </p:to>
                                    </p:set>
                                    <p:animEffect transition="in" filter="dissolve">
                                      <p:cBhvr>
                                        <p:cTn id="7" dur="500"/>
                                        <p:tgtEl>
                                          <p:spTgt spid="2795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9558"/>
                                        </p:tgtEl>
                                        <p:attrNameLst>
                                          <p:attrName>style.visibility</p:attrName>
                                        </p:attrNameLst>
                                      </p:cBhvr>
                                      <p:to>
                                        <p:strVal val="visible"/>
                                      </p:to>
                                    </p:set>
                                    <p:animEffect transition="in" filter="dissolve">
                                      <p:cBhvr>
                                        <p:cTn id="10" dur="500"/>
                                        <p:tgtEl>
                                          <p:spTgt spid="2795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9562"/>
                                        </p:tgtEl>
                                        <p:attrNameLst>
                                          <p:attrName>style.visibility</p:attrName>
                                        </p:attrNameLst>
                                      </p:cBhvr>
                                      <p:to>
                                        <p:strVal val="visible"/>
                                      </p:to>
                                    </p:set>
                                    <p:animEffect transition="in" filter="dissolve">
                                      <p:cBhvr>
                                        <p:cTn id="15" dur="500"/>
                                        <p:tgtEl>
                                          <p:spTgt spid="27956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79559"/>
                                        </p:tgtEl>
                                        <p:attrNameLst>
                                          <p:attrName>style.visibility</p:attrName>
                                        </p:attrNameLst>
                                      </p:cBhvr>
                                      <p:to>
                                        <p:strVal val="visible"/>
                                      </p:to>
                                    </p:set>
                                    <p:animEffect transition="in" filter="dissolve">
                                      <p:cBhvr>
                                        <p:cTn id="18" dur="500"/>
                                        <p:tgtEl>
                                          <p:spTgt spid="2795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79563"/>
                                        </p:tgtEl>
                                        <p:attrNameLst>
                                          <p:attrName>style.visibility</p:attrName>
                                        </p:attrNameLst>
                                      </p:cBhvr>
                                      <p:to>
                                        <p:strVal val="visible"/>
                                      </p:to>
                                    </p:set>
                                    <p:animEffect transition="in" filter="dissolve">
                                      <p:cBhvr>
                                        <p:cTn id="23" dur="500"/>
                                        <p:tgtEl>
                                          <p:spTgt spid="27956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79560"/>
                                        </p:tgtEl>
                                        <p:attrNameLst>
                                          <p:attrName>style.visibility</p:attrName>
                                        </p:attrNameLst>
                                      </p:cBhvr>
                                      <p:to>
                                        <p:strVal val="visible"/>
                                      </p:to>
                                    </p:set>
                                    <p:animEffect transition="in" filter="dissolve">
                                      <p:cBhvr>
                                        <p:cTn id="26" dur="500"/>
                                        <p:tgtEl>
                                          <p:spTgt spid="2795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79561"/>
                                        </p:tgtEl>
                                        <p:attrNameLst>
                                          <p:attrName>style.visibility</p:attrName>
                                        </p:attrNameLst>
                                      </p:cBhvr>
                                      <p:to>
                                        <p:strVal val="visible"/>
                                      </p:to>
                                    </p:set>
                                    <p:animEffect transition="in" filter="dissolve">
                                      <p:cBhvr>
                                        <p:cTn id="31" dur="500"/>
                                        <p:tgtEl>
                                          <p:spTgt spid="27956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9564"/>
                                        </p:tgtEl>
                                        <p:attrNameLst>
                                          <p:attrName>style.visibility</p:attrName>
                                        </p:attrNameLst>
                                      </p:cBhvr>
                                      <p:to>
                                        <p:strVal val="visible"/>
                                      </p:to>
                                    </p:set>
                                    <p:animEffect transition="in" filter="dissolve">
                                      <p:cBhvr>
                                        <p:cTn id="34" dur="500"/>
                                        <p:tgtEl>
                                          <p:spTgt spid="27956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grpId="0" nodeType="clickEffect">
                                  <p:stCondLst>
                                    <p:cond delay="0"/>
                                  </p:stCondLst>
                                  <p:childTnLst>
                                    <p:animEffect transition="out" filter="dissolve">
                                      <p:cBhvr>
                                        <p:cTn id="38" dur="500"/>
                                        <p:tgtEl>
                                          <p:spTgt spid="279554"/>
                                        </p:tgtEl>
                                      </p:cBhvr>
                                    </p:animEffect>
                                    <p:set>
                                      <p:cBhvr>
                                        <p:cTn id="39" dur="1" fill="hold">
                                          <p:stCondLst>
                                            <p:cond delay="499"/>
                                          </p:stCondLst>
                                        </p:cTn>
                                        <p:tgtEl>
                                          <p:spTgt spid="279554"/>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500"/>
                                        <p:tgtEl>
                                          <p:spTgt spid="279555"/>
                                        </p:tgtEl>
                                      </p:cBhvr>
                                    </p:animEffect>
                                    <p:set>
                                      <p:cBhvr>
                                        <p:cTn id="42" dur="1" fill="hold">
                                          <p:stCondLst>
                                            <p:cond delay="499"/>
                                          </p:stCondLst>
                                        </p:cTn>
                                        <p:tgtEl>
                                          <p:spTgt spid="279555"/>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279556"/>
                                        </p:tgtEl>
                                      </p:cBhvr>
                                    </p:animEffect>
                                    <p:set>
                                      <p:cBhvr>
                                        <p:cTn id="45" dur="1" fill="hold">
                                          <p:stCondLst>
                                            <p:cond delay="499"/>
                                          </p:stCondLst>
                                        </p:cTn>
                                        <p:tgtEl>
                                          <p:spTgt spid="279556"/>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279557"/>
                                        </p:tgtEl>
                                      </p:cBhvr>
                                    </p:animEffect>
                                    <p:set>
                                      <p:cBhvr>
                                        <p:cTn id="48" dur="1" fill="hold">
                                          <p:stCondLst>
                                            <p:cond delay="499"/>
                                          </p:stCondLst>
                                        </p:cTn>
                                        <p:tgtEl>
                                          <p:spTgt spid="279557"/>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279558"/>
                                        </p:tgtEl>
                                      </p:cBhvr>
                                    </p:animEffect>
                                    <p:set>
                                      <p:cBhvr>
                                        <p:cTn id="51" dur="1" fill="hold">
                                          <p:stCondLst>
                                            <p:cond delay="499"/>
                                          </p:stCondLst>
                                        </p:cTn>
                                        <p:tgtEl>
                                          <p:spTgt spid="279558"/>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279559"/>
                                        </p:tgtEl>
                                      </p:cBhvr>
                                    </p:animEffect>
                                    <p:set>
                                      <p:cBhvr>
                                        <p:cTn id="54" dur="1" fill="hold">
                                          <p:stCondLst>
                                            <p:cond delay="499"/>
                                          </p:stCondLst>
                                        </p:cTn>
                                        <p:tgtEl>
                                          <p:spTgt spid="279559"/>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500"/>
                                        <p:tgtEl>
                                          <p:spTgt spid="279560"/>
                                        </p:tgtEl>
                                      </p:cBhvr>
                                    </p:animEffect>
                                    <p:set>
                                      <p:cBhvr>
                                        <p:cTn id="57" dur="1" fill="hold">
                                          <p:stCondLst>
                                            <p:cond delay="499"/>
                                          </p:stCondLst>
                                        </p:cTn>
                                        <p:tgtEl>
                                          <p:spTgt spid="279560"/>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279561"/>
                                        </p:tgtEl>
                                      </p:cBhvr>
                                    </p:animEffect>
                                    <p:set>
                                      <p:cBhvr>
                                        <p:cTn id="60" dur="1" fill="hold">
                                          <p:stCondLst>
                                            <p:cond delay="499"/>
                                          </p:stCondLst>
                                        </p:cTn>
                                        <p:tgtEl>
                                          <p:spTgt spid="279561"/>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279562"/>
                                        </p:tgtEl>
                                      </p:cBhvr>
                                    </p:animEffect>
                                    <p:set>
                                      <p:cBhvr>
                                        <p:cTn id="63" dur="1" fill="hold">
                                          <p:stCondLst>
                                            <p:cond delay="499"/>
                                          </p:stCondLst>
                                        </p:cTn>
                                        <p:tgtEl>
                                          <p:spTgt spid="279562"/>
                                        </p:tgtEl>
                                        <p:attrNameLst>
                                          <p:attrName>style.visibility</p:attrName>
                                        </p:attrNameLst>
                                      </p:cBhvr>
                                      <p:to>
                                        <p:strVal val="hidden"/>
                                      </p:to>
                                    </p:set>
                                  </p:childTnLst>
                                </p:cTn>
                              </p:par>
                              <p:par>
                                <p:cTn id="64" presetID="9" presetClass="exit" presetSubtype="0" fill="hold" grpId="1" nodeType="withEffect">
                                  <p:stCondLst>
                                    <p:cond delay="0"/>
                                  </p:stCondLst>
                                  <p:childTnLst>
                                    <p:animEffect transition="out" filter="dissolve">
                                      <p:cBhvr>
                                        <p:cTn id="65" dur="500"/>
                                        <p:tgtEl>
                                          <p:spTgt spid="279563"/>
                                        </p:tgtEl>
                                      </p:cBhvr>
                                    </p:animEffect>
                                    <p:set>
                                      <p:cBhvr>
                                        <p:cTn id="66" dur="1" fill="hold">
                                          <p:stCondLst>
                                            <p:cond delay="499"/>
                                          </p:stCondLst>
                                        </p:cTn>
                                        <p:tgtEl>
                                          <p:spTgt spid="279563"/>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500"/>
                                        <p:tgtEl>
                                          <p:spTgt spid="279564"/>
                                        </p:tgtEl>
                                      </p:cBhvr>
                                    </p:animEffect>
                                    <p:set>
                                      <p:cBhvr>
                                        <p:cTn id="69" dur="1" fill="hold">
                                          <p:stCondLst>
                                            <p:cond delay="499"/>
                                          </p:stCondLst>
                                        </p:cTn>
                                        <p:tgtEl>
                                          <p:spTgt spid="279564"/>
                                        </p:tgtEl>
                                        <p:attrNameLst>
                                          <p:attrName>style.visibility</p:attrName>
                                        </p:attrNameLst>
                                      </p:cBhvr>
                                      <p:to>
                                        <p:strVal val="hidden"/>
                                      </p:to>
                                    </p:set>
                                  </p:childTnLst>
                                </p:cTn>
                              </p:par>
                            </p:childTnLst>
                          </p:cTn>
                        </p:par>
                        <p:par>
                          <p:cTn id="70" fill="hold" nodeType="afterGroup">
                            <p:stCondLst>
                              <p:cond delay="500"/>
                            </p:stCondLst>
                            <p:childTnLst>
                              <p:par>
                                <p:cTn id="71" presetID="9" presetClass="entr" presetSubtype="0" fill="hold" grpId="0" nodeType="afterEffect">
                                  <p:stCondLst>
                                    <p:cond delay="0"/>
                                  </p:stCondLst>
                                  <p:childTnLst>
                                    <p:set>
                                      <p:cBhvr>
                                        <p:cTn id="72" dur="1" fill="hold">
                                          <p:stCondLst>
                                            <p:cond delay="0"/>
                                          </p:stCondLst>
                                        </p:cTn>
                                        <p:tgtEl>
                                          <p:spTgt spid="279567"/>
                                        </p:tgtEl>
                                        <p:attrNameLst>
                                          <p:attrName>style.visibility</p:attrName>
                                        </p:attrNameLst>
                                      </p:cBhvr>
                                      <p:to>
                                        <p:strVal val="visible"/>
                                      </p:to>
                                    </p:set>
                                    <p:animEffect transition="in" filter="dissolve">
                                      <p:cBhvr>
                                        <p:cTn id="73" dur="500"/>
                                        <p:tgtEl>
                                          <p:spTgt spid="279567"/>
                                        </p:tgtEl>
                                      </p:cBhvr>
                                    </p:animEffect>
                                  </p:childTnLst>
                                </p:cTn>
                              </p:par>
                            </p:childTnLst>
                          </p:cTn>
                        </p:par>
                        <p:par>
                          <p:cTn id="74" fill="hold" nodeType="afterGroup">
                            <p:stCondLst>
                              <p:cond delay="1000"/>
                            </p:stCondLst>
                            <p:childTnLst>
                              <p:par>
                                <p:cTn id="75" presetID="9" presetClass="entr" presetSubtype="0" fill="hold" nodeType="afterEffect">
                                  <p:stCondLst>
                                    <p:cond delay="0"/>
                                  </p:stCondLst>
                                  <p:childTnLst>
                                    <p:set>
                                      <p:cBhvr>
                                        <p:cTn id="76" dur="1" fill="hold">
                                          <p:stCondLst>
                                            <p:cond delay="0"/>
                                          </p:stCondLst>
                                        </p:cTn>
                                        <p:tgtEl>
                                          <p:spTgt spid="279566"/>
                                        </p:tgtEl>
                                        <p:attrNameLst>
                                          <p:attrName>style.visibility</p:attrName>
                                        </p:attrNameLst>
                                      </p:cBhvr>
                                      <p:to>
                                        <p:strVal val="visible"/>
                                      </p:to>
                                    </p:set>
                                    <p:animEffect transition="in" filter="dissolve">
                                      <p:cBhvr>
                                        <p:cTn id="77" dur="500"/>
                                        <p:tgtEl>
                                          <p:spTgt spid="279566"/>
                                        </p:tgtEl>
                                      </p:cBhvr>
                                    </p:animEffect>
                                  </p:childTnLst>
                                </p:cTn>
                              </p:par>
                            </p:childTnLst>
                          </p:cTn>
                        </p:par>
                        <p:par>
                          <p:cTn id="78" fill="hold" nodeType="afterGroup">
                            <p:stCondLst>
                              <p:cond delay="1500"/>
                            </p:stCondLst>
                            <p:childTnLst>
                              <p:par>
                                <p:cTn id="79" presetID="9" presetClass="entr" presetSubtype="0" fill="hold" grpId="0" nodeType="afterEffect">
                                  <p:stCondLst>
                                    <p:cond delay="0"/>
                                  </p:stCondLst>
                                  <p:childTnLst>
                                    <p:set>
                                      <p:cBhvr>
                                        <p:cTn id="80" dur="1" fill="hold">
                                          <p:stCondLst>
                                            <p:cond delay="0"/>
                                          </p:stCondLst>
                                        </p:cTn>
                                        <p:tgtEl>
                                          <p:spTgt spid="279565"/>
                                        </p:tgtEl>
                                        <p:attrNameLst>
                                          <p:attrName>style.visibility</p:attrName>
                                        </p:attrNameLst>
                                      </p:cBhvr>
                                      <p:to>
                                        <p:strVal val="visible"/>
                                      </p:to>
                                    </p:set>
                                    <p:animEffect transition="in" filter="dissolve">
                                      <p:cBhvr>
                                        <p:cTn id="81" dur="500"/>
                                        <p:tgtEl>
                                          <p:spTgt spid="279565"/>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279568"/>
                                        </p:tgtEl>
                                        <p:attrNameLst>
                                          <p:attrName>style.visibility</p:attrName>
                                        </p:attrNameLst>
                                      </p:cBhvr>
                                      <p:to>
                                        <p:strVal val="visible"/>
                                      </p:to>
                                    </p:set>
                                    <p:animEffect transition="in" filter="dissolve">
                                      <p:cBhvr>
                                        <p:cTn id="86" dur="500"/>
                                        <p:tgtEl>
                                          <p:spTgt spid="279568"/>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279575"/>
                                        </p:tgtEl>
                                        <p:attrNameLst>
                                          <p:attrName>style.visibility</p:attrName>
                                        </p:attrNameLst>
                                      </p:cBhvr>
                                      <p:to>
                                        <p:strVal val="visible"/>
                                      </p:to>
                                    </p:set>
                                    <p:animEffect transition="in" filter="dissolve">
                                      <p:cBhvr>
                                        <p:cTn id="89" dur="500"/>
                                        <p:tgtEl>
                                          <p:spTgt spid="27957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79569"/>
                                        </p:tgtEl>
                                        <p:attrNameLst>
                                          <p:attrName>style.visibility</p:attrName>
                                        </p:attrNameLst>
                                      </p:cBhvr>
                                      <p:to>
                                        <p:strVal val="visible"/>
                                      </p:to>
                                    </p:set>
                                    <p:animEffect transition="in" filter="dissolve">
                                      <p:cBhvr>
                                        <p:cTn id="94" dur="500"/>
                                        <p:tgtEl>
                                          <p:spTgt spid="279569"/>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279572"/>
                                        </p:tgtEl>
                                        <p:attrNameLst>
                                          <p:attrName>style.visibility</p:attrName>
                                        </p:attrNameLst>
                                      </p:cBhvr>
                                      <p:to>
                                        <p:strVal val="visible"/>
                                      </p:to>
                                    </p:set>
                                    <p:animEffect transition="in" filter="dissolve">
                                      <p:cBhvr>
                                        <p:cTn id="97" dur="500"/>
                                        <p:tgtEl>
                                          <p:spTgt spid="27957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79570"/>
                                        </p:tgtEl>
                                        <p:attrNameLst>
                                          <p:attrName>style.visibility</p:attrName>
                                        </p:attrNameLst>
                                      </p:cBhvr>
                                      <p:to>
                                        <p:strVal val="visible"/>
                                      </p:to>
                                    </p:set>
                                    <p:animEffect transition="in" filter="dissolve">
                                      <p:cBhvr>
                                        <p:cTn id="102" dur="500"/>
                                        <p:tgtEl>
                                          <p:spTgt spid="279570"/>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279573"/>
                                        </p:tgtEl>
                                        <p:attrNameLst>
                                          <p:attrName>style.visibility</p:attrName>
                                        </p:attrNameLst>
                                      </p:cBhvr>
                                      <p:to>
                                        <p:strVal val="visible"/>
                                      </p:to>
                                    </p:set>
                                    <p:animEffect transition="in" filter="dissolve">
                                      <p:cBhvr>
                                        <p:cTn id="105" dur="500"/>
                                        <p:tgtEl>
                                          <p:spTgt spid="2795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279574"/>
                                        </p:tgtEl>
                                        <p:attrNameLst>
                                          <p:attrName>style.visibility</p:attrName>
                                        </p:attrNameLst>
                                      </p:cBhvr>
                                      <p:to>
                                        <p:strVal val="visible"/>
                                      </p:to>
                                    </p:set>
                                    <p:animEffect transition="in" filter="dissolve">
                                      <p:cBhvr>
                                        <p:cTn id="110" dur="500"/>
                                        <p:tgtEl>
                                          <p:spTgt spid="279574"/>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279571"/>
                                        </p:tgtEl>
                                        <p:attrNameLst>
                                          <p:attrName>style.visibility</p:attrName>
                                        </p:attrNameLst>
                                      </p:cBhvr>
                                      <p:to>
                                        <p:strVal val="visible"/>
                                      </p:to>
                                    </p:set>
                                    <p:animEffect transition="in" filter="dissolve">
                                      <p:cBhvr>
                                        <p:cTn id="113" dur="500"/>
                                        <p:tgtEl>
                                          <p:spTgt spid="279571"/>
                                        </p:tgtEl>
                                      </p:cBhvr>
                                    </p:animEffect>
                                  </p:childTnLst>
                                </p:cTn>
                              </p:par>
                              <p:par>
                                <p:cTn id="114" presetID="9" presetClass="entr" presetSubtype="0" fill="hold" grpId="0" nodeType="withEffect">
                                  <p:stCondLst>
                                    <p:cond delay="0"/>
                                  </p:stCondLst>
                                  <p:childTnLst>
                                    <p:set>
                                      <p:cBhvr>
                                        <p:cTn id="115" dur="1" fill="hold">
                                          <p:stCondLst>
                                            <p:cond delay="0"/>
                                          </p:stCondLst>
                                        </p:cTn>
                                        <p:tgtEl>
                                          <p:spTgt spid="279576"/>
                                        </p:tgtEl>
                                        <p:attrNameLst>
                                          <p:attrName>style.visibility</p:attrName>
                                        </p:attrNameLst>
                                      </p:cBhvr>
                                      <p:to>
                                        <p:strVal val="visible"/>
                                      </p:to>
                                    </p:set>
                                    <p:animEffect transition="in" filter="dissolve">
                                      <p:cBhvr>
                                        <p:cTn id="116" dur="500"/>
                                        <p:tgtEl>
                                          <p:spTgt spid="279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animBg="1"/>
      <p:bldP spid="279555" grpId="0"/>
      <p:bldP spid="279557" grpId="0" animBg="1"/>
      <p:bldP spid="279557" grpId="1" animBg="1"/>
      <p:bldP spid="279558" grpId="0"/>
      <p:bldP spid="279558" grpId="1"/>
      <p:bldP spid="279559" grpId="0" animBg="1"/>
      <p:bldP spid="279559" grpId="1" animBg="1"/>
      <p:bldP spid="279560" grpId="0" animBg="1"/>
      <p:bldP spid="279560" grpId="1" animBg="1"/>
      <p:bldP spid="279561" grpId="0" animBg="1"/>
      <p:bldP spid="279561" grpId="1" animBg="1"/>
      <p:bldP spid="279562" grpId="0"/>
      <p:bldP spid="279562" grpId="1"/>
      <p:bldP spid="279563" grpId="0"/>
      <p:bldP spid="279563" grpId="1"/>
      <p:bldP spid="279564" grpId="0"/>
      <p:bldP spid="279564" grpId="1"/>
      <p:bldP spid="279565" grpId="0" animBg="1"/>
      <p:bldP spid="279567" grpId="0"/>
      <p:bldP spid="279568" grpId="0"/>
      <p:bldP spid="279569" grpId="0" animBg="1"/>
      <p:bldP spid="279570" grpId="0" animBg="1"/>
      <p:bldP spid="279571" grpId="0" animBg="1"/>
      <p:bldP spid="279572" grpId="0"/>
      <p:bldP spid="279573" grpId="0"/>
      <p:bldP spid="279574" grpId="0"/>
      <p:bldP spid="279575" grpId="0" animBg="1"/>
      <p:bldP spid="2795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581025" y="414215"/>
            <a:ext cx="10039350" cy="13002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dirty="0" smtClean="0"/>
              <a:t>Resist and Process Development</a:t>
            </a:r>
          </a:p>
        </p:txBody>
      </p:sp>
      <p:sp>
        <p:nvSpPr>
          <p:cNvPr id="244739" name="Rectangle 3"/>
          <p:cNvSpPr>
            <a:spLocks noChangeArrowheads="1"/>
          </p:cNvSpPr>
          <p:nvPr/>
        </p:nvSpPr>
        <p:spPr bwMode="auto">
          <a:xfrm>
            <a:off x="5429250" y="1714500"/>
            <a:ext cx="1828800" cy="3714750"/>
          </a:xfrm>
          <a:prstGeom prst="rect">
            <a:avLst/>
          </a:prstGeom>
          <a:gradFill rotWithShape="0">
            <a:gsLst>
              <a:gs pos="0">
                <a:srgbClr val="7979DD"/>
              </a:gs>
              <a:gs pos="100000">
                <a:srgbClr val="EBEBFA"/>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800"/>
          </a:p>
        </p:txBody>
      </p:sp>
      <p:sp>
        <p:nvSpPr>
          <p:cNvPr id="103428" name="Rectangle 4"/>
          <p:cNvSpPr>
            <a:spLocks noChangeArrowheads="1"/>
          </p:cNvSpPr>
          <p:nvPr/>
        </p:nvSpPr>
        <p:spPr bwMode="auto">
          <a:xfrm>
            <a:off x="3600450" y="1714500"/>
            <a:ext cx="1828800" cy="3714750"/>
          </a:xfrm>
          <a:prstGeom prst="rect">
            <a:avLst/>
          </a:prstGeom>
          <a:gradFill rotWithShape="0">
            <a:gsLst>
              <a:gs pos="0">
                <a:schemeClr val="folHlink"/>
              </a:gs>
              <a:gs pos="100000">
                <a:schemeClr val="folHlink">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p>
        </p:txBody>
      </p:sp>
      <p:sp>
        <p:nvSpPr>
          <p:cNvPr id="244741" name="Rectangle 5"/>
          <p:cNvSpPr>
            <a:spLocks noChangeArrowheads="1"/>
          </p:cNvSpPr>
          <p:nvPr/>
        </p:nvSpPr>
        <p:spPr bwMode="auto">
          <a:xfrm>
            <a:off x="2114550" y="1714500"/>
            <a:ext cx="1485900" cy="3714750"/>
          </a:xfrm>
          <a:prstGeom prst="rect">
            <a:avLst/>
          </a:prstGeom>
          <a:gradFill rotWithShape="0">
            <a:gsLst>
              <a:gs pos="0">
                <a:srgbClr val="FF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1800"/>
          </a:p>
        </p:txBody>
      </p:sp>
      <p:sp>
        <p:nvSpPr>
          <p:cNvPr id="244742" name="Line 6"/>
          <p:cNvSpPr>
            <a:spLocks noChangeShapeType="1"/>
          </p:cNvSpPr>
          <p:nvPr/>
        </p:nvSpPr>
        <p:spPr bwMode="auto">
          <a:xfrm>
            <a:off x="2114550" y="1714500"/>
            <a:ext cx="0" cy="371475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4743" name="Line 7"/>
          <p:cNvSpPr>
            <a:spLocks noChangeShapeType="1"/>
          </p:cNvSpPr>
          <p:nvPr/>
        </p:nvSpPr>
        <p:spPr bwMode="auto">
          <a:xfrm>
            <a:off x="2114550" y="5429250"/>
            <a:ext cx="51435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4744" name="Freeform 8"/>
          <p:cNvSpPr>
            <a:spLocks/>
          </p:cNvSpPr>
          <p:nvPr/>
        </p:nvSpPr>
        <p:spPr bwMode="auto">
          <a:xfrm>
            <a:off x="2228851" y="3327799"/>
            <a:ext cx="4398169" cy="2101453"/>
          </a:xfrm>
          <a:custGeom>
            <a:avLst/>
            <a:gdLst>
              <a:gd name="T0" fmla="*/ 0 w 3331"/>
              <a:gd name="T1" fmla="*/ 2147483647 h 1754"/>
              <a:gd name="T2" fmla="*/ 2147483647 w 3331"/>
              <a:gd name="T3" fmla="*/ 2147483647 h 1754"/>
              <a:gd name="T4" fmla="*/ 2147483647 w 3331"/>
              <a:gd name="T5" fmla="*/ 2147483647 h 1754"/>
              <a:gd name="T6" fmla="*/ 2147483647 w 3331"/>
              <a:gd name="T7" fmla="*/ 2147483647 h 1754"/>
              <a:gd name="T8" fmla="*/ 2147483647 w 3331"/>
              <a:gd name="T9" fmla="*/ 2147483647 h 1754"/>
              <a:gd name="T10" fmla="*/ 2147483647 w 3331"/>
              <a:gd name="T11" fmla="*/ 2147483647 h 1754"/>
              <a:gd name="T12" fmla="*/ 2147483647 w 3331"/>
              <a:gd name="T13" fmla="*/ 2147483647 h 1754"/>
              <a:gd name="T14" fmla="*/ 2147483647 w 3331"/>
              <a:gd name="T15" fmla="*/ 2147483647 h 1754"/>
              <a:gd name="T16" fmla="*/ 2147483647 w 3331"/>
              <a:gd name="T17" fmla="*/ 2147483647 h 1754"/>
              <a:gd name="T18" fmla="*/ 2147483647 w 3331"/>
              <a:gd name="T19" fmla="*/ 2147483647 h 1754"/>
              <a:gd name="T20" fmla="*/ 2147483647 w 3331"/>
              <a:gd name="T21" fmla="*/ 2147483647 h 1754"/>
              <a:gd name="T22" fmla="*/ 2147483647 w 3331"/>
              <a:gd name="T23" fmla="*/ 2147483647 h 1754"/>
              <a:gd name="T24" fmla="*/ 2147483647 w 3331"/>
              <a:gd name="T25" fmla="*/ 2147483647 h 1754"/>
              <a:gd name="T26" fmla="*/ 2147483647 w 3331"/>
              <a:gd name="T27" fmla="*/ 2147483647 h 1754"/>
              <a:gd name="T28" fmla="*/ 2147483647 w 3331"/>
              <a:gd name="T29" fmla="*/ 2147483647 h 1754"/>
              <a:gd name="T30" fmla="*/ 2147483647 w 3331"/>
              <a:gd name="T31" fmla="*/ 2147483647 h 1754"/>
              <a:gd name="T32" fmla="*/ 2147483647 w 3331"/>
              <a:gd name="T33" fmla="*/ 2147483647 h 1754"/>
              <a:gd name="T34" fmla="*/ 2147483647 w 3331"/>
              <a:gd name="T35" fmla="*/ 2147483647 h 1754"/>
              <a:gd name="T36" fmla="*/ 2147483647 w 3331"/>
              <a:gd name="T37" fmla="*/ 2147483647 h 1754"/>
              <a:gd name="T38" fmla="*/ 2147483647 w 3331"/>
              <a:gd name="T39" fmla="*/ 2147483647 h 1754"/>
              <a:gd name="T40" fmla="*/ 2147483647 w 3331"/>
              <a:gd name="T41" fmla="*/ 2147483647 h 1754"/>
              <a:gd name="T42" fmla="*/ 2147483647 w 3331"/>
              <a:gd name="T43" fmla="*/ 2147483647 h 17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31" h="1754">
                <a:moveTo>
                  <a:pt x="0" y="1750"/>
                </a:moveTo>
                <a:cubicBezTo>
                  <a:pt x="189" y="1746"/>
                  <a:pt x="367" y="1754"/>
                  <a:pt x="551" y="1725"/>
                </a:cubicBezTo>
                <a:cubicBezTo>
                  <a:pt x="623" y="1702"/>
                  <a:pt x="695" y="1680"/>
                  <a:pt x="768" y="1659"/>
                </a:cubicBezTo>
                <a:cubicBezTo>
                  <a:pt x="804" y="1649"/>
                  <a:pt x="844" y="1642"/>
                  <a:pt x="877" y="1625"/>
                </a:cubicBezTo>
                <a:cubicBezTo>
                  <a:pt x="912" y="1607"/>
                  <a:pt x="944" y="1572"/>
                  <a:pt x="977" y="1550"/>
                </a:cubicBezTo>
                <a:cubicBezTo>
                  <a:pt x="985" y="1544"/>
                  <a:pt x="1002" y="1533"/>
                  <a:pt x="1002" y="1533"/>
                </a:cubicBezTo>
                <a:cubicBezTo>
                  <a:pt x="1027" y="1496"/>
                  <a:pt x="1057" y="1466"/>
                  <a:pt x="1094" y="1442"/>
                </a:cubicBezTo>
                <a:cubicBezTo>
                  <a:pt x="1117" y="1405"/>
                  <a:pt x="1155" y="1381"/>
                  <a:pt x="1186" y="1350"/>
                </a:cubicBezTo>
                <a:cubicBezTo>
                  <a:pt x="1216" y="1320"/>
                  <a:pt x="1243" y="1281"/>
                  <a:pt x="1277" y="1258"/>
                </a:cubicBezTo>
                <a:cubicBezTo>
                  <a:pt x="1303" y="1220"/>
                  <a:pt x="1337" y="1190"/>
                  <a:pt x="1369" y="1158"/>
                </a:cubicBezTo>
                <a:cubicBezTo>
                  <a:pt x="1394" y="1133"/>
                  <a:pt x="1415" y="1089"/>
                  <a:pt x="1436" y="1058"/>
                </a:cubicBezTo>
                <a:cubicBezTo>
                  <a:pt x="1457" y="1028"/>
                  <a:pt x="1488" y="1002"/>
                  <a:pt x="1511" y="974"/>
                </a:cubicBezTo>
                <a:cubicBezTo>
                  <a:pt x="1539" y="941"/>
                  <a:pt x="1563" y="902"/>
                  <a:pt x="1586" y="866"/>
                </a:cubicBezTo>
                <a:cubicBezTo>
                  <a:pt x="1592" y="857"/>
                  <a:pt x="1603" y="840"/>
                  <a:pt x="1603" y="840"/>
                </a:cubicBezTo>
                <a:cubicBezTo>
                  <a:pt x="1616" y="799"/>
                  <a:pt x="1640" y="770"/>
                  <a:pt x="1670" y="740"/>
                </a:cubicBezTo>
                <a:cubicBezTo>
                  <a:pt x="1685" y="694"/>
                  <a:pt x="1722" y="672"/>
                  <a:pt x="1745" y="632"/>
                </a:cubicBezTo>
                <a:cubicBezTo>
                  <a:pt x="1810" y="519"/>
                  <a:pt x="1901" y="411"/>
                  <a:pt x="2012" y="340"/>
                </a:cubicBezTo>
                <a:cubicBezTo>
                  <a:pt x="2043" y="294"/>
                  <a:pt x="2089" y="263"/>
                  <a:pt x="2137" y="239"/>
                </a:cubicBezTo>
                <a:cubicBezTo>
                  <a:pt x="2193" y="211"/>
                  <a:pt x="2130" y="236"/>
                  <a:pt x="2187" y="198"/>
                </a:cubicBezTo>
                <a:cubicBezTo>
                  <a:pt x="2191" y="195"/>
                  <a:pt x="2233" y="182"/>
                  <a:pt x="2237" y="181"/>
                </a:cubicBezTo>
                <a:cubicBezTo>
                  <a:pt x="2308" y="133"/>
                  <a:pt x="2397" y="113"/>
                  <a:pt x="2479" y="89"/>
                </a:cubicBezTo>
                <a:cubicBezTo>
                  <a:pt x="2784" y="0"/>
                  <a:pt x="2985" y="14"/>
                  <a:pt x="3331" y="14"/>
                </a:cubicBezTo>
              </a:path>
            </a:pathLst>
          </a:custGeom>
          <a:noFill/>
          <a:ln w="25400">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4751" name="Text Box 15"/>
          <p:cNvSpPr txBox="1">
            <a:spLocks noChangeArrowheads="1"/>
          </p:cNvSpPr>
          <p:nvPr/>
        </p:nvSpPr>
        <p:spPr bwMode="auto">
          <a:xfrm>
            <a:off x="2286000" y="1828800"/>
            <a:ext cx="1143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800"/>
              <a:t>Basic</a:t>
            </a:r>
          </a:p>
          <a:p>
            <a:pPr eaLnBrk="1" hangingPunct="1">
              <a:spcBef>
                <a:spcPct val="50000"/>
              </a:spcBef>
            </a:pPr>
            <a:r>
              <a:rPr lang="en-US" altLang="en-US" sz="1800"/>
              <a:t>Chemistry</a:t>
            </a:r>
          </a:p>
        </p:txBody>
      </p:sp>
      <p:sp>
        <p:nvSpPr>
          <p:cNvPr id="244752" name="Text Box 16"/>
          <p:cNvSpPr txBox="1">
            <a:spLocks noChangeArrowheads="1"/>
          </p:cNvSpPr>
          <p:nvPr/>
        </p:nvSpPr>
        <p:spPr bwMode="auto">
          <a:xfrm>
            <a:off x="3714750" y="1828800"/>
            <a:ext cx="14859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a:t>Formulation and Process Development</a:t>
            </a:r>
          </a:p>
        </p:txBody>
      </p:sp>
      <p:sp>
        <p:nvSpPr>
          <p:cNvPr id="244753" name="Text Box 17"/>
          <p:cNvSpPr txBox="1">
            <a:spLocks noChangeArrowheads="1"/>
          </p:cNvSpPr>
          <p:nvPr/>
        </p:nvSpPr>
        <p:spPr bwMode="auto">
          <a:xfrm>
            <a:off x="5600700" y="188595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a:t>Optimization</a:t>
            </a:r>
          </a:p>
        </p:txBody>
      </p:sp>
      <p:sp>
        <p:nvSpPr>
          <p:cNvPr id="244754" name="Text Box 18"/>
          <p:cNvSpPr txBox="1">
            <a:spLocks noChangeArrowheads="1"/>
          </p:cNvSpPr>
          <p:nvPr/>
        </p:nvSpPr>
        <p:spPr bwMode="auto">
          <a:xfrm rot="-5400000">
            <a:off x="980481" y="3178255"/>
            <a:ext cx="18109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a:t>Performance</a:t>
            </a:r>
          </a:p>
        </p:txBody>
      </p:sp>
      <p:sp>
        <p:nvSpPr>
          <p:cNvPr id="244755" name="Text Box 19"/>
          <p:cNvSpPr txBox="1">
            <a:spLocks noChangeArrowheads="1"/>
          </p:cNvSpPr>
          <p:nvPr/>
        </p:nvSpPr>
        <p:spPr bwMode="auto">
          <a:xfrm>
            <a:off x="3600450" y="5429250"/>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a:t>Time</a:t>
            </a:r>
          </a:p>
        </p:txBody>
      </p:sp>
    </p:spTree>
    <p:extLst>
      <p:ext uri="{BB962C8B-B14F-4D97-AF65-F5344CB8AC3E}">
        <p14:creationId xmlns:p14="http://schemas.microsoft.com/office/powerpoint/2010/main" val="286605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ChangeArrowheads="1"/>
          </p:cNvSpPr>
          <p:nvPr/>
        </p:nvSpPr>
        <p:spPr bwMode="auto">
          <a:xfrm>
            <a:off x="55418" y="857250"/>
            <a:ext cx="9033164" cy="5077691"/>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dirty="0"/>
              <a:t>b</a:t>
            </a:r>
          </a:p>
        </p:txBody>
      </p:sp>
      <p:graphicFrame>
        <p:nvGraphicFramePr>
          <p:cNvPr id="245762" name="Object 2"/>
          <p:cNvGraphicFramePr>
            <a:graphicFrameLocks noChangeAspect="1"/>
          </p:cNvGraphicFramePr>
          <p:nvPr>
            <p:extLst/>
          </p:nvPr>
        </p:nvGraphicFramePr>
        <p:xfrm>
          <a:off x="964276" y="1678336"/>
          <a:ext cx="7789025" cy="4171950"/>
        </p:xfrm>
        <a:graphic>
          <a:graphicData uri="http://schemas.openxmlformats.org/presentationml/2006/ole">
            <mc:AlternateContent xmlns:mc="http://schemas.openxmlformats.org/markup-compatibility/2006">
              <mc:Choice xmlns:v="urn:schemas-microsoft-com:vml" Requires="v">
                <p:oleObj spid="_x0000_s129057" name="CorelPhotoPaint.Image.7" r:id="rId4" imgW="9095238" imgH="6314286" progId="CorelPhotoPaint.Image.7">
                  <p:embed/>
                </p:oleObj>
              </mc:Choice>
              <mc:Fallback>
                <p:oleObj name="CorelPhotoPaint.Image.7" r:id="rId4" imgW="9095238" imgH="6314286" progId="CorelPhotoPaint.Image.7">
                  <p:embed/>
                  <p:pic>
                    <p:nvPicPr>
                      <p:cNvPr id="245762" name="Object 2"/>
                      <p:cNvPicPr>
                        <a:picLocks noChangeAspect="1" noChangeArrowheads="1"/>
                      </p:cNvPicPr>
                      <p:nvPr/>
                    </p:nvPicPr>
                    <p:blipFill>
                      <a:blip r:embed="rId5">
                        <a:extLst>
                          <a:ext uri="{28A0092B-C50C-407E-A947-70E740481C1C}">
                            <a14:useLocalDpi xmlns:a14="http://schemas.microsoft.com/office/drawing/2010/main" val="0"/>
                          </a:ext>
                        </a:extLst>
                      </a:blip>
                      <a:srcRect t="18889"/>
                      <a:stretch>
                        <a:fillRect/>
                      </a:stretch>
                    </p:blipFill>
                    <p:spPr bwMode="auto">
                      <a:xfrm>
                        <a:off x="964276" y="1678336"/>
                        <a:ext cx="7789025" cy="4171950"/>
                      </a:xfrm>
                      <a:prstGeom prst="rect">
                        <a:avLst/>
                      </a:prstGeom>
                      <a:noFill/>
                      <a:ln>
                        <a:noFill/>
                      </a:ln>
                      <a:effectLst/>
                      <a:extLst/>
                    </p:spPr>
                  </p:pic>
                </p:oleObj>
              </mc:Fallback>
            </mc:AlternateContent>
          </a:graphicData>
        </a:graphic>
      </p:graphicFrame>
      <p:sp>
        <p:nvSpPr>
          <p:cNvPr id="245764" name="Text Box 4"/>
          <p:cNvSpPr txBox="1">
            <a:spLocks noChangeArrowheads="1"/>
          </p:cNvSpPr>
          <p:nvPr/>
        </p:nvSpPr>
        <p:spPr bwMode="auto">
          <a:xfrm>
            <a:off x="1714500" y="1085852"/>
            <a:ext cx="57721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700">
                <a:solidFill>
                  <a:schemeClr val="bg1"/>
                </a:solidFill>
              </a:rPr>
              <a:t>Performance Optimization Takes Time</a:t>
            </a:r>
          </a:p>
        </p:txBody>
      </p:sp>
    </p:spTree>
    <p:extLst>
      <p:ext uri="{BB962C8B-B14F-4D97-AF65-F5344CB8AC3E}">
        <p14:creationId xmlns:p14="http://schemas.microsoft.com/office/powerpoint/2010/main" val="9010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bwMode="auto">
          <a:xfrm>
            <a:off x="1712191" y="438909"/>
            <a:ext cx="6719888" cy="62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en-US" dirty="0" smtClean="0"/>
              <a:t>193 nm Resist Evolution </a:t>
            </a:r>
          </a:p>
        </p:txBody>
      </p:sp>
      <p:grpSp>
        <p:nvGrpSpPr>
          <p:cNvPr id="335875" name="Group 3"/>
          <p:cNvGrpSpPr>
            <a:grpSpLocks/>
          </p:cNvGrpSpPr>
          <p:nvPr/>
        </p:nvGrpSpPr>
        <p:grpSpPr bwMode="auto">
          <a:xfrm>
            <a:off x="1257300" y="4286251"/>
            <a:ext cx="971550" cy="1090613"/>
            <a:chOff x="432" y="2352"/>
            <a:chExt cx="816" cy="916"/>
          </a:xfrm>
        </p:grpSpPr>
        <p:graphicFrame>
          <p:nvGraphicFramePr>
            <p:cNvPr id="336051" name="Object 4"/>
            <p:cNvGraphicFramePr>
              <a:graphicFrameLocks noChangeAspect="1"/>
            </p:cNvGraphicFramePr>
            <p:nvPr/>
          </p:nvGraphicFramePr>
          <p:xfrm>
            <a:off x="432" y="2352"/>
            <a:ext cx="816" cy="500"/>
          </p:xfrm>
          <a:graphic>
            <a:graphicData uri="http://schemas.openxmlformats.org/presentationml/2006/ole">
              <mc:AlternateContent xmlns:mc="http://schemas.openxmlformats.org/markup-compatibility/2006">
                <mc:Choice xmlns:v="urn:schemas-microsoft-com:vml" Requires="v">
                  <p:oleObj spid="_x0000_s130267" name="CorelPhotoPaint.Image.7" r:id="rId4" imgW="2190476" imgH="1342857" progId="CorelPhotoPaint.Image.7">
                    <p:embed/>
                  </p:oleObj>
                </mc:Choice>
                <mc:Fallback>
                  <p:oleObj name="CorelPhotoPaint.Image.7" r:id="rId4" imgW="2190476" imgH="1342857" progId="CorelPhotoPaint.Image.7">
                    <p:embed/>
                    <p:pic>
                      <p:nvPicPr>
                        <p:cNvPr id="33605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2352"/>
                          <a:ext cx="816"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6052" name="Picture 5" descr="193nm1997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832"/>
              <a:ext cx="81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5876" name="Group 6"/>
          <p:cNvGrpSpPr>
            <a:grpSpLocks/>
          </p:cNvGrpSpPr>
          <p:nvPr/>
        </p:nvGrpSpPr>
        <p:grpSpPr bwMode="auto">
          <a:xfrm>
            <a:off x="1771650" y="2057401"/>
            <a:ext cx="628650" cy="1710929"/>
            <a:chOff x="2352" y="2736"/>
            <a:chExt cx="528" cy="1437"/>
          </a:xfrm>
        </p:grpSpPr>
        <p:graphicFrame>
          <p:nvGraphicFramePr>
            <p:cNvPr id="336048" name="Object 7"/>
            <p:cNvGraphicFramePr>
              <a:graphicFrameLocks noChangeAspect="1"/>
            </p:cNvGraphicFramePr>
            <p:nvPr/>
          </p:nvGraphicFramePr>
          <p:xfrm>
            <a:off x="2352" y="2736"/>
            <a:ext cx="528" cy="486"/>
          </p:xfrm>
          <a:graphic>
            <a:graphicData uri="http://schemas.openxmlformats.org/presentationml/2006/ole">
              <mc:AlternateContent xmlns:mc="http://schemas.openxmlformats.org/markup-compatibility/2006">
                <mc:Choice xmlns:v="urn:schemas-microsoft-com:vml" Requires="v">
                  <p:oleObj spid="_x0000_s130268" name="CorelPhotoPaint.Image.7" r:id="rId7" imgW="838095" imgH="771429" progId="CorelPhotoPaint.Image.7">
                    <p:embed/>
                  </p:oleObj>
                </mc:Choice>
                <mc:Fallback>
                  <p:oleObj name="CorelPhotoPaint.Image.7" r:id="rId7" imgW="838095" imgH="771429" progId="CorelPhotoPaint.Image.7">
                    <p:embed/>
                    <p:pic>
                      <p:nvPicPr>
                        <p:cNvPr id="33604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2736"/>
                          <a:ext cx="528" cy="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6049" name="Object 8"/>
            <p:cNvGraphicFramePr>
              <a:graphicFrameLocks noChangeAspect="1"/>
            </p:cNvGraphicFramePr>
            <p:nvPr/>
          </p:nvGraphicFramePr>
          <p:xfrm>
            <a:off x="2352" y="3216"/>
            <a:ext cx="528" cy="483"/>
          </p:xfrm>
          <a:graphic>
            <a:graphicData uri="http://schemas.openxmlformats.org/presentationml/2006/ole">
              <mc:AlternateContent xmlns:mc="http://schemas.openxmlformats.org/markup-compatibility/2006">
                <mc:Choice xmlns:v="urn:schemas-microsoft-com:vml" Requires="v">
                  <p:oleObj spid="_x0000_s130269" name="CorelPhotoPaint.Image.7" r:id="rId9" imgW="5647619" imgH="5171429" progId="CorelPhotoPaint.Image.7">
                    <p:embed/>
                  </p:oleObj>
                </mc:Choice>
                <mc:Fallback>
                  <p:oleObj name="CorelPhotoPaint.Image.7" r:id="rId9" imgW="5647619" imgH="5171429" progId="CorelPhotoPaint.Image.7">
                    <p:embed/>
                    <p:pic>
                      <p:nvPicPr>
                        <p:cNvPr id="33604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 y="3216"/>
                          <a:ext cx="528" cy="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6050" name="Object 9"/>
            <p:cNvGraphicFramePr>
              <a:graphicFrameLocks noChangeAspect="1"/>
            </p:cNvGraphicFramePr>
            <p:nvPr/>
          </p:nvGraphicFramePr>
          <p:xfrm>
            <a:off x="2352" y="3696"/>
            <a:ext cx="528" cy="477"/>
          </p:xfrm>
          <a:graphic>
            <a:graphicData uri="http://schemas.openxmlformats.org/presentationml/2006/ole">
              <mc:AlternateContent xmlns:mc="http://schemas.openxmlformats.org/markup-compatibility/2006">
                <mc:Choice xmlns:v="urn:schemas-microsoft-com:vml" Requires="v">
                  <p:oleObj spid="_x0000_s130270" name="CorelPhotoPaint.Image.7" r:id="rId11" imgW="5723810" imgH="5171429" progId="CorelPhotoPaint.Image.7">
                    <p:embed/>
                  </p:oleObj>
                </mc:Choice>
                <mc:Fallback>
                  <p:oleObj name="CorelPhotoPaint.Image.7" r:id="rId11" imgW="5723810" imgH="5171429" progId="CorelPhotoPaint.Image.7">
                    <p:embed/>
                    <p:pic>
                      <p:nvPicPr>
                        <p:cNvPr id="33605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2" y="3696"/>
                          <a:ext cx="528"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35877" name="Text Box 10"/>
          <p:cNvSpPr txBox="1">
            <a:spLocks noChangeArrowheads="1"/>
          </p:cNvSpPr>
          <p:nvPr/>
        </p:nvSpPr>
        <p:spPr bwMode="auto">
          <a:xfrm>
            <a:off x="1314450" y="4000500"/>
            <a:ext cx="90608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1350">
                <a:latin typeface="Arial" panose="020B0604020202020204" pitchFamily="34" charset="0"/>
              </a:rPr>
              <a:t>Version 2</a:t>
            </a:r>
          </a:p>
        </p:txBody>
      </p:sp>
      <p:sp>
        <p:nvSpPr>
          <p:cNvPr id="335878" name="Text Box 11"/>
          <p:cNvSpPr txBox="1">
            <a:spLocks noChangeArrowheads="1"/>
          </p:cNvSpPr>
          <p:nvPr/>
        </p:nvSpPr>
        <p:spPr bwMode="auto">
          <a:xfrm>
            <a:off x="1371602" y="1771650"/>
            <a:ext cx="70403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1350">
                <a:latin typeface="Arial" panose="020B0604020202020204" pitchFamily="34" charset="0"/>
              </a:rPr>
              <a:t>COMA</a:t>
            </a:r>
          </a:p>
        </p:txBody>
      </p:sp>
      <p:grpSp>
        <p:nvGrpSpPr>
          <p:cNvPr id="335879" name="Group 12"/>
          <p:cNvGrpSpPr>
            <a:grpSpLocks/>
          </p:cNvGrpSpPr>
          <p:nvPr/>
        </p:nvGrpSpPr>
        <p:grpSpPr bwMode="auto">
          <a:xfrm>
            <a:off x="3028950" y="1714501"/>
            <a:ext cx="467916" cy="1734741"/>
            <a:chOff x="3072" y="2736"/>
            <a:chExt cx="393" cy="1457"/>
          </a:xfrm>
        </p:grpSpPr>
        <p:graphicFrame>
          <p:nvGraphicFramePr>
            <p:cNvPr id="336045" name="Object 13"/>
            <p:cNvGraphicFramePr>
              <a:graphicFrameLocks noChangeAspect="1"/>
            </p:cNvGraphicFramePr>
            <p:nvPr/>
          </p:nvGraphicFramePr>
          <p:xfrm>
            <a:off x="3072" y="2736"/>
            <a:ext cx="391" cy="480"/>
          </p:xfrm>
          <a:graphic>
            <a:graphicData uri="http://schemas.openxmlformats.org/presentationml/2006/ole">
              <mc:AlternateContent xmlns:mc="http://schemas.openxmlformats.org/markup-compatibility/2006">
                <mc:Choice xmlns:v="urn:schemas-microsoft-com:vml" Requires="v">
                  <p:oleObj spid="_x0000_s130271" name="CorelPhotoPaint.Image.7" r:id="rId13" imgW="5533333" imgH="6800000" progId="CorelPhotoPaint.Image.7">
                    <p:embed/>
                  </p:oleObj>
                </mc:Choice>
                <mc:Fallback>
                  <p:oleObj name="CorelPhotoPaint.Image.7" r:id="rId13" imgW="5533333" imgH="6800000" progId="CorelPhotoPaint.Image.7">
                    <p:embed/>
                    <p:pic>
                      <p:nvPicPr>
                        <p:cNvPr id="336045"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2" y="2736"/>
                          <a:ext cx="39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6046" name="Object 14"/>
            <p:cNvGraphicFramePr>
              <a:graphicFrameLocks noChangeAspect="1"/>
            </p:cNvGraphicFramePr>
            <p:nvPr/>
          </p:nvGraphicFramePr>
          <p:xfrm>
            <a:off x="3072" y="3216"/>
            <a:ext cx="393" cy="503"/>
          </p:xfrm>
          <a:graphic>
            <a:graphicData uri="http://schemas.openxmlformats.org/presentationml/2006/ole">
              <mc:AlternateContent xmlns:mc="http://schemas.openxmlformats.org/markup-compatibility/2006">
                <mc:Choice xmlns:v="urn:schemas-microsoft-com:vml" Requires="v">
                  <p:oleObj spid="_x0000_s130272" name="CorelPhotoPaint.Image.7" r:id="rId15" imgW="5409524" imgH="6933333" progId="CorelPhotoPaint.Image.7">
                    <p:embed/>
                  </p:oleObj>
                </mc:Choice>
                <mc:Fallback>
                  <p:oleObj name="CorelPhotoPaint.Image.7" r:id="rId15" imgW="5409524" imgH="6933333" progId="CorelPhotoPaint.Image.7">
                    <p:embed/>
                    <p:pic>
                      <p:nvPicPr>
                        <p:cNvPr id="336046"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72" y="3216"/>
                          <a:ext cx="393" cy="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6047"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72" y="3696"/>
              <a:ext cx="388" cy="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5880" name="Text Box 16"/>
          <p:cNvSpPr txBox="1">
            <a:spLocks noChangeArrowheads="1"/>
          </p:cNvSpPr>
          <p:nvPr/>
        </p:nvSpPr>
        <p:spPr bwMode="auto">
          <a:xfrm>
            <a:off x="2286002" y="1600200"/>
            <a:ext cx="80021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1350">
                <a:latin typeface="Arial" panose="020B0604020202020204" pitchFamily="34" charset="0"/>
              </a:rPr>
              <a:t>COBRA</a:t>
            </a:r>
          </a:p>
        </p:txBody>
      </p:sp>
      <p:grpSp>
        <p:nvGrpSpPr>
          <p:cNvPr id="335881" name="Group 17"/>
          <p:cNvGrpSpPr>
            <a:grpSpLocks/>
          </p:cNvGrpSpPr>
          <p:nvPr/>
        </p:nvGrpSpPr>
        <p:grpSpPr bwMode="auto">
          <a:xfrm>
            <a:off x="6572250" y="2114550"/>
            <a:ext cx="742950" cy="1485900"/>
            <a:chOff x="4608" y="672"/>
            <a:chExt cx="911" cy="1911"/>
          </a:xfrm>
        </p:grpSpPr>
        <p:pic>
          <p:nvPicPr>
            <p:cNvPr id="336042" name="Picture 18" descr="L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09" y="672"/>
              <a:ext cx="903"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43" name="Picture 19" descr="E4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08" y="1296"/>
              <a:ext cx="911"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44" name="Picture 20" descr="L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08" y="1920"/>
              <a:ext cx="911"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5882" name="Group 21"/>
          <p:cNvGrpSpPr>
            <a:grpSpLocks noChangeAspect="1"/>
          </p:cNvGrpSpPr>
          <p:nvPr/>
        </p:nvGrpSpPr>
        <p:grpSpPr bwMode="auto">
          <a:xfrm>
            <a:off x="5600702" y="1714500"/>
            <a:ext cx="660797" cy="1485900"/>
            <a:chOff x="240" y="288"/>
            <a:chExt cx="1728" cy="3888"/>
          </a:xfrm>
        </p:grpSpPr>
        <p:pic>
          <p:nvPicPr>
            <p:cNvPr id="336039" name="Picture 22" descr="L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0" y="288"/>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40" name="Picture 23" descr="L1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0" y="1584"/>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41" name="Picture 24" descr="L1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0" y="2880"/>
              <a:ext cx="172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5883" name="Object 25"/>
          <p:cNvGraphicFramePr>
            <a:graphicFrameLocks noChangeAspect="1"/>
          </p:cNvGraphicFramePr>
          <p:nvPr/>
        </p:nvGraphicFramePr>
        <p:xfrm>
          <a:off x="2286000" y="3314701"/>
          <a:ext cx="4357688" cy="2336006"/>
        </p:xfrm>
        <a:graphic>
          <a:graphicData uri="http://schemas.openxmlformats.org/presentationml/2006/ole">
            <mc:AlternateContent xmlns:mc="http://schemas.openxmlformats.org/markup-compatibility/2006">
              <mc:Choice xmlns:v="urn:schemas-microsoft-com:vml" Requires="v">
                <p:oleObj spid="_x0000_s130273" name="Chart" r:id="rId24" imgW="5810707" imgH="3115056" progId="Excel.Chart.8">
                  <p:embed/>
                </p:oleObj>
              </mc:Choice>
              <mc:Fallback>
                <p:oleObj name="Chart" r:id="rId24" imgW="5810707" imgH="3115056" progId="Excel.Chart.8">
                  <p:embed/>
                  <p:pic>
                    <p:nvPicPr>
                      <p:cNvPr id="335883"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86000" y="3314701"/>
                        <a:ext cx="4357688" cy="23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5884" name="Line 26"/>
          <p:cNvSpPr>
            <a:spLocks noChangeShapeType="1"/>
          </p:cNvSpPr>
          <p:nvPr/>
        </p:nvSpPr>
        <p:spPr bwMode="auto">
          <a:xfrm>
            <a:off x="2343150" y="5086350"/>
            <a:ext cx="914400" cy="17145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885" name="Line 27"/>
          <p:cNvSpPr>
            <a:spLocks noChangeShapeType="1"/>
          </p:cNvSpPr>
          <p:nvPr/>
        </p:nvSpPr>
        <p:spPr bwMode="auto">
          <a:xfrm>
            <a:off x="2571750" y="3657600"/>
            <a:ext cx="1257300" cy="102870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886" name="Line 28"/>
          <p:cNvSpPr>
            <a:spLocks noChangeShapeType="1"/>
          </p:cNvSpPr>
          <p:nvPr/>
        </p:nvSpPr>
        <p:spPr bwMode="auto">
          <a:xfrm>
            <a:off x="3600450" y="3086100"/>
            <a:ext cx="800100" cy="137160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887" name="Line 29"/>
          <p:cNvSpPr>
            <a:spLocks noChangeShapeType="1"/>
          </p:cNvSpPr>
          <p:nvPr/>
        </p:nvSpPr>
        <p:spPr bwMode="auto">
          <a:xfrm flipH="1">
            <a:off x="4457700" y="3314700"/>
            <a:ext cx="57150" cy="51435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888" name="Line 30"/>
          <p:cNvSpPr>
            <a:spLocks noChangeShapeType="1"/>
          </p:cNvSpPr>
          <p:nvPr/>
        </p:nvSpPr>
        <p:spPr bwMode="auto">
          <a:xfrm flipH="1">
            <a:off x="5029200" y="3200400"/>
            <a:ext cx="514350" cy="51435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889" name="Line 31"/>
          <p:cNvSpPr>
            <a:spLocks noChangeShapeType="1"/>
          </p:cNvSpPr>
          <p:nvPr/>
        </p:nvSpPr>
        <p:spPr bwMode="auto">
          <a:xfrm flipH="1">
            <a:off x="5600700" y="3257550"/>
            <a:ext cx="800100" cy="228600"/>
          </a:xfrm>
          <a:prstGeom prst="line">
            <a:avLst/>
          </a:prstGeom>
          <a:noFill/>
          <a:ln w="12699">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335890" name="Group 32"/>
          <p:cNvGrpSpPr>
            <a:grpSpLocks/>
          </p:cNvGrpSpPr>
          <p:nvPr/>
        </p:nvGrpSpPr>
        <p:grpSpPr bwMode="auto">
          <a:xfrm>
            <a:off x="3874294" y="1833562"/>
            <a:ext cx="983456" cy="1423988"/>
            <a:chOff x="2294" y="720"/>
            <a:chExt cx="826" cy="1196"/>
          </a:xfrm>
        </p:grpSpPr>
        <p:grpSp>
          <p:nvGrpSpPr>
            <p:cNvPr id="336034" name="Group 33"/>
            <p:cNvGrpSpPr>
              <a:grpSpLocks/>
            </p:cNvGrpSpPr>
            <p:nvPr/>
          </p:nvGrpSpPr>
          <p:grpSpPr bwMode="auto">
            <a:xfrm>
              <a:off x="2544" y="720"/>
              <a:ext cx="576" cy="1196"/>
              <a:chOff x="2736" y="720"/>
              <a:chExt cx="576" cy="1196"/>
            </a:xfrm>
          </p:grpSpPr>
          <p:pic>
            <p:nvPicPr>
              <p:cNvPr id="336036" name="Picture 34" descr="L1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736" y="1488"/>
                <a:ext cx="57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37" name="Picture 35" descr="L1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736" y="1078"/>
                <a:ext cx="576"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038" name="Picture 36" descr="L1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36" y="720"/>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6035" name="Text Box 37"/>
            <p:cNvSpPr txBox="1">
              <a:spLocks noChangeArrowheads="1"/>
            </p:cNvSpPr>
            <p:nvPr/>
          </p:nvSpPr>
          <p:spPr bwMode="auto">
            <a:xfrm>
              <a:off x="2294" y="768"/>
              <a:ext cx="317"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latin typeface="Arial" panose="020B0604020202020204" pitchFamily="34" charset="0"/>
                </a:rPr>
                <a:t>150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140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130</a:t>
              </a:r>
            </a:p>
            <a:p>
              <a:pPr algn="l"/>
              <a:r>
                <a:rPr lang="en-US" altLang="en-US" sz="900">
                  <a:latin typeface="Arial" panose="020B0604020202020204" pitchFamily="34" charset="0"/>
                </a:rPr>
                <a:t>nm</a:t>
              </a:r>
            </a:p>
          </p:txBody>
        </p:sp>
      </p:grpSp>
      <p:sp>
        <p:nvSpPr>
          <p:cNvPr id="335891" name="Text Box 38"/>
          <p:cNvSpPr txBox="1">
            <a:spLocks noChangeArrowheads="1"/>
          </p:cNvSpPr>
          <p:nvPr/>
        </p:nvSpPr>
        <p:spPr bwMode="auto">
          <a:xfrm>
            <a:off x="5200650" y="1828800"/>
            <a:ext cx="37702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latin typeface="Arial" panose="020B0604020202020204" pitchFamily="34" charset="0"/>
              </a:rPr>
              <a:t>140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130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120</a:t>
            </a:r>
          </a:p>
          <a:p>
            <a:pPr algn="l"/>
            <a:r>
              <a:rPr lang="en-US" altLang="en-US" sz="900">
                <a:latin typeface="Arial" panose="020B0604020202020204" pitchFamily="34" charset="0"/>
              </a:rPr>
              <a:t>nm</a:t>
            </a:r>
          </a:p>
        </p:txBody>
      </p:sp>
      <p:sp>
        <p:nvSpPr>
          <p:cNvPr id="335892" name="Text Box 39"/>
          <p:cNvSpPr txBox="1">
            <a:spLocks noChangeArrowheads="1"/>
          </p:cNvSpPr>
          <p:nvPr/>
        </p:nvSpPr>
        <p:spPr bwMode="auto">
          <a:xfrm>
            <a:off x="7273528" y="2171700"/>
            <a:ext cx="37702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latin typeface="Arial" panose="020B0604020202020204" pitchFamily="34" charset="0"/>
              </a:rPr>
              <a:t>140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130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120</a:t>
            </a:r>
          </a:p>
          <a:p>
            <a:pPr algn="l"/>
            <a:r>
              <a:rPr lang="en-US" altLang="en-US" sz="900">
                <a:latin typeface="Arial" panose="020B0604020202020204" pitchFamily="34" charset="0"/>
              </a:rPr>
              <a:t>nm</a:t>
            </a:r>
          </a:p>
        </p:txBody>
      </p:sp>
      <p:sp>
        <p:nvSpPr>
          <p:cNvPr id="335893" name="Text Box 40"/>
          <p:cNvSpPr txBox="1">
            <a:spLocks noChangeArrowheads="1"/>
          </p:cNvSpPr>
          <p:nvPr/>
        </p:nvSpPr>
        <p:spPr bwMode="auto">
          <a:xfrm>
            <a:off x="1485900" y="2286000"/>
            <a:ext cx="37702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latin typeface="Arial" panose="020B0604020202020204" pitchFamily="34" charset="0"/>
              </a:rPr>
              <a:t>170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160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145</a:t>
            </a:r>
          </a:p>
          <a:p>
            <a:pPr algn="l"/>
            <a:r>
              <a:rPr lang="en-US" altLang="en-US" sz="900">
                <a:latin typeface="Arial" panose="020B0604020202020204" pitchFamily="34" charset="0"/>
              </a:rPr>
              <a:t>nm</a:t>
            </a:r>
          </a:p>
        </p:txBody>
      </p:sp>
      <p:sp>
        <p:nvSpPr>
          <p:cNvPr id="335894" name="Text Box 41"/>
          <p:cNvSpPr txBox="1">
            <a:spLocks noChangeArrowheads="1"/>
          </p:cNvSpPr>
          <p:nvPr/>
        </p:nvSpPr>
        <p:spPr bwMode="auto">
          <a:xfrm>
            <a:off x="2743200" y="2057401"/>
            <a:ext cx="3770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latin typeface="Arial" panose="020B0604020202020204" pitchFamily="34" charset="0"/>
              </a:rPr>
              <a:t>160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150</a:t>
            </a:r>
          </a:p>
          <a:p>
            <a:pPr algn="l"/>
            <a:endParaRPr lang="en-US" altLang="en-US" sz="900">
              <a:latin typeface="Arial" panose="020B0604020202020204" pitchFamily="34" charset="0"/>
            </a:endParaRPr>
          </a:p>
          <a:p>
            <a:pPr algn="l"/>
            <a:endParaRPr lang="en-US" altLang="en-US" sz="900">
              <a:latin typeface="Arial" panose="020B0604020202020204" pitchFamily="34" charset="0"/>
            </a:endParaRPr>
          </a:p>
          <a:p>
            <a:pPr algn="l"/>
            <a:r>
              <a:rPr lang="en-US" altLang="en-US" sz="900">
                <a:latin typeface="Arial" panose="020B0604020202020204" pitchFamily="34" charset="0"/>
              </a:rPr>
              <a:t>140</a:t>
            </a:r>
          </a:p>
          <a:p>
            <a:pPr algn="l"/>
            <a:r>
              <a:rPr lang="en-US" altLang="en-US" sz="900">
                <a:latin typeface="Arial" panose="020B0604020202020204" pitchFamily="34" charset="0"/>
              </a:rPr>
              <a:t>nm</a:t>
            </a:r>
          </a:p>
        </p:txBody>
      </p:sp>
      <p:sp>
        <p:nvSpPr>
          <p:cNvPr id="335895" name="Text Box 42"/>
          <p:cNvSpPr txBox="1">
            <a:spLocks noChangeArrowheads="1"/>
          </p:cNvSpPr>
          <p:nvPr/>
        </p:nvSpPr>
        <p:spPr bwMode="auto">
          <a:xfrm>
            <a:off x="6286500" y="1619250"/>
            <a:ext cx="139493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1350">
                <a:latin typeface="Arial" panose="020B0604020202020204" pitchFamily="34" charset="0"/>
              </a:rPr>
              <a:t>AZ</a:t>
            </a:r>
            <a:r>
              <a:rPr lang="en-US" altLang="en-US" sz="1350" baseline="30000">
                <a:latin typeface="Arial" panose="020B0604020202020204" pitchFamily="34" charset="0"/>
              </a:rPr>
              <a:t>®</a:t>
            </a:r>
            <a:r>
              <a:rPr lang="en-US" altLang="en-US" sz="1350">
                <a:latin typeface="Arial" panose="020B0604020202020204" pitchFamily="34" charset="0"/>
              </a:rPr>
              <a:t>AX™1020P</a:t>
            </a:r>
          </a:p>
        </p:txBody>
      </p:sp>
      <p:sp>
        <p:nvSpPr>
          <p:cNvPr id="335896" name="Text Box 43"/>
          <p:cNvSpPr txBox="1">
            <a:spLocks noChangeArrowheads="1"/>
          </p:cNvSpPr>
          <p:nvPr/>
        </p:nvSpPr>
        <p:spPr bwMode="auto">
          <a:xfrm>
            <a:off x="3886200" y="1543050"/>
            <a:ext cx="139493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1350">
                <a:latin typeface="Arial" panose="020B0604020202020204" pitchFamily="34" charset="0"/>
              </a:rPr>
              <a:t>AZ</a:t>
            </a:r>
            <a:r>
              <a:rPr lang="en-US" altLang="en-US" sz="1350" baseline="30000">
                <a:latin typeface="Arial" panose="020B0604020202020204" pitchFamily="34" charset="0"/>
              </a:rPr>
              <a:t>®</a:t>
            </a:r>
            <a:r>
              <a:rPr lang="en-US" altLang="en-US" sz="1350">
                <a:latin typeface="Arial" panose="020B0604020202020204" pitchFamily="34" charset="0"/>
              </a:rPr>
              <a:t>AX™1000P</a:t>
            </a:r>
          </a:p>
        </p:txBody>
      </p:sp>
      <p:sp>
        <p:nvSpPr>
          <p:cNvPr id="335897" name="Text Box 44"/>
          <p:cNvSpPr txBox="1">
            <a:spLocks noChangeArrowheads="1"/>
          </p:cNvSpPr>
          <p:nvPr/>
        </p:nvSpPr>
        <p:spPr bwMode="auto">
          <a:xfrm>
            <a:off x="1200150" y="4343400"/>
            <a:ext cx="3770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900">
                <a:solidFill>
                  <a:schemeClr val="bg1"/>
                </a:solidFill>
                <a:latin typeface="Arial" panose="020B0604020202020204" pitchFamily="34" charset="0"/>
              </a:rPr>
              <a:t>170</a:t>
            </a:r>
          </a:p>
          <a:p>
            <a:pPr algn="l"/>
            <a:endParaRPr lang="en-US" altLang="en-US" sz="900">
              <a:solidFill>
                <a:schemeClr val="bg1"/>
              </a:solidFill>
              <a:latin typeface="Arial" panose="020B0604020202020204" pitchFamily="34" charset="0"/>
            </a:endParaRPr>
          </a:p>
          <a:p>
            <a:pPr algn="l"/>
            <a:endParaRPr lang="en-US" altLang="en-US" sz="900">
              <a:solidFill>
                <a:schemeClr val="bg1"/>
              </a:solidFill>
              <a:latin typeface="Arial" panose="020B0604020202020204" pitchFamily="34" charset="0"/>
            </a:endParaRPr>
          </a:p>
          <a:p>
            <a:pPr algn="l"/>
            <a:endParaRPr lang="en-US" altLang="en-US" sz="900">
              <a:solidFill>
                <a:schemeClr val="bg1"/>
              </a:solidFill>
              <a:latin typeface="Arial" panose="020B0604020202020204" pitchFamily="34" charset="0"/>
            </a:endParaRPr>
          </a:p>
          <a:p>
            <a:pPr algn="l"/>
            <a:r>
              <a:rPr lang="en-US" altLang="en-US" sz="900">
                <a:solidFill>
                  <a:schemeClr val="bg1"/>
                </a:solidFill>
                <a:latin typeface="Arial" panose="020B0604020202020204" pitchFamily="34" charset="0"/>
              </a:rPr>
              <a:t>160</a:t>
            </a:r>
          </a:p>
          <a:p>
            <a:pPr algn="l"/>
            <a:r>
              <a:rPr lang="en-US" altLang="en-US" sz="900">
                <a:solidFill>
                  <a:schemeClr val="bg1"/>
                </a:solidFill>
                <a:latin typeface="Arial" panose="020B0604020202020204" pitchFamily="34" charset="0"/>
              </a:rPr>
              <a:t>nm</a:t>
            </a:r>
          </a:p>
        </p:txBody>
      </p:sp>
      <p:sp>
        <p:nvSpPr>
          <p:cNvPr id="335898" name="Rectangle 45"/>
          <p:cNvSpPr>
            <a:spLocks noChangeArrowheads="1"/>
          </p:cNvSpPr>
          <p:nvPr/>
        </p:nvSpPr>
        <p:spPr bwMode="auto">
          <a:xfrm>
            <a:off x="2743200" y="5372100"/>
            <a:ext cx="35433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p>
        </p:txBody>
      </p:sp>
      <p:grpSp>
        <p:nvGrpSpPr>
          <p:cNvPr id="335899" name="Group 46"/>
          <p:cNvGrpSpPr>
            <a:grpSpLocks/>
          </p:cNvGrpSpPr>
          <p:nvPr/>
        </p:nvGrpSpPr>
        <p:grpSpPr bwMode="auto">
          <a:xfrm>
            <a:off x="402432" y="5228631"/>
            <a:ext cx="626269" cy="544115"/>
            <a:chOff x="81" y="193"/>
            <a:chExt cx="526" cy="457"/>
          </a:xfrm>
        </p:grpSpPr>
        <p:sp>
          <p:nvSpPr>
            <p:cNvPr id="335900" name="Freeform 47"/>
            <p:cNvSpPr>
              <a:spLocks/>
            </p:cNvSpPr>
            <p:nvPr/>
          </p:nvSpPr>
          <p:spPr bwMode="auto">
            <a:xfrm>
              <a:off x="85" y="197"/>
              <a:ext cx="395" cy="394"/>
            </a:xfrm>
            <a:custGeom>
              <a:avLst/>
              <a:gdLst>
                <a:gd name="T0" fmla="*/ 28 w 395"/>
                <a:gd name="T1" fmla="*/ 296 h 394"/>
                <a:gd name="T2" fmla="*/ 51 w 395"/>
                <a:gd name="T3" fmla="*/ 328 h 394"/>
                <a:gd name="T4" fmla="*/ 79 w 395"/>
                <a:gd name="T5" fmla="*/ 354 h 394"/>
                <a:gd name="T6" fmla="*/ 111 w 395"/>
                <a:gd name="T7" fmla="*/ 373 h 394"/>
                <a:gd name="T8" fmla="*/ 147 w 395"/>
                <a:gd name="T9" fmla="*/ 387 h 394"/>
                <a:gd name="T10" fmla="*/ 184 w 395"/>
                <a:gd name="T11" fmla="*/ 393 h 394"/>
                <a:gd name="T12" fmla="*/ 223 w 395"/>
                <a:gd name="T13" fmla="*/ 392 h 394"/>
                <a:gd name="T14" fmla="*/ 261 w 395"/>
                <a:gd name="T15" fmla="*/ 383 h 394"/>
                <a:gd name="T16" fmla="*/ 297 w 395"/>
                <a:gd name="T17" fmla="*/ 366 h 394"/>
                <a:gd name="T18" fmla="*/ 329 w 395"/>
                <a:gd name="T19" fmla="*/ 343 h 394"/>
                <a:gd name="T20" fmla="*/ 355 w 395"/>
                <a:gd name="T21" fmla="*/ 315 h 394"/>
                <a:gd name="T22" fmla="*/ 374 w 395"/>
                <a:gd name="T23" fmla="*/ 282 h 394"/>
                <a:gd name="T24" fmla="*/ 387 w 395"/>
                <a:gd name="T25" fmla="*/ 247 h 394"/>
                <a:gd name="T26" fmla="*/ 393 w 395"/>
                <a:gd name="T27" fmla="*/ 210 h 394"/>
                <a:gd name="T28" fmla="*/ 392 w 395"/>
                <a:gd name="T29" fmla="*/ 171 h 394"/>
                <a:gd name="T30" fmla="*/ 383 w 395"/>
                <a:gd name="T31" fmla="*/ 133 h 394"/>
                <a:gd name="T32" fmla="*/ 366 w 395"/>
                <a:gd name="T33" fmla="*/ 97 h 394"/>
                <a:gd name="T34" fmla="*/ 343 w 395"/>
                <a:gd name="T35" fmla="*/ 65 h 394"/>
                <a:gd name="T36" fmla="*/ 315 w 395"/>
                <a:gd name="T37" fmla="*/ 39 h 394"/>
                <a:gd name="T38" fmla="*/ 283 w 395"/>
                <a:gd name="T39" fmla="*/ 20 h 394"/>
                <a:gd name="T40" fmla="*/ 247 w 395"/>
                <a:gd name="T41" fmla="*/ 6 h 394"/>
                <a:gd name="T42" fmla="*/ 210 w 395"/>
                <a:gd name="T43" fmla="*/ 0 h 394"/>
                <a:gd name="T44" fmla="*/ 171 w 395"/>
                <a:gd name="T45" fmla="*/ 1 h 394"/>
                <a:gd name="T46" fmla="*/ 133 w 395"/>
                <a:gd name="T47" fmla="*/ 10 h 394"/>
                <a:gd name="T48" fmla="*/ 97 w 395"/>
                <a:gd name="T49" fmla="*/ 27 h 394"/>
                <a:gd name="T50" fmla="*/ 65 w 395"/>
                <a:gd name="T51" fmla="*/ 50 h 394"/>
                <a:gd name="T52" fmla="*/ 39 w 395"/>
                <a:gd name="T53" fmla="*/ 78 h 394"/>
                <a:gd name="T54" fmla="*/ 20 w 395"/>
                <a:gd name="T55" fmla="*/ 111 h 394"/>
                <a:gd name="T56" fmla="*/ 7 w 395"/>
                <a:gd name="T57" fmla="*/ 146 h 394"/>
                <a:gd name="T58" fmla="*/ 1 w 395"/>
                <a:gd name="T59" fmla="*/ 183 h 394"/>
                <a:gd name="T60" fmla="*/ 2 w 395"/>
                <a:gd name="T61" fmla="*/ 222 h 394"/>
                <a:gd name="T62" fmla="*/ 11 w 395"/>
                <a:gd name="T63" fmla="*/ 260 h 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5" h="394">
                  <a:moveTo>
                    <a:pt x="18" y="278"/>
                  </a:moveTo>
                  <a:lnTo>
                    <a:pt x="28" y="296"/>
                  </a:lnTo>
                  <a:lnTo>
                    <a:pt x="38" y="313"/>
                  </a:lnTo>
                  <a:lnTo>
                    <a:pt x="51" y="328"/>
                  </a:lnTo>
                  <a:lnTo>
                    <a:pt x="64" y="342"/>
                  </a:lnTo>
                  <a:lnTo>
                    <a:pt x="79" y="354"/>
                  </a:lnTo>
                  <a:lnTo>
                    <a:pt x="95" y="364"/>
                  </a:lnTo>
                  <a:lnTo>
                    <a:pt x="111" y="373"/>
                  </a:lnTo>
                  <a:lnTo>
                    <a:pt x="129" y="381"/>
                  </a:lnTo>
                  <a:lnTo>
                    <a:pt x="147" y="387"/>
                  </a:lnTo>
                  <a:lnTo>
                    <a:pt x="165" y="391"/>
                  </a:lnTo>
                  <a:lnTo>
                    <a:pt x="184" y="393"/>
                  </a:lnTo>
                  <a:lnTo>
                    <a:pt x="203" y="393"/>
                  </a:lnTo>
                  <a:lnTo>
                    <a:pt x="223" y="392"/>
                  </a:lnTo>
                  <a:lnTo>
                    <a:pt x="242" y="388"/>
                  </a:lnTo>
                  <a:lnTo>
                    <a:pt x="261" y="383"/>
                  </a:lnTo>
                  <a:lnTo>
                    <a:pt x="279" y="375"/>
                  </a:lnTo>
                  <a:lnTo>
                    <a:pt x="297" y="366"/>
                  </a:lnTo>
                  <a:lnTo>
                    <a:pt x="314" y="355"/>
                  </a:lnTo>
                  <a:lnTo>
                    <a:pt x="329" y="343"/>
                  </a:lnTo>
                  <a:lnTo>
                    <a:pt x="342" y="329"/>
                  </a:lnTo>
                  <a:lnTo>
                    <a:pt x="355" y="315"/>
                  </a:lnTo>
                  <a:lnTo>
                    <a:pt x="365" y="299"/>
                  </a:lnTo>
                  <a:lnTo>
                    <a:pt x="374" y="282"/>
                  </a:lnTo>
                  <a:lnTo>
                    <a:pt x="382" y="265"/>
                  </a:lnTo>
                  <a:lnTo>
                    <a:pt x="387" y="247"/>
                  </a:lnTo>
                  <a:lnTo>
                    <a:pt x="391" y="229"/>
                  </a:lnTo>
                  <a:lnTo>
                    <a:pt x="393" y="210"/>
                  </a:lnTo>
                  <a:lnTo>
                    <a:pt x="394" y="191"/>
                  </a:lnTo>
                  <a:lnTo>
                    <a:pt x="392" y="171"/>
                  </a:lnTo>
                  <a:lnTo>
                    <a:pt x="389" y="152"/>
                  </a:lnTo>
                  <a:lnTo>
                    <a:pt x="383" y="133"/>
                  </a:lnTo>
                  <a:lnTo>
                    <a:pt x="376" y="115"/>
                  </a:lnTo>
                  <a:lnTo>
                    <a:pt x="366" y="97"/>
                  </a:lnTo>
                  <a:lnTo>
                    <a:pt x="356" y="80"/>
                  </a:lnTo>
                  <a:lnTo>
                    <a:pt x="343" y="65"/>
                  </a:lnTo>
                  <a:lnTo>
                    <a:pt x="330" y="51"/>
                  </a:lnTo>
                  <a:lnTo>
                    <a:pt x="315" y="39"/>
                  </a:lnTo>
                  <a:lnTo>
                    <a:pt x="299" y="29"/>
                  </a:lnTo>
                  <a:lnTo>
                    <a:pt x="283" y="20"/>
                  </a:lnTo>
                  <a:lnTo>
                    <a:pt x="265" y="12"/>
                  </a:lnTo>
                  <a:lnTo>
                    <a:pt x="247" y="6"/>
                  </a:lnTo>
                  <a:lnTo>
                    <a:pt x="229" y="2"/>
                  </a:lnTo>
                  <a:lnTo>
                    <a:pt x="210" y="0"/>
                  </a:lnTo>
                  <a:lnTo>
                    <a:pt x="191" y="0"/>
                  </a:lnTo>
                  <a:lnTo>
                    <a:pt x="171" y="1"/>
                  </a:lnTo>
                  <a:lnTo>
                    <a:pt x="152" y="5"/>
                  </a:lnTo>
                  <a:lnTo>
                    <a:pt x="133" y="10"/>
                  </a:lnTo>
                  <a:lnTo>
                    <a:pt x="115" y="18"/>
                  </a:lnTo>
                  <a:lnTo>
                    <a:pt x="97" y="27"/>
                  </a:lnTo>
                  <a:lnTo>
                    <a:pt x="80" y="38"/>
                  </a:lnTo>
                  <a:lnTo>
                    <a:pt x="65" y="50"/>
                  </a:lnTo>
                  <a:lnTo>
                    <a:pt x="51" y="64"/>
                  </a:lnTo>
                  <a:lnTo>
                    <a:pt x="39" y="78"/>
                  </a:lnTo>
                  <a:lnTo>
                    <a:pt x="29" y="94"/>
                  </a:lnTo>
                  <a:lnTo>
                    <a:pt x="20" y="111"/>
                  </a:lnTo>
                  <a:lnTo>
                    <a:pt x="12" y="128"/>
                  </a:lnTo>
                  <a:lnTo>
                    <a:pt x="7" y="146"/>
                  </a:lnTo>
                  <a:lnTo>
                    <a:pt x="3" y="164"/>
                  </a:lnTo>
                  <a:lnTo>
                    <a:pt x="1" y="183"/>
                  </a:lnTo>
                  <a:lnTo>
                    <a:pt x="0" y="202"/>
                  </a:lnTo>
                  <a:lnTo>
                    <a:pt x="2" y="222"/>
                  </a:lnTo>
                  <a:lnTo>
                    <a:pt x="5" y="241"/>
                  </a:lnTo>
                  <a:lnTo>
                    <a:pt x="11" y="260"/>
                  </a:lnTo>
                  <a:lnTo>
                    <a:pt x="18" y="278"/>
                  </a:lnTo>
                </a:path>
              </a:pathLst>
            </a:custGeom>
            <a:solidFill>
              <a:srgbClr val="0C267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1" name="Freeform 48"/>
            <p:cNvSpPr>
              <a:spLocks/>
            </p:cNvSpPr>
            <p:nvPr/>
          </p:nvSpPr>
          <p:spPr bwMode="auto">
            <a:xfrm>
              <a:off x="89" y="198"/>
              <a:ext cx="390" cy="390"/>
            </a:xfrm>
            <a:custGeom>
              <a:avLst/>
              <a:gdLst>
                <a:gd name="T0" fmla="*/ 27 w 390"/>
                <a:gd name="T1" fmla="*/ 293 h 390"/>
                <a:gd name="T2" fmla="*/ 50 w 390"/>
                <a:gd name="T3" fmla="*/ 325 h 390"/>
                <a:gd name="T4" fmla="*/ 78 w 390"/>
                <a:gd name="T5" fmla="*/ 350 h 390"/>
                <a:gd name="T6" fmla="*/ 110 w 390"/>
                <a:gd name="T7" fmla="*/ 370 h 390"/>
                <a:gd name="T8" fmla="*/ 145 w 390"/>
                <a:gd name="T9" fmla="*/ 383 h 390"/>
                <a:gd name="T10" fmla="*/ 182 w 390"/>
                <a:gd name="T11" fmla="*/ 389 h 390"/>
                <a:gd name="T12" fmla="*/ 220 w 390"/>
                <a:gd name="T13" fmla="*/ 387 h 390"/>
                <a:gd name="T14" fmla="*/ 257 w 390"/>
                <a:gd name="T15" fmla="*/ 379 h 390"/>
                <a:gd name="T16" fmla="*/ 293 w 390"/>
                <a:gd name="T17" fmla="*/ 362 h 390"/>
                <a:gd name="T18" fmla="*/ 325 w 390"/>
                <a:gd name="T19" fmla="*/ 339 h 390"/>
                <a:gd name="T20" fmla="*/ 350 w 390"/>
                <a:gd name="T21" fmla="*/ 311 h 390"/>
                <a:gd name="T22" fmla="*/ 370 w 390"/>
                <a:gd name="T23" fmla="*/ 279 h 390"/>
                <a:gd name="T24" fmla="*/ 383 w 390"/>
                <a:gd name="T25" fmla="*/ 244 h 390"/>
                <a:gd name="T26" fmla="*/ 389 w 390"/>
                <a:gd name="T27" fmla="*/ 207 h 390"/>
                <a:gd name="T28" fmla="*/ 387 w 390"/>
                <a:gd name="T29" fmla="*/ 169 h 390"/>
                <a:gd name="T30" fmla="*/ 379 w 390"/>
                <a:gd name="T31" fmla="*/ 132 h 390"/>
                <a:gd name="T32" fmla="*/ 362 w 390"/>
                <a:gd name="T33" fmla="*/ 96 h 390"/>
                <a:gd name="T34" fmla="*/ 339 w 390"/>
                <a:gd name="T35" fmla="*/ 64 h 390"/>
                <a:gd name="T36" fmla="*/ 311 w 390"/>
                <a:gd name="T37" fmla="*/ 39 h 390"/>
                <a:gd name="T38" fmla="*/ 279 w 390"/>
                <a:gd name="T39" fmla="*/ 19 h 390"/>
                <a:gd name="T40" fmla="*/ 244 w 390"/>
                <a:gd name="T41" fmla="*/ 6 h 390"/>
                <a:gd name="T42" fmla="*/ 207 w 390"/>
                <a:gd name="T43" fmla="*/ 0 h 390"/>
                <a:gd name="T44" fmla="*/ 169 w 390"/>
                <a:gd name="T45" fmla="*/ 2 h 390"/>
                <a:gd name="T46" fmla="*/ 132 w 390"/>
                <a:gd name="T47" fmla="*/ 10 h 390"/>
                <a:gd name="T48" fmla="*/ 96 w 390"/>
                <a:gd name="T49" fmla="*/ 27 h 390"/>
                <a:gd name="T50" fmla="*/ 64 w 390"/>
                <a:gd name="T51" fmla="*/ 50 h 390"/>
                <a:gd name="T52" fmla="*/ 39 w 390"/>
                <a:gd name="T53" fmla="*/ 78 h 390"/>
                <a:gd name="T54" fmla="*/ 19 w 390"/>
                <a:gd name="T55" fmla="*/ 110 h 390"/>
                <a:gd name="T56" fmla="*/ 6 w 390"/>
                <a:gd name="T57" fmla="*/ 145 h 390"/>
                <a:gd name="T58" fmla="*/ 0 w 390"/>
                <a:gd name="T59" fmla="*/ 182 h 390"/>
                <a:gd name="T60" fmla="*/ 2 w 390"/>
                <a:gd name="T61" fmla="*/ 220 h 390"/>
                <a:gd name="T62" fmla="*/ 10 w 390"/>
                <a:gd name="T63" fmla="*/ 257 h 3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390">
                  <a:moveTo>
                    <a:pt x="18" y="276"/>
                  </a:moveTo>
                  <a:lnTo>
                    <a:pt x="27" y="293"/>
                  </a:lnTo>
                  <a:lnTo>
                    <a:pt x="38" y="310"/>
                  </a:lnTo>
                  <a:lnTo>
                    <a:pt x="50" y="325"/>
                  </a:lnTo>
                  <a:lnTo>
                    <a:pt x="63" y="338"/>
                  </a:lnTo>
                  <a:lnTo>
                    <a:pt x="78" y="350"/>
                  </a:lnTo>
                  <a:lnTo>
                    <a:pt x="93" y="361"/>
                  </a:lnTo>
                  <a:lnTo>
                    <a:pt x="110" y="370"/>
                  </a:lnTo>
                  <a:lnTo>
                    <a:pt x="127" y="377"/>
                  </a:lnTo>
                  <a:lnTo>
                    <a:pt x="145" y="383"/>
                  </a:lnTo>
                  <a:lnTo>
                    <a:pt x="163" y="386"/>
                  </a:lnTo>
                  <a:lnTo>
                    <a:pt x="182" y="389"/>
                  </a:lnTo>
                  <a:lnTo>
                    <a:pt x="201" y="389"/>
                  </a:lnTo>
                  <a:lnTo>
                    <a:pt x="220" y="387"/>
                  </a:lnTo>
                  <a:lnTo>
                    <a:pt x="238" y="384"/>
                  </a:lnTo>
                  <a:lnTo>
                    <a:pt x="257" y="379"/>
                  </a:lnTo>
                  <a:lnTo>
                    <a:pt x="276" y="371"/>
                  </a:lnTo>
                  <a:lnTo>
                    <a:pt x="293" y="362"/>
                  </a:lnTo>
                  <a:lnTo>
                    <a:pt x="310" y="351"/>
                  </a:lnTo>
                  <a:lnTo>
                    <a:pt x="325" y="339"/>
                  </a:lnTo>
                  <a:lnTo>
                    <a:pt x="338" y="326"/>
                  </a:lnTo>
                  <a:lnTo>
                    <a:pt x="350" y="311"/>
                  </a:lnTo>
                  <a:lnTo>
                    <a:pt x="361" y="296"/>
                  </a:lnTo>
                  <a:lnTo>
                    <a:pt x="370" y="279"/>
                  </a:lnTo>
                  <a:lnTo>
                    <a:pt x="377" y="262"/>
                  </a:lnTo>
                  <a:lnTo>
                    <a:pt x="383" y="244"/>
                  </a:lnTo>
                  <a:lnTo>
                    <a:pt x="386" y="226"/>
                  </a:lnTo>
                  <a:lnTo>
                    <a:pt x="389" y="207"/>
                  </a:lnTo>
                  <a:lnTo>
                    <a:pt x="389" y="188"/>
                  </a:lnTo>
                  <a:lnTo>
                    <a:pt x="387" y="169"/>
                  </a:lnTo>
                  <a:lnTo>
                    <a:pt x="384" y="151"/>
                  </a:lnTo>
                  <a:lnTo>
                    <a:pt x="379" y="132"/>
                  </a:lnTo>
                  <a:lnTo>
                    <a:pt x="371" y="113"/>
                  </a:lnTo>
                  <a:lnTo>
                    <a:pt x="362" y="96"/>
                  </a:lnTo>
                  <a:lnTo>
                    <a:pt x="351" y="79"/>
                  </a:lnTo>
                  <a:lnTo>
                    <a:pt x="339" y="64"/>
                  </a:lnTo>
                  <a:lnTo>
                    <a:pt x="326" y="51"/>
                  </a:lnTo>
                  <a:lnTo>
                    <a:pt x="311" y="39"/>
                  </a:lnTo>
                  <a:lnTo>
                    <a:pt x="296" y="28"/>
                  </a:lnTo>
                  <a:lnTo>
                    <a:pt x="279" y="19"/>
                  </a:lnTo>
                  <a:lnTo>
                    <a:pt x="262" y="12"/>
                  </a:lnTo>
                  <a:lnTo>
                    <a:pt x="244" y="6"/>
                  </a:lnTo>
                  <a:lnTo>
                    <a:pt x="226" y="3"/>
                  </a:lnTo>
                  <a:lnTo>
                    <a:pt x="207" y="0"/>
                  </a:lnTo>
                  <a:lnTo>
                    <a:pt x="188" y="0"/>
                  </a:lnTo>
                  <a:lnTo>
                    <a:pt x="169" y="2"/>
                  </a:lnTo>
                  <a:lnTo>
                    <a:pt x="151" y="5"/>
                  </a:lnTo>
                  <a:lnTo>
                    <a:pt x="132" y="10"/>
                  </a:lnTo>
                  <a:lnTo>
                    <a:pt x="113" y="18"/>
                  </a:lnTo>
                  <a:lnTo>
                    <a:pt x="96" y="27"/>
                  </a:lnTo>
                  <a:lnTo>
                    <a:pt x="79" y="38"/>
                  </a:lnTo>
                  <a:lnTo>
                    <a:pt x="64" y="50"/>
                  </a:lnTo>
                  <a:lnTo>
                    <a:pt x="51" y="63"/>
                  </a:lnTo>
                  <a:lnTo>
                    <a:pt x="39" y="78"/>
                  </a:lnTo>
                  <a:lnTo>
                    <a:pt x="28" y="93"/>
                  </a:lnTo>
                  <a:lnTo>
                    <a:pt x="19" y="110"/>
                  </a:lnTo>
                  <a:lnTo>
                    <a:pt x="12" y="127"/>
                  </a:lnTo>
                  <a:lnTo>
                    <a:pt x="6" y="145"/>
                  </a:lnTo>
                  <a:lnTo>
                    <a:pt x="3" y="163"/>
                  </a:lnTo>
                  <a:lnTo>
                    <a:pt x="0" y="182"/>
                  </a:lnTo>
                  <a:lnTo>
                    <a:pt x="0" y="201"/>
                  </a:lnTo>
                  <a:lnTo>
                    <a:pt x="2" y="220"/>
                  </a:lnTo>
                  <a:lnTo>
                    <a:pt x="5" y="238"/>
                  </a:lnTo>
                  <a:lnTo>
                    <a:pt x="10" y="257"/>
                  </a:lnTo>
                  <a:lnTo>
                    <a:pt x="18" y="276"/>
                  </a:lnTo>
                </a:path>
              </a:pathLst>
            </a:custGeom>
            <a:solidFill>
              <a:srgbClr val="0E277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2" name="Freeform 49"/>
            <p:cNvSpPr>
              <a:spLocks/>
            </p:cNvSpPr>
            <p:nvPr/>
          </p:nvSpPr>
          <p:spPr bwMode="auto">
            <a:xfrm>
              <a:off x="93" y="200"/>
              <a:ext cx="386" cy="385"/>
            </a:xfrm>
            <a:custGeom>
              <a:avLst/>
              <a:gdLst>
                <a:gd name="T0" fmla="*/ 27 w 386"/>
                <a:gd name="T1" fmla="*/ 289 h 385"/>
                <a:gd name="T2" fmla="*/ 50 w 386"/>
                <a:gd name="T3" fmla="*/ 320 h 385"/>
                <a:gd name="T4" fmla="*/ 77 w 386"/>
                <a:gd name="T5" fmla="*/ 346 h 385"/>
                <a:gd name="T6" fmla="*/ 109 w 386"/>
                <a:gd name="T7" fmla="*/ 365 h 385"/>
                <a:gd name="T8" fmla="*/ 144 w 386"/>
                <a:gd name="T9" fmla="*/ 378 h 385"/>
                <a:gd name="T10" fmla="*/ 180 w 386"/>
                <a:gd name="T11" fmla="*/ 384 h 385"/>
                <a:gd name="T12" fmla="*/ 217 w 386"/>
                <a:gd name="T13" fmla="*/ 383 h 385"/>
                <a:gd name="T14" fmla="*/ 255 w 386"/>
                <a:gd name="T15" fmla="*/ 374 h 385"/>
                <a:gd name="T16" fmla="*/ 290 w 386"/>
                <a:gd name="T17" fmla="*/ 358 h 385"/>
                <a:gd name="T18" fmla="*/ 321 w 386"/>
                <a:gd name="T19" fmla="*/ 335 h 385"/>
                <a:gd name="T20" fmla="*/ 347 w 386"/>
                <a:gd name="T21" fmla="*/ 307 h 385"/>
                <a:gd name="T22" fmla="*/ 366 w 386"/>
                <a:gd name="T23" fmla="*/ 276 h 385"/>
                <a:gd name="T24" fmla="*/ 379 w 386"/>
                <a:gd name="T25" fmla="*/ 241 h 385"/>
                <a:gd name="T26" fmla="*/ 384 w 386"/>
                <a:gd name="T27" fmla="*/ 205 h 385"/>
                <a:gd name="T28" fmla="*/ 383 w 386"/>
                <a:gd name="T29" fmla="*/ 167 h 385"/>
                <a:gd name="T30" fmla="*/ 375 w 386"/>
                <a:gd name="T31" fmla="*/ 130 h 385"/>
                <a:gd name="T32" fmla="*/ 358 w 386"/>
                <a:gd name="T33" fmla="*/ 95 h 385"/>
                <a:gd name="T34" fmla="*/ 335 w 386"/>
                <a:gd name="T35" fmla="*/ 64 h 385"/>
                <a:gd name="T36" fmla="*/ 308 w 386"/>
                <a:gd name="T37" fmla="*/ 38 h 385"/>
                <a:gd name="T38" fmla="*/ 276 w 386"/>
                <a:gd name="T39" fmla="*/ 19 h 385"/>
                <a:gd name="T40" fmla="*/ 242 w 386"/>
                <a:gd name="T41" fmla="*/ 6 h 385"/>
                <a:gd name="T42" fmla="*/ 205 w 386"/>
                <a:gd name="T43" fmla="*/ 0 h 385"/>
                <a:gd name="T44" fmla="*/ 168 w 386"/>
                <a:gd name="T45" fmla="*/ 1 h 385"/>
                <a:gd name="T46" fmla="*/ 130 w 386"/>
                <a:gd name="T47" fmla="*/ 10 h 385"/>
                <a:gd name="T48" fmla="*/ 95 w 386"/>
                <a:gd name="T49" fmla="*/ 26 h 385"/>
                <a:gd name="T50" fmla="*/ 64 w 386"/>
                <a:gd name="T51" fmla="*/ 49 h 385"/>
                <a:gd name="T52" fmla="*/ 38 w 386"/>
                <a:gd name="T53" fmla="*/ 77 h 385"/>
                <a:gd name="T54" fmla="*/ 19 w 386"/>
                <a:gd name="T55" fmla="*/ 108 h 385"/>
                <a:gd name="T56" fmla="*/ 6 w 386"/>
                <a:gd name="T57" fmla="*/ 143 h 385"/>
                <a:gd name="T58" fmla="*/ 1 w 386"/>
                <a:gd name="T59" fmla="*/ 179 h 385"/>
                <a:gd name="T60" fmla="*/ 2 w 386"/>
                <a:gd name="T61" fmla="*/ 217 h 385"/>
                <a:gd name="T62" fmla="*/ 10 w 386"/>
                <a:gd name="T63" fmla="*/ 254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6" h="385">
                  <a:moveTo>
                    <a:pt x="18" y="272"/>
                  </a:moveTo>
                  <a:lnTo>
                    <a:pt x="27" y="289"/>
                  </a:lnTo>
                  <a:lnTo>
                    <a:pt x="38" y="306"/>
                  </a:lnTo>
                  <a:lnTo>
                    <a:pt x="50" y="320"/>
                  </a:lnTo>
                  <a:lnTo>
                    <a:pt x="63" y="334"/>
                  </a:lnTo>
                  <a:lnTo>
                    <a:pt x="77" y="346"/>
                  </a:lnTo>
                  <a:lnTo>
                    <a:pt x="93" y="356"/>
                  </a:lnTo>
                  <a:lnTo>
                    <a:pt x="109" y="365"/>
                  </a:lnTo>
                  <a:lnTo>
                    <a:pt x="126" y="372"/>
                  </a:lnTo>
                  <a:lnTo>
                    <a:pt x="144" y="378"/>
                  </a:lnTo>
                  <a:lnTo>
                    <a:pt x="162" y="382"/>
                  </a:lnTo>
                  <a:lnTo>
                    <a:pt x="180" y="384"/>
                  </a:lnTo>
                  <a:lnTo>
                    <a:pt x="199" y="384"/>
                  </a:lnTo>
                  <a:lnTo>
                    <a:pt x="217" y="383"/>
                  </a:lnTo>
                  <a:lnTo>
                    <a:pt x="236" y="379"/>
                  </a:lnTo>
                  <a:lnTo>
                    <a:pt x="255" y="374"/>
                  </a:lnTo>
                  <a:lnTo>
                    <a:pt x="273" y="367"/>
                  </a:lnTo>
                  <a:lnTo>
                    <a:pt x="290" y="358"/>
                  </a:lnTo>
                  <a:lnTo>
                    <a:pt x="307" y="347"/>
                  </a:lnTo>
                  <a:lnTo>
                    <a:pt x="321" y="335"/>
                  </a:lnTo>
                  <a:lnTo>
                    <a:pt x="335" y="322"/>
                  </a:lnTo>
                  <a:lnTo>
                    <a:pt x="347" y="307"/>
                  </a:lnTo>
                  <a:lnTo>
                    <a:pt x="357" y="292"/>
                  </a:lnTo>
                  <a:lnTo>
                    <a:pt x="366" y="276"/>
                  </a:lnTo>
                  <a:lnTo>
                    <a:pt x="373" y="259"/>
                  </a:lnTo>
                  <a:lnTo>
                    <a:pt x="379" y="241"/>
                  </a:lnTo>
                  <a:lnTo>
                    <a:pt x="382" y="223"/>
                  </a:lnTo>
                  <a:lnTo>
                    <a:pt x="384" y="205"/>
                  </a:lnTo>
                  <a:lnTo>
                    <a:pt x="385" y="186"/>
                  </a:lnTo>
                  <a:lnTo>
                    <a:pt x="383" y="167"/>
                  </a:lnTo>
                  <a:lnTo>
                    <a:pt x="380" y="149"/>
                  </a:lnTo>
                  <a:lnTo>
                    <a:pt x="375" y="130"/>
                  </a:lnTo>
                  <a:lnTo>
                    <a:pt x="367" y="112"/>
                  </a:lnTo>
                  <a:lnTo>
                    <a:pt x="358" y="95"/>
                  </a:lnTo>
                  <a:lnTo>
                    <a:pt x="347" y="78"/>
                  </a:lnTo>
                  <a:lnTo>
                    <a:pt x="335" y="64"/>
                  </a:lnTo>
                  <a:lnTo>
                    <a:pt x="322" y="50"/>
                  </a:lnTo>
                  <a:lnTo>
                    <a:pt x="308" y="38"/>
                  </a:lnTo>
                  <a:lnTo>
                    <a:pt x="292" y="28"/>
                  </a:lnTo>
                  <a:lnTo>
                    <a:pt x="276" y="19"/>
                  </a:lnTo>
                  <a:lnTo>
                    <a:pt x="259" y="12"/>
                  </a:lnTo>
                  <a:lnTo>
                    <a:pt x="242" y="6"/>
                  </a:lnTo>
                  <a:lnTo>
                    <a:pt x="223" y="2"/>
                  </a:lnTo>
                  <a:lnTo>
                    <a:pt x="205" y="0"/>
                  </a:lnTo>
                  <a:lnTo>
                    <a:pt x="186" y="0"/>
                  </a:lnTo>
                  <a:lnTo>
                    <a:pt x="168" y="1"/>
                  </a:lnTo>
                  <a:lnTo>
                    <a:pt x="149" y="5"/>
                  </a:lnTo>
                  <a:lnTo>
                    <a:pt x="130" y="10"/>
                  </a:lnTo>
                  <a:lnTo>
                    <a:pt x="112" y="17"/>
                  </a:lnTo>
                  <a:lnTo>
                    <a:pt x="95" y="26"/>
                  </a:lnTo>
                  <a:lnTo>
                    <a:pt x="78" y="37"/>
                  </a:lnTo>
                  <a:lnTo>
                    <a:pt x="64" y="49"/>
                  </a:lnTo>
                  <a:lnTo>
                    <a:pt x="50" y="62"/>
                  </a:lnTo>
                  <a:lnTo>
                    <a:pt x="38" y="77"/>
                  </a:lnTo>
                  <a:lnTo>
                    <a:pt x="28" y="92"/>
                  </a:lnTo>
                  <a:lnTo>
                    <a:pt x="19" y="108"/>
                  </a:lnTo>
                  <a:lnTo>
                    <a:pt x="12" y="125"/>
                  </a:lnTo>
                  <a:lnTo>
                    <a:pt x="6" y="143"/>
                  </a:lnTo>
                  <a:lnTo>
                    <a:pt x="3" y="161"/>
                  </a:lnTo>
                  <a:lnTo>
                    <a:pt x="1" y="179"/>
                  </a:lnTo>
                  <a:lnTo>
                    <a:pt x="0" y="198"/>
                  </a:lnTo>
                  <a:lnTo>
                    <a:pt x="2" y="217"/>
                  </a:lnTo>
                  <a:lnTo>
                    <a:pt x="5" y="235"/>
                  </a:lnTo>
                  <a:lnTo>
                    <a:pt x="10" y="254"/>
                  </a:lnTo>
                  <a:lnTo>
                    <a:pt x="18" y="272"/>
                  </a:lnTo>
                </a:path>
              </a:pathLst>
            </a:custGeom>
            <a:solidFill>
              <a:srgbClr val="0F2979"/>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3" name="Freeform 50"/>
            <p:cNvSpPr>
              <a:spLocks/>
            </p:cNvSpPr>
            <p:nvPr/>
          </p:nvSpPr>
          <p:spPr bwMode="auto">
            <a:xfrm>
              <a:off x="98" y="203"/>
              <a:ext cx="380" cy="380"/>
            </a:xfrm>
            <a:custGeom>
              <a:avLst/>
              <a:gdLst>
                <a:gd name="T0" fmla="*/ 26 w 380"/>
                <a:gd name="T1" fmla="*/ 286 h 380"/>
                <a:gd name="T2" fmla="*/ 49 w 380"/>
                <a:gd name="T3" fmla="*/ 316 h 380"/>
                <a:gd name="T4" fmla="*/ 76 w 380"/>
                <a:gd name="T5" fmla="*/ 341 h 380"/>
                <a:gd name="T6" fmla="*/ 107 w 380"/>
                <a:gd name="T7" fmla="*/ 360 h 380"/>
                <a:gd name="T8" fmla="*/ 141 w 380"/>
                <a:gd name="T9" fmla="*/ 373 h 380"/>
                <a:gd name="T10" fmla="*/ 177 w 380"/>
                <a:gd name="T11" fmla="*/ 379 h 380"/>
                <a:gd name="T12" fmla="*/ 214 w 380"/>
                <a:gd name="T13" fmla="*/ 377 h 380"/>
                <a:gd name="T14" fmla="*/ 251 w 380"/>
                <a:gd name="T15" fmla="*/ 369 h 380"/>
                <a:gd name="T16" fmla="*/ 286 w 380"/>
                <a:gd name="T17" fmla="*/ 353 h 380"/>
                <a:gd name="T18" fmla="*/ 316 w 380"/>
                <a:gd name="T19" fmla="*/ 330 h 380"/>
                <a:gd name="T20" fmla="*/ 341 w 380"/>
                <a:gd name="T21" fmla="*/ 303 h 380"/>
                <a:gd name="T22" fmla="*/ 360 w 380"/>
                <a:gd name="T23" fmla="*/ 272 h 380"/>
                <a:gd name="T24" fmla="*/ 373 w 380"/>
                <a:gd name="T25" fmla="*/ 238 h 380"/>
                <a:gd name="T26" fmla="*/ 379 w 380"/>
                <a:gd name="T27" fmla="*/ 202 h 380"/>
                <a:gd name="T28" fmla="*/ 377 w 380"/>
                <a:gd name="T29" fmla="*/ 165 h 380"/>
                <a:gd name="T30" fmla="*/ 369 w 380"/>
                <a:gd name="T31" fmla="*/ 128 h 380"/>
                <a:gd name="T32" fmla="*/ 353 w 380"/>
                <a:gd name="T33" fmla="*/ 93 h 380"/>
                <a:gd name="T34" fmla="*/ 330 w 380"/>
                <a:gd name="T35" fmla="*/ 63 h 380"/>
                <a:gd name="T36" fmla="*/ 303 w 380"/>
                <a:gd name="T37" fmla="*/ 38 h 380"/>
                <a:gd name="T38" fmla="*/ 272 w 380"/>
                <a:gd name="T39" fmla="*/ 19 h 380"/>
                <a:gd name="T40" fmla="*/ 238 w 380"/>
                <a:gd name="T41" fmla="*/ 6 h 380"/>
                <a:gd name="T42" fmla="*/ 202 w 380"/>
                <a:gd name="T43" fmla="*/ 0 h 380"/>
                <a:gd name="T44" fmla="*/ 165 w 380"/>
                <a:gd name="T45" fmla="*/ 2 h 380"/>
                <a:gd name="T46" fmla="*/ 128 w 380"/>
                <a:gd name="T47" fmla="*/ 10 h 380"/>
                <a:gd name="T48" fmla="*/ 93 w 380"/>
                <a:gd name="T49" fmla="*/ 26 h 380"/>
                <a:gd name="T50" fmla="*/ 63 w 380"/>
                <a:gd name="T51" fmla="*/ 49 h 380"/>
                <a:gd name="T52" fmla="*/ 38 w 380"/>
                <a:gd name="T53" fmla="*/ 76 h 380"/>
                <a:gd name="T54" fmla="*/ 19 w 380"/>
                <a:gd name="T55" fmla="*/ 107 h 380"/>
                <a:gd name="T56" fmla="*/ 6 w 380"/>
                <a:gd name="T57" fmla="*/ 141 h 380"/>
                <a:gd name="T58" fmla="*/ 0 w 380"/>
                <a:gd name="T59" fmla="*/ 177 h 380"/>
                <a:gd name="T60" fmla="*/ 2 w 380"/>
                <a:gd name="T61" fmla="*/ 214 h 380"/>
                <a:gd name="T62" fmla="*/ 10 w 380"/>
                <a:gd name="T63" fmla="*/ 251 h 3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80">
                  <a:moveTo>
                    <a:pt x="17" y="269"/>
                  </a:moveTo>
                  <a:lnTo>
                    <a:pt x="26" y="286"/>
                  </a:lnTo>
                  <a:lnTo>
                    <a:pt x="37" y="302"/>
                  </a:lnTo>
                  <a:lnTo>
                    <a:pt x="49" y="316"/>
                  </a:lnTo>
                  <a:lnTo>
                    <a:pt x="62" y="329"/>
                  </a:lnTo>
                  <a:lnTo>
                    <a:pt x="76" y="341"/>
                  </a:lnTo>
                  <a:lnTo>
                    <a:pt x="91" y="351"/>
                  </a:lnTo>
                  <a:lnTo>
                    <a:pt x="107" y="360"/>
                  </a:lnTo>
                  <a:lnTo>
                    <a:pt x="124" y="367"/>
                  </a:lnTo>
                  <a:lnTo>
                    <a:pt x="141" y="373"/>
                  </a:lnTo>
                  <a:lnTo>
                    <a:pt x="159" y="377"/>
                  </a:lnTo>
                  <a:lnTo>
                    <a:pt x="177" y="379"/>
                  </a:lnTo>
                  <a:lnTo>
                    <a:pt x="195" y="379"/>
                  </a:lnTo>
                  <a:lnTo>
                    <a:pt x="214" y="377"/>
                  </a:lnTo>
                  <a:lnTo>
                    <a:pt x="232" y="374"/>
                  </a:lnTo>
                  <a:lnTo>
                    <a:pt x="251" y="369"/>
                  </a:lnTo>
                  <a:lnTo>
                    <a:pt x="269" y="362"/>
                  </a:lnTo>
                  <a:lnTo>
                    <a:pt x="286" y="353"/>
                  </a:lnTo>
                  <a:lnTo>
                    <a:pt x="302" y="342"/>
                  </a:lnTo>
                  <a:lnTo>
                    <a:pt x="316" y="330"/>
                  </a:lnTo>
                  <a:lnTo>
                    <a:pt x="329" y="317"/>
                  </a:lnTo>
                  <a:lnTo>
                    <a:pt x="341" y="303"/>
                  </a:lnTo>
                  <a:lnTo>
                    <a:pt x="351" y="288"/>
                  </a:lnTo>
                  <a:lnTo>
                    <a:pt x="360" y="272"/>
                  </a:lnTo>
                  <a:lnTo>
                    <a:pt x="367" y="255"/>
                  </a:lnTo>
                  <a:lnTo>
                    <a:pt x="373" y="238"/>
                  </a:lnTo>
                  <a:lnTo>
                    <a:pt x="377" y="220"/>
                  </a:lnTo>
                  <a:lnTo>
                    <a:pt x="379" y="202"/>
                  </a:lnTo>
                  <a:lnTo>
                    <a:pt x="379" y="184"/>
                  </a:lnTo>
                  <a:lnTo>
                    <a:pt x="377" y="165"/>
                  </a:lnTo>
                  <a:lnTo>
                    <a:pt x="374" y="147"/>
                  </a:lnTo>
                  <a:lnTo>
                    <a:pt x="369" y="128"/>
                  </a:lnTo>
                  <a:lnTo>
                    <a:pt x="362" y="110"/>
                  </a:lnTo>
                  <a:lnTo>
                    <a:pt x="353" y="93"/>
                  </a:lnTo>
                  <a:lnTo>
                    <a:pt x="342" y="77"/>
                  </a:lnTo>
                  <a:lnTo>
                    <a:pt x="330" y="63"/>
                  </a:lnTo>
                  <a:lnTo>
                    <a:pt x="317" y="50"/>
                  </a:lnTo>
                  <a:lnTo>
                    <a:pt x="303" y="38"/>
                  </a:lnTo>
                  <a:lnTo>
                    <a:pt x="288" y="28"/>
                  </a:lnTo>
                  <a:lnTo>
                    <a:pt x="272" y="19"/>
                  </a:lnTo>
                  <a:lnTo>
                    <a:pt x="255" y="12"/>
                  </a:lnTo>
                  <a:lnTo>
                    <a:pt x="238" y="6"/>
                  </a:lnTo>
                  <a:lnTo>
                    <a:pt x="220" y="2"/>
                  </a:lnTo>
                  <a:lnTo>
                    <a:pt x="202" y="0"/>
                  </a:lnTo>
                  <a:lnTo>
                    <a:pt x="184" y="0"/>
                  </a:lnTo>
                  <a:lnTo>
                    <a:pt x="165" y="2"/>
                  </a:lnTo>
                  <a:lnTo>
                    <a:pt x="147" y="5"/>
                  </a:lnTo>
                  <a:lnTo>
                    <a:pt x="128" y="10"/>
                  </a:lnTo>
                  <a:lnTo>
                    <a:pt x="110" y="17"/>
                  </a:lnTo>
                  <a:lnTo>
                    <a:pt x="93" y="26"/>
                  </a:lnTo>
                  <a:lnTo>
                    <a:pt x="77" y="37"/>
                  </a:lnTo>
                  <a:lnTo>
                    <a:pt x="63" y="49"/>
                  </a:lnTo>
                  <a:lnTo>
                    <a:pt x="50" y="62"/>
                  </a:lnTo>
                  <a:lnTo>
                    <a:pt x="38" y="76"/>
                  </a:lnTo>
                  <a:lnTo>
                    <a:pt x="28" y="91"/>
                  </a:lnTo>
                  <a:lnTo>
                    <a:pt x="19" y="107"/>
                  </a:lnTo>
                  <a:lnTo>
                    <a:pt x="12" y="124"/>
                  </a:lnTo>
                  <a:lnTo>
                    <a:pt x="6" y="141"/>
                  </a:lnTo>
                  <a:lnTo>
                    <a:pt x="2" y="159"/>
                  </a:lnTo>
                  <a:lnTo>
                    <a:pt x="0" y="177"/>
                  </a:lnTo>
                  <a:lnTo>
                    <a:pt x="0" y="195"/>
                  </a:lnTo>
                  <a:lnTo>
                    <a:pt x="2" y="214"/>
                  </a:lnTo>
                  <a:lnTo>
                    <a:pt x="5" y="232"/>
                  </a:lnTo>
                  <a:lnTo>
                    <a:pt x="10" y="251"/>
                  </a:lnTo>
                  <a:lnTo>
                    <a:pt x="17" y="269"/>
                  </a:lnTo>
                </a:path>
              </a:pathLst>
            </a:custGeom>
            <a:solidFill>
              <a:srgbClr val="112B7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4" name="Freeform 51"/>
            <p:cNvSpPr>
              <a:spLocks/>
            </p:cNvSpPr>
            <p:nvPr/>
          </p:nvSpPr>
          <p:spPr bwMode="auto">
            <a:xfrm>
              <a:off x="102" y="205"/>
              <a:ext cx="375" cy="374"/>
            </a:xfrm>
            <a:custGeom>
              <a:avLst/>
              <a:gdLst>
                <a:gd name="T0" fmla="*/ 26 w 375"/>
                <a:gd name="T1" fmla="*/ 281 h 374"/>
                <a:gd name="T2" fmla="*/ 48 w 375"/>
                <a:gd name="T3" fmla="*/ 311 h 374"/>
                <a:gd name="T4" fmla="*/ 75 w 375"/>
                <a:gd name="T5" fmla="*/ 336 h 374"/>
                <a:gd name="T6" fmla="*/ 106 w 375"/>
                <a:gd name="T7" fmla="*/ 354 h 374"/>
                <a:gd name="T8" fmla="*/ 139 w 375"/>
                <a:gd name="T9" fmla="*/ 367 h 374"/>
                <a:gd name="T10" fmla="*/ 175 w 375"/>
                <a:gd name="T11" fmla="*/ 373 h 374"/>
                <a:gd name="T12" fmla="*/ 211 w 375"/>
                <a:gd name="T13" fmla="*/ 372 h 374"/>
                <a:gd name="T14" fmla="*/ 247 w 375"/>
                <a:gd name="T15" fmla="*/ 363 h 374"/>
                <a:gd name="T16" fmla="*/ 282 w 375"/>
                <a:gd name="T17" fmla="*/ 347 h 374"/>
                <a:gd name="T18" fmla="*/ 312 w 375"/>
                <a:gd name="T19" fmla="*/ 325 h 374"/>
                <a:gd name="T20" fmla="*/ 337 w 375"/>
                <a:gd name="T21" fmla="*/ 299 h 374"/>
                <a:gd name="T22" fmla="*/ 355 w 375"/>
                <a:gd name="T23" fmla="*/ 268 h 374"/>
                <a:gd name="T24" fmla="*/ 368 w 375"/>
                <a:gd name="T25" fmla="*/ 234 h 374"/>
                <a:gd name="T26" fmla="*/ 374 w 375"/>
                <a:gd name="T27" fmla="*/ 199 h 374"/>
                <a:gd name="T28" fmla="*/ 372 w 375"/>
                <a:gd name="T29" fmla="*/ 163 h 374"/>
                <a:gd name="T30" fmla="*/ 364 w 375"/>
                <a:gd name="T31" fmla="*/ 127 h 374"/>
                <a:gd name="T32" fmla="*/ 348 w 375"/>
                <a:gd name="T33" fmla="*/ 92 h 374"/>
                <a:gd name="T34" fmla="*/ 326 w 375"/>
                <a:gd name="T35" fmla="*/ 62 h 374"/>
                <a:gd name="T36" fmla="*/ 299 w 375"/>
                <a:gd name="T37" fmla="*/ 37 h 374"/>
                <a:gd name="T38" fmla="*/ 268 w 375"/>
                <a:gd name="T39" fmla="*/ 19 h 374"/>
                <a:gd name="T40" fmla="*/ 235 w 375"/>
                <a:gd name="T41" fmla="*/ 6 h 374"/>
                <a:gd name="T42" fmla="*/ 199 w 375"/>
                <a:gd name="T43" fmla="*/ 0 h 374"/>
                <a:gd name="T44" fmla="*/ 163 w 375"/>
                <a:gd name="T45" fmla="*/ 1 h 374"/>
                <a:gd name="T46" fmla="*/ 127 w 375"/>
                <a:gd name="T47" fmla="*/ 10 h 374"/>
                <a:gd name="T48" fmla="*/ 92 w 375"/>
                <a:gd name="T49" fmla="*/ 26 h 374"/>
                <a:gd name="T50" fmla="*/ 62 w 375"/>
                <a:gd name="T51" fmla="*/ 48 h 374"/>
                <a:gd name="T52" fmla="*/ 37 w 375"/>
                <a:gd name="T53" fmla="*/ 74 h 374"/>
                <a:gd name="T54" fmla="*/ 19 w 375"/>
                <a:gd name="T55" fmla="*/ 105 h 374"/>
                <a:gd name="T56" fmla="*/ 6 w 375"/>
                <a:gd name="T57" fmla="*/ 139 h 374"/>
                <a:gd name="T58" fmla="*/ 1 w 375"/>
                <a:gd name="T59" fmla="*/ 174 h 374"/>
                <a:gd name="T60" fmla="*/ 2 w 375"/>
                <a:gd name="T61" fmla="*/ 210 h 374"/>
                <a:gd name="T62" fmla="*/ 10 w 375"/>
                <a:gd name="T63" fmla="*/ 246 h 3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5" h="374">
                  <a:moveTo>
                    <a:pt x="17" y="264"/>
                  </a:moveTo>
                  <a:lnTo>
                    <a:pt x="26" y="281"/>
                  </a:lnTo>
                  <a:lnTo>
                    <a:pt x="37" y="297"/>
                  </a:lnTo>
                  <a:lnTo>
                    <a:pt x="48" y="311"/>
                  </a:lnTo>
                  <a:lnTo>
                    <a:pt x="61" y="324"/>
                  </a:lnTo>
                  <a:lnTo>
                    <a:pt x="75" y="336"/>
                  </a:lnTo>
                  <a:lnTo>
                    <a:pt x="90" y="346"/>
                  </a:lnTo>
                  <a:lnTo>
                    <a:pt x="106" y="354"/>
                  </a:lnTo>
                  <a:lnTo>
                    <a:pt x="122" y="361"/>
                  </a:lnTo>
                  <a:lnTo>
                    <a:pt x="139" y="367"/>
                  </a:lnTo>
                  <a:lnTo>
                    <a:pt x="157" y="371"/>
                  </a:lnTo>
                  <a:lnTo>
                    <a:pt x="175" y="373"/>
                  </a:lnTo>
                  <a:lnTo>
                    <a:pt x="193" y="373"/>
                  </a:lnTo>
                  <a:lnTo>
                    <a:pt x="211" y="372"/>
                  </a:lnTo>
                  <a:lnTo>
                    <a:pt x="229" y="368"/>
                  </a:lnTo>
                  <a:lnTo>
                    <a:pt x="247" y="363"/>
                  </a:lnTo>
                  <a:lnTo>
                    <a:pt x="265" y="356"/>
                  </a:lnTo>
                  <a:lnTo>
                    <a:pt x="282" y="347"/>
                  </a:lnTo>
                  <a:lnTo>
                    <a:pt x="298" y="337"/>
                  </a:lnTo>
                  <a:lnTo>
                    <a:pt x="312" y="325"/>
                  </a:lnTo>
                  <a:lnTo>
                    <a:pt x="325" y="313"/>
                  </a:lnTo>
                  <a:lnTo>
                    <a:pt x="337" y="299"/>
                  </a:lnTo>
                  <a:lnTo>
                    <a:pt x="347" y="284"/>
                  </a:lnTo>
                  <a:lnTo>
                    <a:pt x="355" y="268"/>
                  </a:lnTo>
                  <a:lnTo>
                    <a:pt x="362" y="251"/>
                  </a:lnTo>
                  <a:lnTo>
                    <a:pt x="368" y="234"/>
                  </a:lnTo>
                  <a:lnTo>
                    <a:pt x="371" y="217"/>
                  </a:lnTo>
                  <a:lnTo>
                    <a:pt x="374" y="199"/>
                  </a:lnTo>
                  <a:lnTo>
                    <a:pt x="374" y="181"/>
                  </a:lnTo>
                  <a:lnTo>
                    <a:pt x="372" y="163"/>
                  </a:lnTo>
                  <a:lnTo>
                    <a:pt x="369" y="145"/>
                  </a:lnTo>
                  <a:lnTo>
                    <a:pt x="364" y="127"/>
                  </a:lnTo>
                  <a:lnTo>
                    <a:pt x="357" y="109"/>
                  </a:lnTo>
                  <a:lnTo>
                    <a:pt x="348" y="92"/>
                  </a:lnTo>
                  <a:lnTo>
                    <a:pt x="337" y="76"/>
                  </a:lnTo>
                  <a:lnTo>
                    <a:pt x="326" y="62"/>
                  </a:lnTo>
                  <a:lnTo>
                    <a:pt x="313" y="49"/>
                  </a:lnTo>
                  <a:lnTo>
                    <a:pt x="299" y="37"/>
                  </a:lnTo>
                  <a:lnTo>
                    <a:pt x="284" y="27"/>
                  </a:lnTo>
                  <a:lnTo>
                    <a:pt x="268" y="19"/>
                  </a:lnTo>
                  <a:lnTo>
                    <a:pt x="252" y="12"/>
                  </a:lnTo>
                  <a:lnTo>
                    <a:pt x="235" y="6"/>
                  </a:lnTo>
                  <a:lnTo>
                    <a:pt x="217" y="2"/>
                  </a:lnTo>
                  <a:lnTo>
                    <a:pt x="199" y="0"/>
                  </a:lnTo>
                  <a:lnTo>
                    <a:pt x="181" y="0"/>
                  </a:lnTo>
                  <a:lnTo>
                    <a:pt x="163" y="1"/>
                  </a:lnTo>
                  <a:lnTo>
                    <a:pt x="145" y="5"/>
                  </a:lnTo>
                  <a:lnTo>
                    <a:pt x="127" y="10"/>
                  </a:lnTo>
                  <a:lnTo>
                    <a:pt x="109" y="17"/>
                  </a:lnTo>
                  <a:lnTo>
                    <a:pt x="92" y="26"/>
                  </a:lnTo>
                  <a:lnTo>
                    <a:pt x="76" y="36"/>
                  </a:lnTo>
                  <a:lnTo>
                    <a:pt x="62" y="48"/>
                  </a:lnTo>
                  <a:lnTo>
                    <a:pt x="49" y="60"/>
                  </a:lnTo>
                  <a:lnTo>
                    <a:pt x="37" y="74"/>
                  </a:lnTo>
                  <a:lnTo>
                    <a:pt x="27" y="89"/>
                  </a:lnTo>
                  <a:lnTo>
                    <a:pt x="19" y="105"/>
                  </a:lnTo>
                  <a:lnTo>
                    <a:pt x="12" y="121"/>
                  </a:lnTo>
                  <a:lnTo>
                    <a:pt x="6" y="139"/>
                  </a:lnTo>
                  <a:lnTo>
                    <a:pt x="3" y="156"/>
                  </a:lnTo>
                  <a:lnTo>
                    <a:pt x="1" y="174"/>
                  </a:lnTo>
                  <a:lnTo>
                    <a:pt x="0" y="192"/>
                  </a:lnTo>
                  <a:lnTo>
                    <a:pt x="2" y="210"/>
                  </a:lnTo>
                  <a:lnTo>
                    <a:pt x="5" y="228"/>
                  </a:lnTo>
                  <a:lnTo>
                    <a:pt x="10" y="246"/>
                  </a:lnTo>
                  <a:lnTo>
                    <a:pt x="17" y="264"/>
                  </a:lnTo>
                </a:path>
              </a:pathLst>
            </a:custGeom>
            <a:solidFill>
              <a:srgbClr val="132C7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5" name="Freeform 52"/>
            <p:cNvSpPr>
              <a:spLocks/>
            </p:cNvSpPr>
            <p:nvPr/>
          </p:nvSpPr>
          <p:spPr bwMode="auto">
            <a:xfrm>
              <a:off x="107" y="206"/>
              <a:ext cx="369" cy="371"/>
            </a:xfrm>
            <a:custGeom>
              <a:avLst/>
              <a:gdLst>
                <a:gd name="T0" fmla="*/ 25 w 369"/>
                <a:gd name="T1" fmla="*/ 279 h 371"/>
                <a:gd name="T2" fmla="*/ 46 w 369"/>
                <a:gd name="T3" fmla="*/ 309 h 371"/>
                <a:gd name="T4" fmla="*/ 73 w 369"/>
                <a:gd name="T5" fmla="*/ 333 h 371"/>
                <a:gd name="T6" fmla="*/ 103 w 369"/>
                <a:gd name="T7" fmla="*/ 351 h 371"/>
                <a:gd name="T8" fmla="*/ 136 w 369"/>
                <a:gd name="T9" fmla="*/ 364 h 371"/>
                <a:gd name="T10" fmla="*/ 171 w 369"/>
                <a:gd name="T11" fmla="*/ 369 h 371"/>
                <a:gd name="T12" fmla="*/ 207 w 369"/>
                <a:gd name="T13" fmla="*/ 368 h 371"/>
                <a:gd name="T14" fmla="*/ 243 w 369"/>
                <a:gd name="T15" fmla="*/ 360 h 371"/>
                <a:gd name="T16" fmla="*/ 277 w 369"/>
                <a:gd name="T17" fmla="*/ 344 h 371"/>
                <a:gd name="T18" fmla="*/ 307 w 369"/>
                <a:gd name="T19" fmla="*/ 322 h 371"/>
                <a:gd name="T20" fmla="*/ 331 w 369"/>
                <a:gd name="T21" fmla="*/ 295 h 371"/>
                <a:gd name="T22" fmla="*/ 350 w 369"/>
                <a:gd name="T23" fmla="*/ 265 h 371"/>
                <a:gd name="T24" fmla="*/ 362 w 369"/>
                <a:gd name="T25" fmla="*/ 231 h 371"/>
                <a:gd name="T26" fmla="*/ 368 w 369"/>
                <a:gd name="T27" fmla="*/ 196 h 371"/>
                <a:gd name="T28" fmla="*/ 367 w 369"/>
                <a:gd name="T29" fmla="*/ 160 h 371"/>
                <a:gd name="T30" fmla="*/ 359 w 369"/>
                <a:gd name="T31" fmla="*/ 124 h 371"/>
                <a:gd name="T32" fmla="*/ 343 w 369"/>
                <a:gd name="T33" fmla="*/ 90 h 371"/>
                <a:gd name="T34" fmla="*/ 322 w 369"/>
                <a:gd name="T35" fmla="*/ 60 h 371"/>
                <a:gd name="T36" fmla="*/ 295 w 369"/>
                <a:gd name="T37" fmla="*/ 36 h 371"/>
                <a:gd name="T38" fmla="*/ 265 w 369"/>
                <a:gd name="T39" fmla="*/ 18 h 371"/>
                <a:gd name="T40" fmla="*/ 232 w 369"/>
                <a:gd name="T41" fmla="*/ 5 h 371"/>
                <a:gd name="T42" fmla="*/ 197 w 369"/>
                <a:gd name="T43" fmla="*/ 0 h 371"/>
                <a:gd name="T44" fmla="*/ 161 w 369"/>
                <a:gd name="T45" fmla="*/ 1 h 371"/>
                <a:gd name="T46" fmla="*/ 125 w 369"/>
                <a:gd name="T47" fmla="*/ 10 h 371"/>
                <a:gd name="T48" fmla="*/ 91 w 369"/>
                <a:gd name="T49" fmla="*/ 25 h 371"/>
                <a:gd name="T50" fmla="*/ 61 w 369"/>
                <a:gd name="T51" fmla="*/ 47 h 371"/>
                <a:gd name="T52" fmla="*/ 37 w 369"/>
                <a:gd name="T53" fmla="*/ 74 h 371"/>
                <a:gd name="T54" fmla="*/ 18 w 369"/>
                <a:gd name="T55" fmla="*/ 105 h 371"/>
                <a:gd name="T56" fmla="*/ 6 w 369"/>
                <a:gd name="T57" fmla="*/ 138 h 371"/>
                <a:gd name="T58" fmla="*/ 0 w 369"/>
                <a:gd name="T59" fmla="*/ 173 h 371"/>
                <a:gd name="T60" fmla="*/ 1 w 369"/>
                <a:gd name="T61" fmla="*/ 209 h 371"/>
                <a:gd name="T62" fmla="*/ 9 w 369"/>
                <a:gd name="T63" fmla="*/ 245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9" h="371">
                  <a:moveTo>
                    <a:pt x="16" y="262"/>
                  </a:moveTo>
                  <a:lnTo>
                    <a:pt x="25" y="279"/>
                  </a:lnTo>
                  <a:lnTo>
                    <a:pt x="35" y="295"/>
                  </a:lnTo>
                  <a:lnTo>
                    <a:pt x="46" y="309"/>
                  </a:lnTo>
                  <a:lnTo>
                    <a:pt x="59" y="322"/>
                  </a:lnTo>
                  <a:lnTo>
                    <a:pt x="73" y="333"/>
                  </a:lnTo>
                  <a:lnTo>
                    <a:pt x="88" y="343"/>
                  </a:lnTo>
                  <a:lnTo>
                    <a:pt x="103" y="351"/>
                  </a:lnTo>
                  <a:lnTo>
                    <a:pt x="119" y="358"/>
                  </a:lnTo>
                  <a:lnTo>
                    <a:pt x="136" y="364"/>
                  </a:lnTo>
                  <a:lnTo>
                    <a:pt x="154" y="367"/>
                  </a:lnTo>
                  <a:lnTo>
                    <a:pt x="171" y="369"/>
                  </a:lnTo>
                  <a:lnTo>
                    <a:pt x="189" y="370"/>
                  </a:lnTo>
                  <a:lnTo>
                    <a:pt x="207" y="368"/>
                  </a:lnTo>
                  <a:lnTo>
                    <a:pt x="225" y="365"/>
                  </a:lnTo>
                  <a:lnTo>
                    <a:pt x="243" y="360"/>
                  </a:lnTo>
                  <a:lnTo>
                    <a:pt x="260" y="352"/>
                  </a:lnTo>
                  <a:lnTo>
                    <a:pt x="277" y="344"/>
                  </a:lnTo>
                  <a:lnTo>
                    <a:pt x="293" y="333"/>
                  </a:lnTo>
                  <a:lnTo>
                    <a:pt x="307" y="322"/>
                  </a:lnTo>
                  <a:lnTo>
                    <a:pt x="320" y="309"/>
                  </a:lnTo>
                  <a:lnTo>
                    <a:pt x="331" y="295"/>
                  </a:lnTo>
                  <a:lnTo>
                    <a:pt x="341" y="280"/>
                  </a:lnTo>
                  <a:lnTo>
                    <a:pt x="350" y="265"/>
                  </a:lnTo>
                  <a:lnTo>
                    <a:pt x="357" y="248"/>
                  </a:lnTo>
                  <a:lnTo>
                    <a:pt x="362" y="231"/>
                  </a:lnTo>
                  <a:lnTo>
                    <a:pt x="366" y="214"/>
                  </a:lnTo>
                  <a:lnTo>
                    <a:pt x="368" y="196"/>
                  </a:lnTo>
                  <a:lnTo>
                    <a:pt x="368" y="178"/>
                  </a:lnTo>
                  <a:lnTo>
                    <a:pt x="367" y="160"/>
                  </a:lnTo>
                  <a:lnTo>
                    <a:pt x="364" y="142"/>
                  </a:lnTo>
                  <a:lnTo>
                    <a:pt x="359" y="124"/>
                  </a:lnTo>
                  <a:lnTo>
                    <a:pt x="352" y="107"/>
                  </a:lnTo>
                  <a:lnTo>
                    <a:pt x="343" y="90"/>
                  </a:lnTo>
                  <a:lnTo>
                    <a:pt x="333" y="74"/>
                  </a:lnTo>
                  <a:lnTo>
                    <a:pt x="322" y="60"/>
                  </a:lnTo>
                  <a:lnTo>
                    <a:pt x="309" y="47"/>
                  </a:lnTo>
                  <a:lnTo>
                    <a:pt x="295" y="36"/>
                  </a:lnTo>
                  <a:lnTo>
                    <a:pt x="280" y="26"/>
                  </a:lnTo>
                  <a:lnTo>
                    <a:pt x="265" y="18"/>
                  </a:lnTo>
                  <a:lnTo>
                    <a:pt x="249" y="11"/>
                  </a:lnTo>
                  <a:lnTo>
                    <a:pt x="232" y="5"/>
                  </a:lnTo>
                  <a:lnTo>
                    <a:pt x="214" y="2"/>
                  </a:lnTo>
                  <a:lnTo>
                    <a:pt x="197" y="0"/>
                  </a:lnTo>
                  <a:lnTo>
                    <a:pt x="179" y="0"/>
                  </a:lnTo>
                  <a:lnTo>
                    <a:pt x="161" y="1"/>
                  </a:lnTo>
                  <a:lnTo>
                    <a:pt x="143" y="4"/>
                  </a:lnTo>
                  <a:lnTo>
                    <a:pt x="125" y="10"/>
                  </a:lnTo>
                  <a:lnTo>
                    <a:pt x="108" y="17"/>
                  </a:lnTo>
                  <a:lnTo>
                    <a:pt x="91" y="25"/>
                  </a:lnTo>
                  <a:lnTo>
                    <a:pt x="75" y="36"/>
                  </a:lnTo>
                  <a:lnTo>
                    <a:pt x="61" y="47"/>
                  </a:lnTo>
                  <a:lnTo>
                    <a:pt x="48" y="60"/>
                  </a:lnTo>
                  <a:lnTo>
                    <a:pt x="37" y="74"/>
                  </a:lnTo>
                  <a:lnTo>
                    <a:pt x="27" y="89"/>
                  </a:lnTo>
                  <a:lnTo>
                    <a:pt x="18" y="105"/>
                  </a:lnTo>
                  <a:lnTo>
                    <a:pt x="11" y="121"/>
                  </a:lnTo>
                  <a:lnTo>
                    <a:pt x="6" y="138"/>
                  </a:lnTo>
                  <a:lnTo>
                    <a:pt x="2" y="155"/>
                  </a:lnTo>
                  <a:lnTo>
                    <a:pt x="0" y="173"/>
                  </a:lnTo>
                  <a:lnTo>
                    <a:pt x="0" y="191"/>
                  </a:lnTo>
                  <a:lnTo>
                    <a:pt x="1" y="209"/>
                  </a:lnTo>
                  <a:lnTo>
                    <a:pt x="4" y="227"/>
                  </a:lnTo>
                  <a:lnTo>
                    <a:pt x="9" y="245"/>
                  </a:lnTo>
                  <a:lnTo>
                    <a:pt x="16" y="262"/>
                  </a:lnTo>
                </a:path>
              </a:pathLst>
            </a:custGeom>
            <a:solidFill>
              <a:srgbClr val="152E7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6" name="Freeform 53"/>
            <p:cNvSpPr>
              <a:spLocks/>
            </p:cNvSpPr>
            <p:nvPr/>
          </p:nvSpPr>
          <p:spPr bwMode="auto">
            <a:xfrm>
              <a:off x="110" y="207"/>
              <a:ext cx="365" cy="366"/>
            </a:xfrm>
            <a:custGeom>
              <a:avLst/>
              <a:gdLst>
                <a:gd name="T0" fmla="*/ 25 w 365"/>
                <a:gd name="T1" fmla="*/ 275 h 366"/>
                <a:gd name="T2" fmla="*/ 46 w 365"/>
                <a:gd name="T3" fmla="*/ 305 h 366"/>
                <a:gd name="T4" fmla="*/ 73 w 365"/>
                <a:gd name="T5" fmla="*/ 329 h 366"/>
                <a:gd name="T6" fmla="*/ 102 w 365"/>
                <a:gd name="T7" fmla="*/ 347 h 366"/>
                <a:gd name="T8" fmla="*/ 135 w 365"/>
                <a:gd name="T9" fmla="*/ 359 h 366"/>
                <a:gd name="T10" fmla="*/ 170 w 365"/>
                <a:gd name="T11" fmla="*/ 364 h 366"/>
                <a:gd name="T12" fmla="*/ 205 w 365"/>
                <a:gd name="T13" fmla="*/ 363 h 366"/>
                <a:gd name="T14" fmla="*/ 241 w 365"/>
                <a:gd name="T15" fmla="*/ 355 h 366"/>
                <a:gd name="T16" fmla="*/ 274 w 365"/>
                <a:gd name="T17" fmla="*/ 339 h 366"/>
                <a:gd name="T18" fmla="*/ 304 w 365"/>
                <a:gd name="T19" fmla="*/ 318 h 366"/>
                <a:gd name="T20" fmla="*/ 328 w 365"/>
                <a:gd name="T21" fmla="*/ 292 h 366"/>
                <a:gd name="T22" fmla="*/ 346 w 365"/>
                <a:gd name="T23" fmla="*/ 262 h 366"/>
                <a:gd name="T24" fmla="*/ 358 w 365"/>
                <a:gd name="T25" fmla="*/ 229 h 366"/>
                <a:gd name="T26" fmla="*/ 364 w 365"/>
                <a:gd name="T27" fmla="*/ 194 h 366"/>
                <a:gd name="T28" fmla="*/ 363 w 365"/>
                <a:gd name="T29" fmla="*/ 159 h 366"/>
                <a:gd name="T30" fmla="*/ 354 w 365"/>
                <a:gd name="T31" fmla="*/ 123 h 366"/>
                <a:gd name="T32" fmla="*/ 339 w 365"/>
                <a:gd name="T33" fmla="*/ 90 h 366"/>
                <a:gd name="T34" fmla="*/ 318 w 365"/>
                <a:gd name="T35" fmla="*/ 60 h 366"/>
                <a:gd name="T36" fmla="*/ 291 w 365"/>
                <a:gd name="T37" fmla="*/ 36 h 366"/>
                <a:gd name="T38" fmla="*/ 261 w 365"/>
                <a:gd name="T39" fmla="*/ 18 h 366"/>
                <a:gd name="T40" fmla="*/ 229 w 365"/>
                <a:gd name="T41" fmla="*/ 6 h 366"/>
                <a:gd name="T42" fmla="*/ 194 w 365"/>
                <a:gd name="T43" fmla="*/ 0 h 366"/>
                <a:gd name="T44" fmla="*/ 159 w 365"/>
                <a:gd name="T45" fmla="*/ 2 h 366"/>
                <a:gd name="T46" fmla="*/ 123 w 365"/>
                <a:gd name="T47" fmla="*/ 10 h 366"/>
                <a:gd name="T48" fmla="*/ 90 w 365"/>
                <a:gd name="T49" fmla="*/ 26 h 366"/>
                <a:gd name="T50" fmla="*/ 60 w 365"/>
                <a:gd name="T51" fmla="*/ 47 h 366"/>
                <a:gd name="T52" fmla="*/ 36 w 365"/>
                <a:gd name="T53" fmla="*/ 73 h 366"/>
                <a:gd name="T54" fmla="*/ 18 w 365"/>
                <a:gd name="T55" fmla="*/ 103 h 366"/>
                <a:gd name="T56" fmla="*/ 6 w 365"/>
                <a:gd name="T57" fmla="*/ 136 h 366"/>
                <a:gd name="T58" fmla="*/ 0 w 365"/>
                <a:gd name="T59" fmla="*/ 171 h 366"/>
                <a:gd name="T60" fmla="*/ 1 w 365"/>
                <a:gd name="T61" fmla="*/ 206 h 366"/>
                <a:gd name="T62" fmla="*/ 10 w 365"/>
                <a:gd name="T63" fmla="*/ 242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 h="366">
                  <a:moveTo>
                    <a:pt x="16" y="259"/>
                  </a:moveTo>
                  <a:lnTo>
                    <a:pt x="25" y="275"/>
                  </a:lnTo>
                  <a:lnTo>
                    <a:pt x="35" y="291"/>
                  </a:lnTo>
                  <a:lnTo>
                    <a:pt x="46" y="305"/>
                  </a:lnTo>
                  <a:lnTo>
                    <a:pt x="59" y="317"/>
                  </a:lnTo>
                  <a:lnTo>
                    <a:pt x="73" y="329"/>
                  </a:lnTo>
                  <a:lnTo>
                    <a:pt x="87" y="338"/>
                  </a:lnTo>
                  <a:lnTo>
                    <a:pt x="102" y="347"/>
                  </a:lnTo>
                  <a:lnTo>
                    <a:pt x="119" y="354"/>
                  </a:lnTo>
                  <a:lnTo>
                    <a:pt x="135" y="359"/>
                  </a:lnTo>
                  <a:lnTo>
                    <a:pt x="152" y="362"/>
                  </a:lnTo>
                  <a:lnTo>
                    <a:pt x="170" y="364"/>
                  </a:lnTo>
                  <a:lnTo>
                    <a:pt x="187" y="365"/>
                  </a:lnTo>
                  <a:lnTo>
                    <a:pt x="205" y="363"/>
                  </a:lnTo>
                  <a:lnTo>
                    <a:pt x="223" y="360"/>
                  </a:lnTo>
                  <a:lnTo>
                    <a:pt x="241" y="355"/>
                  </a:lnTo>
                  <a:lnTo>
                    <a:pt x="258" y="348"/>
                  </a:lnTo>
                  <a:lnTo>
                    <a:pt x="274" y="339"/>
                  </a:lnTo>
                  <a:lnTo>
                    <a:pt x="290" y="329"/>
                  </a:lnTo>
                  <a:lnTo>
                    <a:pt x="304" y="318"/>
                  </a:lnTo>
                  <a:lnTo>
                    <a:pt x="316" y="305"/>
                  </a:lnTo>
                  <a:lnTo>
                    <a:pt x="328" y="292"/>
                  </a:lnTo>
                  <a:lnTo>
                    <a:pt x="337" y="277"/>
                  </a:lnTo>
                  <a:lnTo>
                    <a:pt x="346" y="262"/>
                  </a:lnTo>
                  <a:lnTo>
                    <a:pt x="353" y="246"/>
                  </a:lnTo>
                  <a:lnTo>
                    <a:pt x="358" y="229"/>
                  </a:lnTo>
                  <a:lnTo>
                    <a:pt x="362" y="212"/>
                  </a:lnTo>
                  <a:lnTo>
                    <a:pt x="364" y="194"/>
                  </a:lnTo>
                  <a:lnTo>
                    <a:pt x="364" y="177"/>
                  </a:lnTo>
                  <a:lnTo>
                    <a:pt x="363" y="159"/>
                  </a:lnTo>
                  <a:lnTo>
                    <a:pt x="359" y="141"/>
                  </a:lnTo>
                  <a:lnTo>
                    <a:pt x="354" y="123"/>
                  </a:lnTo>
                  <a:lnTo>
                    <a:pt x="348" y="106"/>
                  </a:lnTo>
                  <a:lnTo>
                    <a:pt x="339" y="90"/>
                  </a:lnTo>
                  <a:lnTo>
                    <a:pt x="329" y="74"/>
                  </a:lnTo>
                  <a:lnTo>
                    <a:pt x="318" y="60"/>
                  </a:lnTo>
                  <a:lnTo>
                    <a:pt x="305" y="48"/>
                  </a:lnTo>
                  <a:lnTo>
                    <a:pt x="291" y="36"/>
                  </a:lnTo>
                  <a:lnTo>
                    <a:pt x="277" y="27"/>
                  </a:lnTo>
                  <a:lnTo>
                    <a:pt x="261" y="18"/>
                  </a:lnTo>
                  <a:lnTo>
                    <a:pt x="245" y="11"/>
                  </a:lnTo>
                  <a:lnTo>
                    <a:pt x="229" y="6"/>
                  </a:lnTo>
                  <a:lnTo>
                    <a:pt x="212" y="3"/>
                  </a:lnTo>
                  <a:lnTo>
                    <a:pt x="194" y="0"/>
                  </a:lnTo>
                  <a:lnTo>
                    <a:pt x="177" y="0"/>
                  </a:lnTo>
                  <a:lnTo>
                    <a:pt x="159" y="2"/>
                  </a:lnTo>
                  <a:lnTo>
                    <a:pt x="141" y="5"/>
                  </a:lnTo>
                  <a:lnTo>
                    <a:pt x="123" y="10"/>
                  </a:lnTo>
                  <a:lnTo>
                    <a:pt x="106" y="17"/>
                  </a:lnTo>
                  <a:lnTo>
                    <a:pt x="90" y="26"/>
                  </a:lnTo>
                  <a:lnTo>
                    <a:pt x="74" y="36"/>
                  </a:lnTo>
                  <a:lnTo>
                    <a:pt x="60" y="47"/>
                  </a:lnTo>
                  <a:lnTo>
                    <a:pt x="48" y="60"/>
                  </a:lnTo>
                  <a:lnTo>
                    <a:pt x="36" y="73"/>
                  </a:lnTo>
                  <a:lnTo>
                    <a:pt x="27" y="88"/>
                  </a:lnTo>
                  <a:lnTo>
                    <a:pt x="18" y="103"/>
                  </a:lnTo>
                  <a:lnTo>
                    <a:pt x="11" y="119"/>
                  </a:lnTo>
                  <a:lnTo>
                    <a:pt x="6" y="136"/>
                  </a:lnTo>
                  <a:lnTo>
                    <a:pt x="2" y="153"/>
                  </a:lnTo>
                  <a:lnTo>
                    <a:pt x="0" y="171"/>
                  </a:lnTo>
                  <a:lnTo>
                    <a:pt x="0" y="188"/>
                  </a:lnTo>
                  <a:lnTo>
                    <a:pt x="1" y="206"/>
                  </a:lnTo>
                  <a:lnTo>
                    <a:pt x="5" y="224"/>
                  </a:lnTo>
                  <a:lnTo>
                    <a:pt x="10" y="242"/>
                  </a:lnTo>
                  <a:lnTo>
                    <a:pt x="16" y="259"/>
                  </a:lnTo>
                </a:path>
              </a:pathLst>
            </a:custGeom>
            <a:solidFill>
              <a:srgbClr val="17307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7" name="Freeform 54"/>
            <p:cNvSpPr>
              <a:spLocks/>
            </p:cNvSpPr>
            <p:nvPr/>
          </p:nvSpPr>
          <p:spPr bwMode="auto">
            <a:xfrm>
              <a:off x="115" y="210"/>
              <a:ext cx="359" cy="360"/>
            </a:xfrm>
            <a:custGeom>
              <a:avLst/>
              <a:gdLst>
                <a:gd name="T0" fmla="*/ 25 w 359"/>
                <a:gd name="T1" fmla="*/ 271 h 360"/>
                <a:gd name="T2" fmla="*/ 46 w 359"/>
                <a:gd name="T3" fmla="*/ 300 h 360"/>
                <a:gd name="T4" fmla="*/ 71 w 359"/>
                <a:gd name="T5" fmla="*/ 323 h 360"/>
                <a:gd name="T6" fmla="*/ 101 w 359"/>
                <a:gd name="T7" fmla="*/ 341 h 360"/>
                <a:gd name="T8" fmla="*/ 133 w 359"/>
                <a:gd name="T9" fmla="*/ 353 h 360"/>
                <a:gd name="T10" fmla="*/ 167 w 359"/>
                <a:gd name="T11" fmla="*/ 359 h 360"/>
                <a:gd name="T12" fmla="*/ 202 w 359"/>
                <a:gd name="T13" fmla="*/ 357 h 360"/>
                <a:gd name="T14" fmla="*/ 237 w 359"/>
                <a:gd name="T15" fmla="*/ 349 h 360"/>
                <a:gd name="T16" fmla="*/ 270 w 359"/>
                <a:gd name="T17" fmla="*/ 334 h 360"/>
                <a:gd name="T18" fmla="*/ 299 w 359"/>
                <a:gd name="T19" fmla="*/ 313 h 360"/>
                <a:gd name="T20" fmla="*/ 322 w 359"/>
                <a:gd name="T21" fmla="*/ 287 h 360"/>
                <a:gd name="T22" fmla="*/ 340 w 359"/>
                <a:gd name="T23" fmla="*/ 257 h 360"/>
                <a:gd name="T24" fmla="*/ 352 w 359"/>
                <a:gd name="T25" fmla="*/ 225 h 360"/>
                <a:gd name="T26" fmla="*/ 358 w 359"/>
                <a:gd name="T27" fmla="*/ 191 h 360"/>
                <a:gd name="T28" fmla="*/ 357 w 359"/>
                <a:gd name="T29" fmla="*/ 156 h 360"/>
                <a:gd name="T30" fmla="*/ 349 w 359"/>
                <a:gd name="T31" fmla="*/ 121 h 360"/>
                <a:gd name="T32" fmla="*/ 333 w 359"/>
                <a:gd name="T33" fmla="*/ 88 h 360"/>
                <a:gd name="T34" fmla="*/ 312 w 359"/>
                <a:gd name="T35" fmla="*/ 59 h 360"/>
                <a:gd name="T36" fmla="*/ 287 w 359"/>
                <a:gd name="T37" fmla="*/ 36 h 360"/>
                <a:gd name="T38" fmla="*/ 257 w 359"/>
                <a:gd name="T39" fmla="*/ 18 h 360"/>
                <a:gd name="T40" fmla="*/ 225 w 359"/>
                <a:gd name="T41" fmla="*/ 6 h 360"/>
                <a:gd name="T42" fmla="*/ 191 w 359"/>
                <a:gd name="T43" fmla="*/ 0 h 360"/>
                <a:gd name="T44" fmla="*/ 156 w 359"/>
                <a:gd name="T45" fmla="*/ 2 h 360"/>
                <a:gd name="T46" fmla="*/ 121 w 359"/>
                <a:gd name="T47" fmla="*/ 10 h 360"/>
                <a:gd name="T48" fmla="*/ 88 w 359"/>
                <a:gd name="T49" fmla="*/ 25 h 360"/>
                <a:gd name="T50" fmla="*/ 59 w 359"/>
                <a:gd name="T51" fmla="*/ 46 h 360"/>
                <a:gd name="T52" fmla="*/ 36 w 359"/>
                <a:gd name="T53" fmla="*/ 72 h 360"/>
                <a:gd name="T54" fmla="*/ 18 w 359"/>
                <a:gd name="T55" fmla="*/ 102 h 360"/>
                <a:gd name="T56" fmla="*/ 6 w 359"/>
                <a:gd name="T57" fmla="*/ 134 h 360"/>
                <a:gd name="T58" fmla="*/ 0 w 359"/>
                <a:gd name="T59" fmla="*/ 168 h 360"/>
                <a:gd name="T60" fmla="*/ 1 w 359"/>
                <a:gd name="T61" fmla="*/ 203 h 360"/>
                <a:gd name="T62" fmla="*/ 9 w 359"/>
                <a:gd name="T63" fmla="*/ 238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9" h="360">
                  <a:moveTo>
                    <a:pt x="16" y="255"/>
                  </a:moveTo>
                  <a:lnTo>
                    <a:pt x="25" y="271"/>
                  </a:lnTo>
                  <a:lnTo>
                    <a:pt x="34" y="286"/>
                  </a:lnTo>
                  <a:lnTo>
                    <a:pt x="46" y="300"/>
                  </a:lnTo>
                  <a:lnTo>
                    <a:pt x="58" y="312"/>
                  </a:lnTo>
                  <a:lnTo>
                    <a:pt x="71" y="323"/>
                  </a:lnTo>
                  <a:lnTo>
                    <a:pt x="86" y="333"/>
                  </a:lnTo>
                  <a:lnTo>
                    <a:pt x="101" y="341"/>
                  </a:lnTo>
                  <a:lnTo>
                    <a:pt x="117" y="348"/>
                  </a:lnTo>
                  <a:lnTo>
                    <a:pt x="133" y="353"/>
                  </a:lnTo>
                  <a:lnTo>
                    <a:pt x="150" y="357"/>
                  </a:lnTo>
                  <a:lnTo>
                    <a:pt x="167" y="359"/>
                  </a:lnTo>
                  <a:lnTo>
                    <a:pt x="184" y="359"/>
                  </a:lnTo>
                  <a:lnTo>
                    <a:pt x="202" y="357"/>
                  </a:lnTo>
                  <a:lnTo>
                    <a:pt x="219" y="354"/>
                  </a:lnTo>
                  <a:lnTo>
                    <a:pt x="237" y="349"/>
                  </a:lnTo>
                  <a:lnTo>
                    <a:pt x="254" y="342"/>
                  </a:lnTo>
                  <a:lnTo>
                    <a:pt x="270" y="334"/>
                  </a:lnTo>
                  <a:lnTo>
                    <a:pt x="285" y="324"/>
                  </a:lnTo>
                  <a:lnTo>
                    <a:pt x="299" y="313"/>
                  </a:lnTo>
                  <a:lnTo>
                    <a:pt x="311" y="300"/>
                  </a:lnTo>
                  <a:lnTo>
                    <a:pt x="322" y="287"/>
                  </a:lnTo>
                  <a:lnTo>
                    <a:pt x="332" y="273"/>
                  </a:lnTo>
                  <a:lnTo>
                    <a:pt x="340" y="257"/>
                  </a:lnTo>
                  <a:lnTo>
                    <a:pt x="347" y="242"/>
                  </a:lnTo>
                  <a:lnTo>
                    <a:pt x="352" y="225"/>
                  </a:lnTo>
                  <a:lnTo>
                    <a:pt x="356" y="208"/>
                  </a:lnTo>
                  <a:lnTo>
                    <a:pt x="358" y="191"/>
                  </a:lnTo>
                  <a:lnTo>
                    <a:pt x="358" y="174"/>
                  </a:lnTo>
                  <a:lnTo>
                    <a:pt x="357" y="156"/>
                  </a:lnTo>
                  <a:lnTo>
                    <a:pt x="354" y="139"/>
                  </a:lnTo>
                  <a:lnTo>
                    <a:pt x="349" y="121"/>
                  </a:lnTo>
                  <a:lnTo>
                    <a:pt x="342" y="104"/>
                  </a:lnTo>
                  <a:lnTo>
                    <a:pt x="333" y="88"/>
                  </a:lnTo>
                  <a:lnTo>
                    <a:pt x="323" y="73"/>
                  </a:lnTo>
                  <a:lnTo>
                    <a:pt x="312" y="59"/>
                  </a:lnTo>
                  <a:lnTo>
                    <a:pt x="300" y="47"/>
                  </a:lnTo>
                  <a:lnTo>
                    <a:pt x="287" y="36"/>
                  </a:lnTo>
                  <a:lnTo>
                    <a:pt x="272" y="26"/>
                  </a:lnTo>
                  <a:lnTo>
                    <a:pt x="257" y="18"/>
                  </a:lnTo>
                  <a:lnTo>
                    <a:pt x="241" y="11"/>
                  </a:lnTo>
                  <a:lnTo>
                    <a:pt x="225" y="6"/>
                  </a:lnTo>
                  <a:lnTo>
                    <a:pt x="208" y="2"/>
                  </a:lnTo>
                  <a:lnTo>
                    <a:pt x="191" y="0"/>
                  </a:lnTo>
                  <a:lnTo>
                    <a:pt x="174" y="0"/>
                  </a:lnTo>
                  <a:lnTo>
                    <a:pt x="156" y="2"/>
                  </a:lnTo>
                  <a:lnTo>
                    <a:pt x="139" y="5"/>
                  </a:lnTo>
                  <a:lnTo>
                    <a:pt x="121" y="10"/>
                  </a:lnTo>
                  <a:lnTo>
                    <a:pt x="104" y="17"/>
                  </a:lnTo>
                  <a:lnTo>
                    <a:pt x="88" y="25"/>
                  </a:lnTo>
                  <a:lnTo>
                    <a:pt x="73" y="35"/>
                  </a:lnTo>
                  <a:lnTo>
                    <a:pt x="59" y="46"/>
                  </a:lnTo>
                  <a:lnTo>
                    <a:pt x="47" y="59"/>
                  </a:lnTo>
                  <a:lnTo>
                    <a:pt x="36" y="72"/>
                  </a:lnTo>
                  <a:lnTo>
                    <a:pt x="26" y="86"/>
                  </a:lnTo>
                  <a:lnTo>
                    <a:pt x="18" y="102"/>
                  </a:lnTo>
                  <a:lnTo>
                    <a:pt x="11" y="117"/>
                  </a:lnTo>
                  <a:lnTo>
                    <a:pt x="6" y="134"/>
                  </a:lnTo>
                  <a:lnTo>
                    <a:pt x="2" y="151"/>
                  </a:lnTo>
                  <a:lnTo>
                    <a:pt x="0" y="168"/>
                  </a:lnTo>
                  <a:lnTo>
                    <a:pt x="0" y="185"/>
                  </a:lnTo>
                  <a:lnTo>
                    <a:pt x="1" y="203"/>
                  </a:lnTo>
                  <a:lnTo>
                    <a:pt x="4" y="220"/>
                  </a:lnTo>
                  <a:lnTo>
                    <a:pt x="9" y="238"/>
                  </a:lnTo>
                  <a:lnTo>
                    <a:pt x="16" y="255"/>
                  </a:lnTo>
                </a:path>
              </a:pathLst>
            </a:custGeom>
            <a:solidFill>
              <a:srgbClr val="19327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8" name="Freeform 55"/>
            <p:cNvSpPr>
              <a:spLocks/>
            </p:cNvSpPr>
            <p:nvPr/>
          </p:nvSpPr>
          <p:spPr bwMode="auto">
            <a:xfrm>
              <a:off x="120" y="212"/>
              <a:ext cx="354" cy="355"/>
            </a:xfrm>
            <a:custGeom>
              <a:avLst/>
              <a:gdLst>
                <a:gd name="T0" fmla="*/ 24 w 354"/>
                <a:gd name="T1" fmla="*/ 267 h 355"/>
                <a:gd name="T2" fmla="*/ 45 w 354"/>
                <a:gd name="T3" fmla="*/ 296 h 355"/>
                <a:gd name="T4" fmla="*/ 70 w 354"/>
                <a:gd name="T5" fmla="*/ 319 h 355"/>
                <a:gd name="T6" fmla="*/ 99 w 354"/>
                <a:gd name="T7" fmla="*/ 336 h 355"/>
                <a:gd name="T8" fmla="*/ 131 w 354"/>
                <a:gd name="T9" fmla="*/ 348 h 355"/>
                <a:gd name="T10" fmla="*/ 165 w 354"/>
                <a:gd name="T11" fmla="*/ 354 h 355"/>
                <a:gd name="T12" fmla="*/ 199 w 354"/>
                <a:gd name="T13" fmla="*/ 352 h 355"/>
                <a:gd name="T14" fmla="*/ 233 w 354"/>
                <a:gd name="T15" fmla="*/ 344 h 355"/>
                <a:gd name="T16" fmla="*/ 266 w 354"/>
                <a:gd name="T17" fmla="*/ 329 h 355"/>
                <a:gd name="T18" fmla="*/ 294 w 354"/>
                <a:gd name="T19" fmla="*/ 308 h 355"/>
                <a:gd name="T20" fmla="*/ 318 w 354"/>
                <a:gd name="T21" fmla="*/ 283 h 355"/>
                <a:gd name="T22" fmla="*/ 335 w 354"/>
                <a:gd name="T23" fmla="*/ 254 h 355"/>
                <a:gd name="T24" fmla="*/ 347 w 354"/>
                <a:gd name="T25" fmla="*/ 222 h 355"/>
                <a:gd name="T26" fmla="*/ 353 w 354"/>
                <a:gd name="T27" fmla="*/ 188 h 355"/>
                <a:gd name="T28" fmla="*/ 352 w 354"/>
                <a:gd name="T29" fmla="*/ 154 h 355"/>
                <a:gd name="T30" fmla="*/ 344 w 354"/>
                <a:gd name="T31" fmla="*/ 120 h 355"/>
                <a:gd name="T32" fmla="*/ 329 w 354"/>
                <a:gd name="T33" fmla="*/ 87 h 355"/>
                <a:gd name="T34" fmla="*/ 308 w 354"/>
                <a:gd name="T35" fmla="*/ 59 h 355"/>
                <a:gd name="T36" fmla="*/ 283 w 354"/>
                <a:gd name="T37" fmla="*/ 35 h 355"/>
                <a:gd name="T38" fmla="*/ 254 w 354"/>
                <a:gd name="T39" fmla="*/ 18 h 355"/>
                <a:gd name="T40" fmla="*/ 222 w 354"/>
                <a:gd name="T41" fmla="*/ 6 h 355"/>
                <a:gd name="T42" fmla="*/ 188 w 354"/>
                <a:gd name="T43" fmla="*/ 1 h 355"/>
                <a:gd name="T44" fmla="*/ 154 w 354"/>
                <a:gd name="T45" fmla="*/ 2 h 355"/>
                <a:gd name="T46" fmla="*/ 120 w 354"/>
                <a:gd name="T47" fmla="*/ 10 h 355"/>
                <a:gd name="T48" fmla="*/ 87 w 354"/>
                <a:gd name="T49" fmla="*/ 25 h 355"/>
                <a:gd name="T50" fmla="*/ 59 w 354"/>
                <a:gd name="T51" fmla="*/ 46 h 355"/>
                <a:gd name="T52" fmla="*/ 35 w 354"/>
                <a:gd name="T53" fmla="*/ 71 h 355"/>
                <a:gd name="T54" fmla="*/ 18 w 354"/>
                <a:gd name="T55" fmla="*/ 100 h 355"/>
                <a:gd name="T56" fmla="*/ 6 w 354"/>
                <a:gd name="T57" fmla="*/ 132 h 355"/>
                <a:gd name="T58" fmla="*/ 0 w 354"/>
                <a:gd name="T59" fmla="*/ 166 h 355"/>
                <a:gd name="T60" fmla="*/ 1 w 354"/>
                <a:gd name="T61" fmla="*/ 200 h 355"/>
                <a:gd name="T62" fmla="*/ 9 w 354"/>
                <a:gd name="T63" fmla="*/ 234 h 3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4" h="355">
                  <a:moveTo>
                    <a:pt x="16" y="251"/>
                  </a:moveTo>
                  <a:lnTo>
                    <a:pt x="24" y="267"/>
                  </a:lnTo>
                  <a:lnTo>
                    <a:pt x="34" y="282"/>
                  </a:lnTo>
                  <a:lnTo>
                    <a:pt x="45" y="296"/>
                  </a:lnTo>
                  <a:lnTo>
                    <a:pt x="57" y="308"/>
                  </a:lnTo>
                  <a:lnTo>
                    <a:pt x="70" y="319"/>
                  </a:lnTo>
                  <a:lnTo>
                    <a:pt x="84" y="328"/>
                  </a:lnTo>
                  <a:lnTo>
                    <a:pt x="99" y="336"/>
                  </a:lnTo>
                  <a:lnTo>
                    <a:pt x="115" y="343"/>
                  </a:lnTo>
                  <a:lnTo>
                    <a:pt x="131" y="348"/>
                  </a:lnTo>
                  <a:lnTo>
                    <a:pt x="148" y="352"/>
                  </a:lnTo>
                  <a:lnTo>
                    <a:pt x="165" y="354"/>
                  </a:lnTo>
                  <a:lnTo>
                    <a:pt x="182" y="354"/>
                  </a:lnTo>
                  <a:lnTo>
                    <a:pt x="199" y="352"/>
                  </a:lnTo>
                  <a:lnTo>
                    <a:pt x="216" y="349"/>
                  </a:lnTo>
                  <a:lnTo>
                    <a:pt x="233" y="344"/>
                  </a:lnTo>
                  <a:lnTo>
                    <a:pt x="250" y="338"/>
                  </a:lnTo>
                  <a:lnTo>
                    <a:pt x="266" y="329"/>
                  </a:lnTo>
                  <a:lnTo>
                    <a:pt x="281" y="319"/>
                  </a:lnTo>
                  <a:lnTo>
                    <a:pt x="294" y="308"/>
                  </a:lnTo>
                  <a:lnTo>
                    <a:pt x="307" y="296"/>
                  </a:lnTo>
                  <a:lnTo>
                    <a:pt x="318" y="283"/>
                  </a:lnTo>
                  <a:lnTo>
                    <a:pt x="327" y="269"/>
                  </a:lnTo>
                  <a:lnTo>
                    <a:pt x="335" y="254"/>
                  </a:lnTo>
                  <a:lnTo>
                    <a:pt x="342" y="238"/>
                  </a:lnTo>
                  <a:lnTo>
                    <a:pt x="347" y="222"/>
                  </a:lnTo>
                  <a:lnTo>
                    <a:pt x="351" y="205"/>
                  </a:lnTo>
                  <a:lnTo>
                    <a:pt x="353" y="188"/>
                  </a:lnTo>
                  <a:lnTo>
                    <a:pt x="353" y="171"/>
                  </a:lnTo>
                  <a:lnTo>
                    <a:pt x="352" y="154"/>
                  </a:lnTo>
                  <a:lnTo>
                    <a:pt x="349" y="137"/>
                  </a:lnTo>
                  <a:lnTo>
                    <a:pt x="344" y="120"/>
                  </a:lnTo>
                  <a:lnTo>
                    <a:pt x="337" y="103"/>
                  </a:lnTo>
                  <a:lnTo>
                    <a:pt x="329" y="87"/>
                  </a:lnTo>
                  <a:lnTo>
                    <a:pt x="319" y="72"/>
                  </a:lnTo>
                  <a:lnTo>
                    <a:pt x="308" y="59"/>
                  </a:lnTo>
                  <a:lnTo>
                    <a:pt x="296" y="46"/>
                  </a:lnTo>
                  <a:lnTo>
                    <a:pt x="283" y="35"/>
                  </a:lnTo>
                  <a:lnTo>
                    <a:pt x="269" y="26"/>
                  </a:lnTo>
                  <a:lnTo>
                    <a:pt x="254" y="18"/>
                  </a:lnTo>
                  <a:lnTo>
                    <a:pt x="238" y="11"/>
                  </a:lnTo>
                  <a:lnTo>
                    <a:pt x="222" y="6"/>
                  </a:lnTo>
                  <a:lnTo>
                    <a:pt x="205" y="2"/>
                  </a:lnTo>
                  <a:lnTo>
                    <a:pt x="188" y="1"/>
                  </a:lnTo>
                  <a:lnTo>
                    <a:pt x="171" y="0"/>
                  </a:lnTo>
                  <a:lnTo>
                    <a:pt x="154" y="2"/>
                  </a:lnTo>
                  <a:lnTo>
                    <a:pt x="137" y="5"/>
                  </a:lnTo>
                  <a:lnTo>
                    <a:pt x="120" y="10"/>
                  </a:lnTo>
                  <a:lnTo>
                    <a:pt x="103" y="16"/>
                  </a:lnTo>
                  <a:lnTo>
                    <a:pt x="87" y="25"/>
                  </a:lnTo>
                  <a:lnTo>
                    <a:pt x="72" y="35"/>
                  </a:lnTo>
                  <a:lnTo>
                    <a:pt x="59" y="46"/>
                  </a:lnTo>
                  <a:lnTo>
                    <a:pt x="46" y="58"/>
                  </a:lnTo>
                  <a:lnTo>
                    <a:pt x="35" y="71"/>
                  </a:lnTo>
                  <a:lnTo>
                    <a:pt x="26" y="85"/>
                  </a:lnTo>
                  <a:lnTo>
                    <a:pt x="18" y="100"/>
                  </a:lnTo>
                  <a:lnTo>
                    <a:pt x="11" y="116"/>
                  </a:lnTo>
                  <a:lnTo>
                    <a:pt x="6" y="132"/>
                  </a:lnTo>
                  <a:lnTo>
                    <a:pt x="2" y="149"/>
                  </a:lnTo>
                  <a:lnTo>
                    <a:pt x="0" y="166"/>
                  </a:lnTo>
                  <a:lnTo>
                    <a:pt x="0" y="183"/>
                  </a:lnTo>
                  <a:lnTo>
                    <a:pt x="1" y="200"/>
                  </a:lnTo>
                  <a:lnTo>
                    <a:pt x="4" y="217"/>
                  </a:lnTo>
                  <a:lnTo>
                    <a:pt x="9" y="234"/>
                  </a:lnTo>
                  <a:lnTo>
                    <a:pt x="16" y="251"/>
                  </a:lnTo>
                </a:path>
              </a:pathLst>
            </a:custGeom>
            <a:solidFill>
              <a:srgbClr val="1B348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09" name="Freeform 56"/>
            <p:cNvSpPr>
              <a:spLocks/>
            </p:cNvSpPr>
            <p:nvPr/>
          </p:nvSpPr>
          <p:spPr bwMode="auto">
            <a:xfrm>
              <a:off x="124" y="213"/>
              <a:ext cx="349" cy="351"/>
            </a:xfrm>
            <a:custGeom>
              <a:avLst/>
              <a:gdLst>
                <a:gd name="T0" fmla="*/ 24 w 349"/>
                <a:gd name="T1" fmla="*/ 264 h 351"/>
                <a:gd name="T2" fmla="*/ 44 w 349"/>
                <a:gd name="T3" fmla="*/ 292 h 351"/>
                <a:gd name="T4" fmla="*/ 69 w 349"/>
                <a:gd name="T5" fmla="*/ 315 h 351"/>
                <a:gd name="T6" fmla="*/ 98 w 349"/>
                <a:gd name="T7" fmla="*/ 332 h 351"/>
                <a:gd name="T8" fmla="*/ 129 w 349"/>
                <a:gd name="T9" fmla="*/ 344 h 351"/>
                <a:gd name="T10" fmla="*/ 162 w 349"/>
                <a:gd name="T11" fmla="*/ 349 h 351"/>
                <a:gd name="T12" fmla="*/ 196 w 349"/>
                <a:gd name="T13" fmla="*/ 348 h 351"/>
                <a:gd name="T14" fmla="*/ 230 w 349"/>
                <a:gd name="T15" fmla="*/ 340 h 351"/>
                <a:gd name="T16" fmla="*/ 262 w 349"/>
                <a:gd name="T17" fmla="*/ 325 h 351"/>
                <a:gd name="T18" fmla="*/ 290 w 349"/>
                <a:gd name="T19" fmla="*/ 305 h 351"/>
                <a:gd name="T20" fmla="*/ 313 w 349"/>
                <a:gd name="T21" fmla="*/ 279 h 351"/>
                <a:gd name="T22" fmla="*/ 331 w 349"/>
                <a:gd name="T23" fmla="*/ 251 h 351"/>
                <a:gd name="T24" fmla="*/ 342 w 349"/>
                <a:gd name="T25" fmla="*/ 219 h 351"/>
                <a:gd name="T26" fmla="*/ 348 w 349"/>
                <a:gd name="T27" fmla="*/ 186 h 351"/>
                <a:gd name="T28" fmla="*/ 347 w 349"/>
                <a:gd name="T29" fmla="*/ 152 h 351"/>
                <a:gd name="T30" fmla="*/ 339 w 349"/>
                <a:gd name="T31" fmla="*/ 118 h 351"/>
                <a:gd name="T32" fmla="*/ 324 w 349"/>
                <a:gd name="T33" fmla="*/ 86 h 351"/>
                <a:gd name="T34" fmla="*/ 304 w 349"/>
                <a:gd name="T35" fmla="*/ 58 h 351"/>
                <a:gd name="T36" fmla="*/ 279 w 349"/>
                <a:gd name="T37" fmla="*/ 35 h 351"/>
                <a:gd name="T38" fmla="*/ 250 w 349"/>
                <a:gd name="T39" fmla="*/ 18 h 351"/>
                <a:gd name="T40" fmla="*/ 219 w 349"/>
                <a:gd name="T41" fmla="*/ 6 h 351"/>
                <a:gd name="T42" fmla="*/ 186 w 349"/>
                <a:gd name="T43" fmla="*/ 1 h 351"/>
                <a:gd name="T44" fmla="*/ 152 w 349"/>
                <a:gd name="T45" fmla="*/ 2 h 351"/>
                <a:gd name="T46" fmla="*/ 118 w 349"/>
                <a:gd name="T47" fmla="*/ 10 h 351"/>
                <a:gd name="T48" fmla="*/ 86 w 349"/>
                <a:gd name="T49" fmla="*/ 25 h 351"/>
                <a:gd name="T50" fmla="*/ 58 w 349"/>
                <a:gd name="T51" fmla="*/ 45 h 351"/>
                <a:gd name="T52" fmla="*/ 35 w 349"/>
                <a:gd name="T53" fmla="*/ 71 h 351"/>
                <a:gd name="T54" fmla="*/ 17 w 349"/>
                <a:gd name="T55" fmla="*/ 99 h 351"/>
                <a:gd name="T56" fmla="*/ 6 w 349"/>
                <a:gd name="T57" fmla="*/ 131 h 351"/>
                <a:gd name="T58" fmla="*/ 0 w 349"/>
                <a:gd name="T59" fmla="*/ 164 h 351"/>
                <a:gd name="T60" fmla="*/ 1 w 349"/>
                <a:gd name="T61" fmla="*/ 198 h 351"/>
                <a:gd name="T62" fmla="*/ 9 w 349"/>
                <a:gd name="T63" fmla="*/ 232 h 3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351">
                  <a:moveTo>
                    <a:pt x="15" y="248"/>
                  </a:moveTo>
                  <a:lnTo>
                    <a:pt x="24" y="264"/>
                  </a:lnTo>
                  <a:lnTo>
                    <a:pt x="33" y="279"/>
                  </a:lnTo>
                  <a:lnTo>
                    <a:pt x="44" y="292"/>
                  </a:lnTo>
                  <a:lnTo>
                    <a:pt x="56" y="304"/>
                  </a:lnTo>
                  <a:lnTo>
                    <a:pt x="69" y="315"/>
                  </a:lnTo>
                  <a:lnTo>
                    <a:pt x="83" y="325"/>
                  </a:lnTo>
                  <a:lnTo>
                    <a:pt x="98" y="332"/>
                  </a:lnTo>
                  <a:lnTo>
                    <a:pt x="113" y="339"/>
                  </a:lnTo>
                  <a:lnTo>
                    <a:pt x="129" y="344"/>
                  </a:lnTo>
                  <a:lnTo>
                    <a:pt x="145" y="348"/>
                  </a:lnTo>
                  <a:lnTo>
                    <a:pt x="162" y="349"/>
                  </a:lnTo>
                  <a:lnTo>
                    <a:pt x="179" y="350"/>
                  </a:lnTo>
                  <a:lnTo>
                    <a:pt x="196" y="348"/>
                  </a:lnTo>
                  <a:lnTo>
                    <a:pt x="213" y="345"/>
                  </a:lnTo>
                  <a:lnTo>
                    <a:pt x="230" y="340"/>
                  </a:lnTo>
                  <a:lnTo>
                    <a:pt x="246" y="334"/>
                  </a:lnTo>
                  <a:lnTo>
                    <a:pt x="262" y="325"/>
                  </a:lnTo>
                  <a:lnTo>
                    <a:pt x="277" y="316"/>
                  </a:lnTo>
                  <a:lnTo>
                    <a:pt x="290" y="305"/>
                  </a:lnTo>
                  <a:lnTo>
                    <a:pt x="302" y="293"/>
                  </a:lnTo>
                  <a:lnTo>
                    <a:pt x="313" y="279"/>
                  </a:lnTo>
                  <a:lnTo>
                    <a:pt x="323" y="265"/>
                  </a:lnTo>
                  <a:lnTo>
                    <a:pt x="331" y="251"/>
                  </a:lnTo>
                  <a:lnTo>
                    <a:pt x="337" y="235"/>
                  </a:lnTo>
                  <a:lnTo>
                    <a:pt x="342" y="219"/>
                  </a:lnTo>
                  <a:lnTo>
                    <a:pt x="346" y="203"/>
                  </a:lnTo>
                  <a:lnTo>
                    <a:pt x="348" y="186"/>
                  </a:lnTo>
                  <a:lnTo>
                    <a:pt x="348" y="169"/>
                  </a:lnTo>
                  <a:lnTo>
                    <a:pt x="347" y="152"/>
                  </a:lnTo>
                  <a:lnTo>
                    <a:pt x="344" y="135"/>
                  </a:lnTo>
                  <a:lnTo>
                    <a:pt x="339" y="118"/>
                  </a:lnTo>
                  <a:lnTo>
                    <a:pt x="333" y="102"/>
                  </a:lnTo>
                  <a:lnTo>
                    <a:pt x="324" y="86"/>
                  </a:lnTo>
                  <a:lnTo>
                    <a:pt x="315" y="71"/>
                  </a:lnTo>
                  <a:lnTo>
                    <a:pt x="304" y="58"/>
                  </a:lnTo>
                  <a:lnTo>
                    <a:pt x="292" y="46"/>
                  </a:lnTo>
                  <a:lnTo>
                    <a:pt x="279" y="35"/>
                  </a:lnTo>
                  <a:lnTo>
                    <a:pt x="265" y="26"/>
                  </a:lnTo>
                  <a:lnTo>
                    <a:pt x="250" y="18"/>
                  </a:lnTo>
                  <a:lnTo>
                    <a:pt x="235" y="11"/>
                  </a:lnTo>
                  <a:lnTo>
                    <a:pt x="219" y="6"/>
                  </a:lnTo>
                  <a:lnTo>
                    <a:pt x="203" y="3"/>
                  </a:lnTo>
                  <a:lnTo>
                    <a:pt x="186" y="1"/>
                  </a:lnTo>
                  <a:lnTo>
                    <a:pt x="169" y="0"/>
                  </a:lnTo>
                  <a:lnTo>
                    <a:pt x="152" y="2"/>
                  </a:lnTo>
                  <a:lnTo>
                    <a:pt x="135" y="5"/>
                  </a:lnTo>
                  <a:lnTo>
                    <a:pt x="118" y="10"/>
                  </a:lnTo>
                  <a:lnTo>
                    <a:pt x="102" y="16"/>
                  </a:lnTo>
                  <a:lnTo>
                    <a:pt x="86" y="25"/>
                  </a:lnTo>
                  <a:lnTo>
                    <a:pt x="71" y="34"/>
                  </a:lnTo>
                  <a:lnTo>
                    <a:pt x="58" y="45"/>
                  </a:lnTo>
                  <a:lnTo>
                    <a:pt x="46" y="57"/>
                  </a:lnTo>
                  <a:lnTo>
                    <a:pt x="35" y="71"/>
                  </a:lnTo>
                  <a:lnTo>
                    <a:pt x="25" y="85"/>
                  </a:lnTo>
                  <a:lnTo>
                    <a:pt x="17" y="99"/>
                  </a:lnTo>
                  <a:lnTo>
                    <a:pt x="11" y="115"/>
                  </a:lnTo>
                  <a:lnTo>
                    <a:pt x="6" y="131"/>
                  </a:lnTo>
                  <a:lnTo>
                    <a:pt x="2" y="147"/>
                  </a:lnTo>
                  <a:lnTo>
                    <a:pt x="0" y="164"/>
                  </a:lnTo>
                  <a:lnTo>
                    <a:pt x="0" y="181"/>
                  </a:lnTo>
                  <a:lnTo>
                    <a:pt x="1" y="198"/>
                  </a:lnTo>
                  <a:lnTo>
                    <a:pt x="4" y="215"/>
                  </a:lnTo>
                  <a:lnTo>
                    <a:pt x="9" y="232"/>
                  </a:lnTo>
                  <a:lnTo>
                    <a:pt x="15" y="248"/>
                  </a:lnTo>
                </a:path>
              </a:pathLst>
            </a:custGeom>
            <a:solidFill>
              <a:srgbClr val="1C368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0" name="Freeform 57"/>
            <p:cNvSpPr>
              <a:spLocks/>
            </p:cNvSpPr>
            <p:nvPr/>
          </p:nvSpPr>
          <p:spPr bwMode="auto">
            <a:xfrm>
              <a:off x="127" y="216"/>
              <a:ext cx="346" cy="345"/>
            </a:xfrm>
            <a:custGeom>
              <a:avLst/>
              <a:gdLst>
                <a:gd name="T0" fmla="*/ 24 w 346"/>
                <a:gd name="T1" fmla="*/ 259 h 345"/>
                <a:gd name="T2" fmla="*/ 44 w 346"/>
                <a:gd name="T3" fmla="*/ 287 h 345"/>
                <a:gd name="T4" fmla="*/ 69 w 346"/>
                <a:gd name="T5" fmla="*/ 310 h 345"/>
                <a:gd name="T6" fmla="*/ 98 w 346"/>
                <a:gd name="T7" fmla="*/ 327 h 345"/>
                <a:gd name="T8" fmla="*/ 129 w 346"/>
                <a:gd name="T9" fmla="*/ 338 h 345"/>
                <a:gd name="T10" fmla="*/ 161 w 346"/>
                <a:gd name="T11" fmla="*/ 344 h 345"/>
                <a:gd name="T12" fmla="*/ 195 w 346"/>
                <a:gd name="T13" fmla="*/ 343 h 345"/>
                <a:gd name="T14" fmla="*/ 228 w 346"/>
                <a:gd name="T15" fmla="*/ 335 h 345"/>
                <a:gd name="T16" fmla="*/ 260 w 346"/>
                <a:gd name="T17" fmla="*/ 320 h 345"/>
                <a:gd name="T18" fmla="*/ 288 w 346"/>
                <a:gd name="T19" fmla="*/ 300 h 345"/>
                <a:gd name="T20" fmla="*/ 311 w 346"/>
                <a:gd name="T21" fmla="*/ 275 h 345"/>
                <a:gd name="T22" fmla="*/ 328 w 346"/>
                <a:gd name="T23" fmla="*/ 247 h 345"/>
                <a:gd name="T24" fmla="*/ 339 w 346"/>
                <a:gd name="T25" fmla="*/ 216 h 345"/>
                <a:gd name="T26" fmla="*/ 345 w 346"/>
                <a:gd name="T27" fmla="*/ 184 h 345"/>
                <a:gd name="T28" fmla="*/ 343 w 346"/>
                <a:gd name="T29" fmla="*/ 150 h 345"/>
                <a:gd name="T30" fmla="*/ 336 w 346"/>
                <a:gd name="T31" fmla="*/ 117 h 345"/>
                <a:gd name="T32" fmla="*/ 321 w 346"/>
                <a:gd name="T33" fmla="*/ 85 h 345"/>
                <a:gd name="T34" fmla="*/ 300 w 346"/>
                <a:gd name="T35" fmla="*/ 57 h 345"/>
                <a:gd name="T36" fmla="*/ 276 w 346"/>
                <a:gd name="T37" fmla="*/ 34 h 345"/>
                <a:gd name="T38" fmla="*/ 247 w 346"/>
                <a:gd name="T39" fmla="*/ 17 h 345"/>
                <a:gd name="T40" fmla="*/ 216 w 346"/>
                <a:gd name="T41" fmla="*/ 6 h 345"/>
                <a:gd name="T42" fmla="*/ 184 w 346"/>
                <a:gd name="T43" fmla="*/ 0 h 345"/>
                <a:gd name="T44" fmla="*/ 150 w 346"/>
                <a:gd name="T45" fmla="*/ 1 h 345"/>
                <a:gd name="T46" fmla="*/ 117 w 346"/>
                <a:gd name="T47" fmla="*/ 9 h 345"/>
                <a:gd name="T48" fmla="*/ 85 w 346"/>
                <a:gd name="T49" fmla="*/ 24 h 345"/>
                <a:gd name="T50" fmla="*/ 57 w 346"/>
                <a:gd name="T51" fmla="*/ 44 h 345"/>
                <a:gd name="T52" fmla="*/ 34 w 346"/>
                <a:gd name="T53" fmla="*/ 69 h 345"/>
                <a:gd name="T54" fmla="*/ 17 w 346"/>
                <a:gd name="T55" fmla="*/ 97 h 345"/>
                <a:gd name="T56" fmla="*/ 6 w 346"/>
                <a:gd name="T57" fmla="*/ 128 h 345"/>
                <a:gd name="T58" fmla="*/ 0 w 346"/>
                <a:gd name="T59" fmla="*/ 160 h 345"/>
                <a:gd name="T60" fmla="*/ 2 w 346"/>
                <a:gd name="T61" fmla="*/ 194 h 345"/>
                <a:gd name="T62" fmla="*/ 9 w 346"/>
                <a:gd name="T63" fmla="*/ 227 h 3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6" h="345">
                  <a:moveTo>
                    <a:pt x="16" y="244"/>
                  </a:moveTo>
                  <a:lnTo>
                    <a:pt x="24" y="259"/>
                  </a:lnTo>
                  <a:lnTo>
                    <a:pt x="34" y="274"/>
                  </a:lnTo>
                  <a:lnTo>
                    <a:pt x="44" y="287"/>
                  </a:lnTo>
                  <a:lnTo>
                    <a:pt x="56" y="299"/>
                  </a:lnTo>
                  <a:lnTo>
                    <a:pt x="69" y="310"/>
                  </a:lnTo>
                  <a:lnTo>
                    <a:pt x="83" y="319"/>
                  </a:lnTo>
                  <a:lnTo>
                    <a:pt x="98" y="327"/>
                  </a:lnTo>
                  <a:lnTo>
                    <a:pt x="113" y="333"/>
                  </a:lnTo>
                  <a:lnTo>
                    <a:pt x="129" y="338"/>
                  </a:lnTo>
                  <a:lnTo>
                    <a:pt x="145" y="342"/>
                  </a:lnTo>
                  <a:lnTo>
                    <a:pt x="161" y="344"/>
                  </a:lnTo>
                  <a:lnTo>
                    <a:pt x="178" y="344"/>
                  </a:lnTo>
                  <a:lnTo>
                    <a:pt x="195" y="343"/>
                  </a:lnTo>
                  <a:lnTo>
                    <a:pt x="212" y="340"/>
                  </a:lnTo>
                  <a:lnTo>
                    <a:pt x="228" y="335"/>
                  </a:lnTo>
                  <a:lnTo>
                    <a:pt x="245" y="329"/>
                  </a:lnTo>
                  <a:lnTo>
                    <a:pt x="260" y="320"/>
                  </a:lnTo>
                  <a:lnTo>
                    <a:pt x="275" y="311"/>
                  </a:lnTo>
                  <a:lnTo>
                    <a:pt x="288" y="300"/>
                  </a:lnTo>
                  <a:lnTo>
                    <a:pt x="300" y="288"/>
                  </a:lnTo>
                  <a:lnTo>
                    <a:pt x="311" y="275"/>
                  </a:lnTo>
                  <a:lnTo>
                    <a:pt x="320" y="262"/>
                  </a:lnTo>
                  <a:lnTo>
                    <a:pt x="328" y="247"/>
                  </a:lnTo>
                  <a:lnTo>
                    <a:pt x="334" y="232"/>
                  </a:lnTo>
                  <a:lnTo>
                    <a:pt x="339" y="216"/>
                  </a:lnTo>
                  <a:lnTo>
                    <a:pt x="343" y="200"/>
                  </a:lnTo>
                  <a:lnTo>
                    <a:pt x="345" y="184"/>
                  </a:lnTo>
                  <a:lnTo>
                    <a:pt x="345" y="167"/>
                  </a:lnTo>
                  <a:lnTo>
                    <a:pt x="343" y="150"/>
                  </a:lnTo>
                  <a:lnTo>
                    <a:pt x="340" y="133"/>
                  </a:lnTo>
                  <a:lnTo>
                    <a:pt x="336" y="117"/>
                  </a:lnTo>
                  <a:lnTo>
                    <a:pt x="329" y="100"/>
                  </a:lnTo>
                  <a:lnTo>
                    <a:pt x="321" y="85"/>
                  </a:lnTo>
                  <a:lnTo>
                    <a:pt x="311" y="70"/>
                  </a:lnTo>
                  <a:lnTo>
                    <a:pt x="300" y="57"/>
                  </a:lnTo>
                  <a:lnTo>
                    <a:pt x="289" y="45"/>
                  </a:lnTo>
                  <a:lnTo>
                    <a:pt x="276" y="34"/>
                  </a:lnTo>
                  <a:lnTo>
                    <a:pt x="262" y="25"/>
                  </a:lnTo>
                  <a:lnTo>
                    <a:pt x="247" y="17"/>
                  </a:lnTo>
                  <a:lnTo>
                    <a:pt x="232" y="11"/>
                  </a:lnTo>
                  <a:lnTo>
                    <a:pt x="216" y="6"/>
                  </a:lnTo>
                  <a:lnTo>
                    <a:pt x="200" y="2"/>
                  </a:lnTo>
                  <a:lnTo>
                    <a:pt x="184" y="0"/>
                  </a:lnTo>
                  <a:lnTo>
                    <a:pt x="167" y="0"/>
                  </a:lnTo>
                  <a:lnTo>
                    <a:pt x="150" y="1"/>
                  </a:lnTo>
                  <a:lnTo>
                    <a:pt x="133" y="4"/>
                  </a:lnTo>
                  <a:lnTo>
                    <a:pt x="117" y="9"/>
                  </a:lnTo>
                  <a:lnTo>
                    <a:pt x="100" y="16"/>
                  </a:lnTo>
                  <a:lnTo>
                    <a:pt x="85" y="24"/>
                  </a:lnTo>
                  <a:lnTo>
                    <a:pt x="70" y="33"/>
                  </a:lnTo>
                  <a:lnTo>
                    <a:pt x="57" y="44"/>
                  </a:lnTo>
                  <a:lnTo>
                    <a:pt x="45" y="56"/>
                  </a:lnTo>
                  <a:lnTo>
                    <a:pt x="34" y="69"/>
                  </a:lnTo>
                  <a:lnTo>
                    <a:pt x="25" y="82"/>
                  </a:lnTo>
                  <a:lnTo>
                    <a:pt x="17" y="97"/>
                  </a:lnTo>
                  <a:lnTo>
                    <a:pt x="11" y="112"/>
                  </a:lnTo>
                  <a:lnTo>
                    <a:pt x="6" y="128"/>
                  </a:lnTo>
                  <a:lnTo>
                    <a:pt x="2" y="144"/>
                  </a:lnTo>
                  <a:lnTo>
                    <a:pt x="0" y="160"/>
                  </a:lnTo>
                  <a:lnTo>
                    <a:pt x="0" y="177"/>
                  </a:lnTo>
                  <a:lnTo>
                    <a:pt x="2" y="194"/>
                  </a:lnTo>
                  <a:lnTo>
                    <a:pt x="5" y="211"/>
                  </a:lnTo>
                  <a:lnTo>
                    <a:pt x="9" y="227"/>
                  </a:lnTo>
                  <a:lnTo>
                    <a:pt x="16" y="244"/>
                  </a:lnTo>
                </a:path>
              </a:pathLst>
            </a:custGeom>
            <a:solidFill>
              <a:srgbClr val="1E378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1" name="Freeform 58"/>
            <p:cNvSpPr>
              <a:spLocks/>
            </p:cNvSpPr>
            <p:nvPr/>
          </p:nvSpPr>
          <p:spPr bwMode="auto">
            <a:xfrm>
              <a:off x="132" y="217"/>
              <a:ext cx="341" cy="340"/>
            </a:xfrm>
            <a:custGeom>
              <a:avLst/>
              <a:gdLst>
                <a:gd name="T0" fmla="*/ 24 w 341"/>
                <a:gd name="T1" fmla="*/ 256 h 340"/>
                <a:gd name="T2" fmla="*/ 44 w 341"/>
                <a:gd name="T3" fmla="*/ 283 h 340"/>
                <a:gd name="T4" fmla="*/ 68 w 341"/>
                <a:gd name="T5" fmla="*/ 305 h 340"/>
                <a:gd name="T6" fmla="*/ 96 w 341"/>
                <a:gd name="T7" fmla="*/ 322 h 340"/>
                <a:gd name="T8" fmla="*/ 127 w 341"/>
                <a:gd name="T9" fmla="*/ 333 h 340"/>
                <a:gd name="T10" fmla="*/ 159 w 341"/>
                <a:gd name="T11" fmla="*/ 339 h 340"/>
                <a:gd name="T12" fmla="*/ 192 w 341"/>
                <a:gd name="T13" fmla="*/ 338 h 340"/>
                <a:gd name="T14" fmla="*/ 225 w 341"/>
                <a:gd name="T15" fmla="*/ 330 h 340"/>
                <a:gd name="T16" fmla="*/ 257 w 341"/>
                <a:gd name="T17" fmla="*/ 316 h 340"/>
                <a:gd name="T18" fmla="*/ 284 w 341"/>
                <a:gd name="T19" fmla="*/ 296 h 340"/>
                <a:gd name="T20" fmla="*/ 306 w 341"/>
                <a:gd name="T21" fmla="*/ 271 h 340"/>
                <a:gd name="T22" fmla="*/ 323 w 341"/>
                <a:gd name="T23" fmla="*/ 244 h 340"/>
                <a:gd name="T24" fmla="*/ 334 w 341"/>
                <a:gd name="T25" fmla="*/ 213 h 340"/>
                <a:gd name="T26" fmla="*/ 339 w 341"/>
                <a:gd name="T27" fmla="*/ 181 h 340"/>
                <a:gd name="T28" fmla="*/ 338 w 341"/>
                <a:gd name="T29" fmla="*/ 148 h 340"/>
                <a:gd name="T30" fmla="*/ 331 w 341"/>
                <a:gd name="T31" fmla="*/ 115 h 340"/>
                <a:gd name="T32" fmla="*/ 316 w 341"/>
                <a:gd name="T33" fmla="*/ 83 h 340"/>
                <a:gd name="T34" fmla="*/ 296 w 341"/>
                <a:gd name="T35" fmla="*/ 56 h 340"/>
                <a:gd name="T36" fmla="*/ 272 w 341"/>
                <a:gd name="T37" fmla="*/ 34 h 340"/>
                <a:gd name="T38" fmla="*/ 244 w 341"/>
                <a:gd name="T39" fmla="*/ 17 h 340"/>
                <a:gd name="T40" fmla="*/ 213 w 341"/>
                <a:gd name="T41" fmla="*/ 6 h 340"/>
                <a:gd name="T42" fmla="*/ 181 w 341"/>
                <a:gd name="T43" fmla="*/ 0 h 340"/>
                <a:gd name="T44" fmla="*/ 148 w 341"/>
                <a:gd name="T45" fmla="*/ 1 h 340"/>
                <a:gd name="T46" fmla="*/ 115 w 341"/>
                <a:gd name="T47" fmla="*/ 9 h 340"/>
                <a:gd name="T48" fmla="*/ 83 w 341"/>
                <a:gd name="T49" fmla="*/ 23 h 340"/>
                <a:gd name="T50" fmla="*/ 56 w 341"/>
                <a:gd name="T51" fmla="*/ 43 h 340"/>
                <a:gd name="T52" fmla="*/ 34 w 341"/>
                <a:gd name="T53" fmla="*/ 68 h 340"/>
                <a:gd name="T54" fmla="*/ 17 w 341"/>
                <a:gd name="T55" fmla="*/ 95 h 340"/>
                <a:gd name="T56" fmla="*/ 6 w 341"/>
                <a:gd name="T57" fmla="*/ 126 h 340"/>
                <a:gd name="T58" fmla="*/ 0 w 341"/>
                <a:gd name="T59" fmla="*/ 158 h 340"/>
                <a:gd name="T60" fmla="*/ 2 w 341"/>
                <a:gd name="T61" fmla="*/ 191 h 340"/>
                <a:gd name="T62" fmla="*/ 9 w 341"/>
                <a:gd name="T63" fmla="*/ 224 h 3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 h="340">
                  <a:moveTo>
                    <a:pt x="16" y="240"/>
                  </a:moveTo>
                  <a:lnTo>
                    <a:pt x="24" y="256"/>
                  </a:lnTo>
                  <a:lnTo>
                    <a:pt x="33" y="270"/>
                  </a:lnTo>
                  <a:lnTo>
                    <a:pt x="44" y="283"/>
                  </a:lnTo>
                  <a:lnTo>
                    <a:pt x="56" y="295"/>
                  </a:lnTo>
                  <a:lnTo>
                    <a:pt x="68" y="305"/>
                  </a:lnTo>
                  <a:lnTo>
                    <a:pt x="82" y="314"/>
                  </a:lnTo>
                  <a:lnTo>
                    <a:pt x="96" y="322"/>
                  </a:lnTo>
                  <a:lnTo>
                    <a:pt x="111" y="328"/>
                  </a:lnTo>
                  <a:lnTo>
                    <a:pt x="127" y="333"/>
                  </a:lnTo>
                  <a:lnTo>
                    <a:pt x="143" y="337"/>
                  </a:lnTo>
                  <a:lnTo>
                    <a:pt x="159" y="339"/>
                  </a:lnTo>
                  <a:lnTo>
                    <a:pt x="175" y="339"/>
                  </a:lnTo>
                  <a:lnTo>
                    <a:pt x="192" y="338"/>
                  </a:lnTo>
                  <a:lnTo>
                    <a:pt x="209" y="335"/>
                  </a:lnTo>
                  <a:lnTo>
                    <a:pt x="225" y="330"/>
                  </a:lnTo>
                  <a:lnTo>
                    <a:pt x="241" y="324"/>
                  </a:lnTo>
                  <a:lnTo>
                    <a:pt x="257" y="316"/>
                  </a:lnTo>
                  <a:lnTo>
                    <a:pt x="271" y="306"/>
                  </a:lnTo>
                  <a:lnTo>
                    <a:pt x="284" y="296"/>
                  </a:lnTo>
                  <a:lnTo>
                    <a:pt x="296" y="284"/>
                  </a:lnTo>
                  <a:lnTo>
                    <a:pt x="306" y="271"/>
                  </a:lnTo>
                  <a:lnTo>
                    <a:pt x="315" y="258"/>
                  </a:lnTo>
                  <a:lnTo>
                    <a:pt x="323" y="244"/>
                  </a:lnTo>
                  <a:lnTo>
                    <a:pt x="329" y="229"/>
                  </a:lnTo>
                  <a:lnTo>
                    <a:pt x="334" y="213"/>
                  </a:lnTo>
                  <a:lnTo>
                    <a:pt x="338" y="197"/>
                  </a:lnTo>
                  <a:lnTo>
                    <a:pt x="339" y="181"/>
                  </a:lnTo>
                  <a:lnTo>
                    <a:pt x="340" y="164"/>
                  </a:lnTo>
                  <a:lnTo>
                    <a:pt x="338" y="148"/>
                  </a:lnTo>
                  <a:lnTo>
                    <a:pt x="335" y="131"/>
                  </a:lnTo>
                  <a:lnTo>
                    <a:pt x="331" y="115"/>
                  </a:lnTo>
                  <a:lnTo>
                    <a:pt x="324" y="99"/>
                  </a:lnTo>
                  <a:lnTo>
                    <a:pt x="316" y="83"/>
                  </a:lnTo>
                  <a:lnTo>
                    <a:pt x="307" y="69"/>
                  </a:lnTo>
                  <a:lnTo>
                    <a:pt x="296" y="56"/>
                  </a:lnTo>
                  <a:lnTo>
                    <a:pt x="284" y="44"/>
                  </a:lnTo>
                  <a:lnTo>
                    <a:pt x="272" y="34"/>
                  </a:lnTo>
                  <a:lnTo>
                    <a:pt x="258" y="25"/>
                  </a:lnTo>
                  <a:lnTo>
                    <a:pt x="244" y="17"/>
                  </a:lnTo>
                  <a:lnTo>
                    <a:pt x="229" y="11"/>
                  </a:lnTo>
                  <a:lnTo>
                    <a:pt x="213" y="6"/>
                  </a:lnTo>
                  <a:lnTo>
                    <a:pt x="197" y="2"/>
                  </a:lnTo>
                  <a:lnTo>
                    <a:pt x="181" y="0"/>
                  </a:lnTo>
                  <a:lnTo>
                    <a:pt x="164" y="0"/>
                  </a:lnTo>
                  <a:lnTo>
                    <a:pt x="148" y="1"/>
                  </a:lnTo>
                  <a:lnTo>
                    <a:pt x="131" y="4"/>
                  </a:lnTo>
                  <a:lnTo>
                    <a:pt x="115" y="9"/>
                  </a:lnTo>
                  <a:lnTo>
                    <a:pt x="99" y="15"/>
                  </a:lnTo>
                  <a:lnTo>
                    <a:pt x="83" y="23"/>
                  </a:lnTo>
                  <a:lnTo>
                    <a:pt x="69" y="33"/>
                  </a:lnTo>
                  <a:lnTo>
                    <a:pt x="56" y="43"/>
                  </a:lnTo>
                  <a:lnTo>
                    <a:pt x="44" y="55"/>
                  </a:lnTo>
                  <a:lnTo>
                    <a:pt x="34" y="68"/>
                  </a:lnTo>
                  <a:lnTo>
                    <a:pt x="25" y="81"/>
                  </a:lnTo>
                  <a:lnTo>
                    <a:pt x="17" y="95"/>
                  </a:lnTo>
                  <a:lnTo>
                    <a:pt x="11" y="110"/>
                  </a:lnTo>
                  <a:lnTo>
                    <a:pt x="6" y="126"/>
                  </a:lnTo>
                  <a:lnTo>
                    <a:pt x="2" y="142"/>
                  </a:lnTo>
                  <a:lnTo>
                    <a:pt x="0" y="158"/>
                  </a:lnTo>
                  <a:lnTo>
                    <a:pt x="0" y="175"/>
                  </a:lnTo>
                  <a:lnTo>
                    <a:pt x="2" y="191"/>
                  </a:lnTo>
                  <a:lnTo>
                    <a:pt x="5" y="208"/>
                  </a:lnTo>
                  <a:lnTo>
                    <a:pt x="9" y="224"/>
                  </a:lnTo>
                  <a:lnTo>
                    <a:pt x="16" y="240"/>
                  </a:lnTo>
                </a:path>
              </a:pathLst>
            </a:custGeom>
            <a:solidFill>
              <a:srgbClr val="20398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2" name="Freeform 59"/>
            <p:cNvSpPr>
              <a:spLocks/>
            </p:cNvSpPr>
            <p:nvPr/>
          </p:nvSpPr>
          <p:spPr bwMode="auto">
            <a:xfrm>
              <a:off x="136" y="220"/>
              <a:ext cx="336" cy="335"/>
            </a:xfrm>
            <a:custGeom>
              <a:avLst/>
              <a:gdLst>
                <a:gd name="T0" fmla="*/ 24 w 336"/>
                <a:gd name="T1" fmla="*/ 252 h 335"/>
                <a:gd name="T2" fmla="*/ 43 w 336"/>
                <a:gd name="T3" fmla="*/ 279 h 335"/>
                <a:gd name="T4" fmla="*/ 67 w 336"/>
                <a:gd name="T5" fmla="*/ 301 h 335"/>
                <a:gd name="T6" fmla="*/ 95 w 336"/>
                <a:gd name="T7" fmla="*/ 317 h 335"/>
                <a:gd name="T8" fmla="*/ 125 w 336"/>
                <a:gd name="T9" fmla="*/ 328 h 335"/>
                <a:gd name="T10" fmla="*/ 157 w 336"/>
                <a:gd name="T11" fmla="*/ 334 h 335"/>
                <a:gd name="T12" fmla="*/ 189 w 336"/>
                <a:gd name="T13" fmla="*/ 333 h 335"/>
                <a:gd name="T14" fmla="*/ 222 w 336"/>
                <a:gd name="T15" fmla="*/ 325 h 335"/>
                <a:gd name="T16" fmla="*/ 253 w 336"/>
                <a:gd name="T17" fmla="*/ 311 h 335"/>
                <a:gd name="T18" fmla="*/ 280 w 336"/>
                <a:gd name="T19" fmla="*/ 291 h 335"/>
                <a:gd name="T20" fmla="*/ 302 w 336"/>
                <a:gd name="T21" fmla="*/ 267 h 335"/>
                <a:gd name="T22" fmla="*/ 318 w 336"/>
                <a:gd name="T23" fmla="*/ 240 h 335"/>
                <a:gd name="T24" fmla="*/ 329 w 336"/>
                <a:gd name="T25" fmla="*/ 210 h 335"/>
                <a:gd name="T26" fmla="*/ 335 w 336"/>
                <a:gd name="T27" fmla="*/ 178 h 335"/>
                <a:gd name="T28" fmla="*/ 333 w 336"/>
                <a:gd name="T29" fmla="*/ 146 h 335"/>
                <a:gd name="T30" fmla="*/ 326 w 336"/>
                <a:gd name="T31" fmla="*/ 113 h 335"/>
                <a:gd name="T32" fmla="*/ 311 w 336"/>
                <a:gd name="T33" fmla="*/ 82 h 335"/>
                <a:gd name="T34" fmla="*/ 292 w 336"/>
                <a:gd name="T35" fmla="*/ 55 h 335"/>
                <a:gd name="T36" fmla="*/ 268 w 336"/>
                <a:gd name="T37" fmla="*/ 33 h 335"/>
                <a:gd name="T38" fmla="*/ 240 w 336"/>
                <a:gd name="T39" fmla="*/ 17 h 335"/>
                <a:gd name="T40" fmla="*/ 210 w 336"/>
                <a:gd name="T41" fmla="*/ 5 h 335"/>
                <a:gd name="T42" fmla="*/ 178 w 336"/>
                <a:gd name="T43" fmla="*/ 0 h 335"/>
                <a:gd name="T44" fmla="*/ 146 w 336"/>
                <a:gd name="T45" fmla="*/ 1 h 335"/>
                <a:gd name="T46" fmla="*/ 113 w 336"/>
                <a:gd name="T47" fmla="*/ 9 h 335"/>
                <a:gd name="T48" fmla="*/ 82 w 336"/>
                <a:gd name="T49" fmla="*/ 23 h 335"/>
                <a:gd name="T50" fmla="*/ 55 w 336"/>
                <a:gd name="T51" fmla="*/ 43 h 335"/>
                <a:gd name="T52" fmla="*/ 33 w 336"/>
                <a:gd name="T53" fmla="*/ 67 h 335"/>
                <a:gd name="T54" fmla="*/ 17 w 336"/>
                <a:gd name="T55" fmla="*/ 94 h 335"/>
                <a:gd name="T56" fmla="*/ 6 w 336"/>
                <a:gd name="T57" fmla="*/ 124 h 335"/>
                <a:gd name="T58" fmla="*/ 0 w 336"/>
                <a:gd name="T59" fmla="*/ 156 h 335"/>
                <a:gd name="T60" fmla="*/ 2 w 336"/>
                <a:gd name="T61" fmla="*/ 188 h 335"/>
                <a:gd name="T62" fmla="*/ 9 w 336"/>
                <a:gd name="T63" fmla="*/ 221 h 3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6" h="335">
                  <a:moveTo>
                    <a:pt x="16" y="237"/>
                  </a:moveTo>
                  <a:lnTo>
                    <a:pt x="24" y="252"/>
                  </a:lnTo>
                  <a:lnTo>
                    <a:pt x="33" y="266"/>
                  </a:lnTo>
                  <a:lnTo>
                    <a:pt x="43" y="279"/>
                  </a:lnTo>
                  <a:lnTo>
                    <a:pt x="55" y="290"/>
                  </a:lnTo>
                  <a:lnTo>
                    <a:pt x="67" y="301"/>
                  </a:lnTo>
                  <a:lnTo>
                    <a:pt x="81" y="310"/>
                  </a:lnTo>
                  <a:lnTo>
                    <a:pt x="95" y="317"/>
                  </a:lnTo>
                  <a:lnTo>
                    <a:pt x="110" y="324"/>
                  </a:lnTo>
                  <a:lnTo>
                    <a:pt x="125" y="328"/>
                  </a:lnTo>
                  <a:lnTo>
                    <a:pt x="141" y="332"/>
                  </a:lnTo>
                  <a:lnTo>
                    <a:pt x="157" y="334"/>
                  </a:lnTo>
                  <a:lnTo>
                    <a:pt x="173" y="334"/>
                  </a:lnTo>
                  <a:lnTo>
                    <a:pt x="189" y="333"/>
                  </a:lnTo>
                  <a:lnTo>
                    <a:pt x="206" y="330"/>
                  </a:lnTo>
                  <a:lnTo>
                    <a:pt x="222" y="325"/>
                  </a:lnTo>
                  <a:lnTo>
                    <a:pt x="238" y="319"/>
                  </a:lnTo>
                  <a:lnTo>
                    <a:pt x="253" y="311"/>
                  </a:lnTo>
                  <a:lnTo>
                    <a:pt x="267" y="302"/>
                  </a:lnTo>
                  <a:lnTo>
                    <a:pt x="280" y="291"/>
                  </a:lnTo>
                  <a:lnTo>
                    <a:pt x="291" y="280"/>
                  </a:lnTo>
                  <a:lnTo>
                    <a:pt x="302" y="267"/>
                  </a:lnTo>
                  <a:lnTo>
                    <a:pt x="311" y="254"/>
                  </a:lnTo>
                  <a:lnTo>
                    <a:pt x="318" y="240"/>
                  </a:lnTo>
                  <a:lnTo>
                    <a:pt x="325" y="225"/>
                  </a:lnTo>
                  <a:lnTo>
                    <a:pt x="329" y="210"/>
                  </a:lnTo>
                  <a:lnTo>
                    <a:pt x="333" y="194"/>
                  </a:lnTo>
                  <a:lnTo>
                    <a:pt x="335" y="178"/>
                  </a:lnTo>
                  <a:lnTo>
                    <a:pt x="335" y="162"/>
                  </a:lnTo>
                  <a:lnTo>
                    <a:pt x="333" y="146"/>
                  </a:lnTo>
                  <a:lnTo>
                    <a:pt x="330" y="129"/>
                  </a:lnTo>
                  <a:lnTo>
                    <a:pt x="326" y="113"/>
                  </a:lnTo>
                  <a:lnTo>
                    <a:pt x="319" y="97"/>
                  </a:lnTo>
                  <a:lnTo>
                    <a:pt x="311" y="82"/>
                  </a:lnTo>
                  <a:lnTo>
                    <a:pt x="302" y="68"/>
                  </a:lnTo>
                  <a:lnTo>
                    <a:pt x="292" y="55"/>
                  </a:lnTo>
                  <a:lnTo>
                    <a:pt x="280" y="44"/>
                  </a:lnTo>
                  <a:lnTo>
                    <a:pt x="268" y="33"/>
                  </a:lnTo>
                  <a:lnTo>
                    <a:pt x="254" y="24"/>
                  </a:lnTo>
                  <a:lnTo>
                    <a:pt x="240" y="17"/>
                  </a:lnTo>
                  <a:lnTo>
                    <a:pt x="225" y="10"/>
                  </a:lnTo>
                  <a:lnTo>
                    <a:pt x="210" y="5"/>
                  </a:lnTo>
                  <a:lnTo>
                    <a:pt x="194" y="2"/>
                  </a:lnTo>
                  <a:lnTo>
                    <a:pt x="178" y="0"/>
                  </a:lnTo>
                  <a:lnTo>
                    <a:pt x="162" y="0"/>
                  </a:lnTo>
                  <a:lnTo>
                    <a:pt x="146" y="1"/>
                  </a:lnTo>
                  <a:lnTo>
                    <a:pt x="129" y="4"/>
                  </a:lnTo>
                  <a:lnTo>
                    <a:pt x="113" y="9"/>
                  </a:lnTo>
                  <a:lnTo>
                    <a:pt x="97" y="15"/>
                  </a:lnTo>
                  <a:lnTo>
                    <a:pt x="82" y="23"/>
                  </a:lnTo>
                  <a:lnTo>
                    <a:pt x="68" y="32"/>
                  </a:lnTo>
                  <a:lnTo>
                    <a:pt x="55" y="43"/>
                  </a:lnTo>
                  <a:lnTo>
                    <a:pt x="44" y="54"/>
                  </a:lnTo>
                  <a:lnTo>
                    <a:pt x="33" y="67"/>
                  </a:lnTo>
                  <a:lnTo>
                    <a:pt x="24" y="80"/>
                  </a:lnTo>
                  <a:lnTo>
                    <a:pt x="17" y="94"/>
                  </a:lnTo>
                  <a:lnTo>
                    <a:pt x="10" y="109"/>
                  </a:lnTo>
                  <a:lnTo>
                    <a:pt x="6" y="124"/>
                  </a:lnTo>
                  <a:lnTo>
                    <a:pt x="2" y="140"/>
                  </a:lnTo>
                  <a:lnTo>
                    <a:pt x="0" y="156"/>
                  </a:lnTo>
                  <a:lnTo>
                    <a:pt x="0" y="172"/>
                  </a:lnTo>
                  <a:lnTo>
                    <a:pt x="2" y="188"/>
                  </a:lnTo>
                  <a:lnTo>
                    <a:pt x="5" y="205"/>
                  </a:lnTo>
                  <a:lnTo>
                    <a:pt x="9" y="221"/>
                  </a:lnTo>
                  <a:lnTo>
                    <a:pt x="16" y="237"/>
                  </a:lnTo>
                </a:path>
              </a:pathLst>
            </a:custGeom>
            <a:solidFill>
              <a:srgbClr val="223B8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3" name="Freeform 60"/>
            <p:cNvSpPr>
              <a:spLocks/>
            </p:cNvSpPr>
            <p:nvPr/>
          </p:nvSpPr>
          <p:spPr bwMode="auto">
            <a:xfrm>
              <a:off x="140" y="221"/>
              <a:ext cx="332" cy="331"/>
            </a:xfrm>
            <a:custGeom>
              <a:avLst/>
              <a:gdLst>
                <a:gd name="T0" fmla="*/ 23 w 332"/>
                <a:gd name="T1" fmla="*/ 249 h 331"/>
                <a:gd name="T2" fmla="*/ 43 w 332"/>
                <a:gd name="T3" fmla="*/ 275 h 331"/>
                <a:gd name="T4" fmla="*/ 66 w 332"/>
                <a:gd name="T5" fmla="*/ 297 h 331"/>
                <a:gd name="T6" fmla="*/ 94 w 332"/>
                <a:gd name="T7" fmla="*/ 314 h 331"/>
                <a:gd name="T8" fmla="*/ 123 w 332"/>
                <a:gd name="T9" fmla="*/ 325 h 331"/>
                <a:gd name="T10" fmla="*/ 155 w 332"/>
                <a:gd name="T11" fmla="*/ 330 h 331"/>
                <a:gd name="T12" fmla="*/ 187 w 332"/>
                <a:gd name="T13" fmla="*/ 329 h 331"/>
                <a:gd name="T14" fmla="*/ 219 w 332"/>
                <a:gd name="T15" fmla="*/ 321 h 331"/>
                <a:gd name="T16" fmla="*/ 250 w 332"/>
                <a:gd name="T17" fmla="*/ 307 h 331"/>
                <a:gd name="T18" fmla="*/ 276 w 332"/>
                <a:gd name="T19" fmla="*/ 288 h 331"/>
                <a:gd name="T20" fmla="*/ 298 w 332"/>
                <a:gd name="T21" fmla="*/ 264 h 331"/>
                <a:gd name="T22" fmla="*/ 314 w 332"/>
                <a:gd name="T23" fmla="*/ 237 h 331"/>
                <a:gd name="T24" fmla="*/ 325 w 332"/>
                <a:gd name="T25" fmla="*/ 207 h 331"/>
                <a:gd name="T26" fmla="*/ 331 w 332"/>
                <a:gd name="T27" fmla="*/ 176 h 331"/>
                <a:gd name="T28" fmla="*/ 329 w 332"/>
                <a:gd name="T29" fmla="*/ 144 h 331"/>
                <a:gd name="T30" fmla="*/ 322 w 332"/>
                <a:gd name="T31" fmla="*/ 112 h 331"/>
                <a:gd name="T32" fmla="*/ 308 w 332"/>
                <a:gd name="T33" fmla="*/ 81 h 331"/>
                <a:gd name="T34" fmla="*/ 288 w 332"/>
                <a:gd name="T35" fmla="*/ 55 h 331"/>
                <a:gd name="T36" fmla="*/ 265 w 332"/>
                <a:gd name="T37" fmla="*/ 33 h 331"/>
                <a:gd name="T38" fmla="*/ 237 w 332"/>
                <a:gd name="T39" fmla="*/ 16 h 331"/>
                <a:gd name="T40" fmla="*/ 208 w 332"/>
                <a:gd name="T41" fmla="*/ 5 h 331"/>
                <a:gd name="T42" fmla="*/ 176 w 332"/>
                <a:gd name="T43" fmla="*/ 0 h 331"/>
                <a:gd name="T44" fmla="*/ 144 w 332"/>
                <a:gd name="T45" fmla="*/ 1 h 331"/>
                <a:gd name="T46" fmla="*/ 112 w 332"/>
                <a:gd name="T47" fmla="*/ 9 h 331"/>
                <a:gd name="T48" fmla="*/ 81 w 332"/>
                <a:gd name="T49" fmla="*/ 23 h 331"/>
                <a:gd name="T50" fmla="*/ 55 w 332"/>
                <a:gd name="T51" fmla="*/ 42 h 331"/>
                <a:gd name="T52" fmla="*/ 33 w 332"/>
                <a:gd name="T53" fmla="*/ 66 h 331"/>
                <a:gd name="T54" fmla="*/ 17 w 332"/>
                <a:gd name="T55" fmla="*/ 93 h 331"/>
                <a:gd name="T56" fmla="*/ 6 w 332"/>
                <a:gd name="T57" fmla="*/ 123 h 331"/>
                <a:gd name="T58" fmla="*/ 0 w 332"/>
                <a:gd name="T59" fmla="*/ 154 h 331"/>
                <a:gd name="T60" fmla="*/ 2 w 332"/>
                <a:gd name="T61" fmla="*/ 186 h 331"/>
                <a:gd name="T62" fmla="*/ 9 w 332"/>
                <a:gd name="T63" fmla="*/ 218 h 3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2" h="331">
                  <a:moveTo>
                    <a:pt x="15" y="234"/>
                  </a:moveTo>
                  <a:lnTo>
                    <a:pt x="23" y="249"/>
                  </a:lnTo>
                  <a:lnTo>
                    <a:pt x="32" y="263"/>
                  </a:lnTo>
                  <a:lnTo>
                    <a:pt x="43" y="275"/>
                  </a:lnTo>
                  <a:lnTo>
                    <a:pt x="54" y="287"/>
                  </a:lnTo>
                  <a:lnTo>
                    <a:pt x="66" y="297"/>
                  </a:lnTo>
                  <a:lnTo>
                    <a:pt x="80" y="306"/>
                  </a:lnTo>
                  <a:lnTo>
                    <a:pt x="94" y="314"/>
                  </a:lnTo>
                  <a:lnTo>
                    <a:pt x="108" y="320"/>
                  </a:lnTo>
                  <a:lnTo>
                    <a:pt x="123" y="325"/>
                  </a:lnTo>
                  <a:lnTo>
                    <a:pt x="139" y="328"/>
                  </a:lnTo>
                  <a:lnTo>
                    <a:pt x="155" y="330"/>
                  </a:lnTo>
                  <a:lnTo>
                    <a:pt x="171" y="330"/>
                  </a:lnTo>
                  <a:lnTo>
                    <a:pt x="187" y="329"/>
                  </a:lnTo>
                  <a:lnTo>
                    <a:pt x="203" y="326"/>
                  </a:lnTo>
                  <a:lnTo>
                    <a:pt x="219" y="321"/>
                  </a:lnTo>
                  <a:lnTo>
                    <a:pt x="235" y="315"/>
                  </a:lnTo>
                  <a:lnTo>
                    <a:pt x="250" y="307"/>
                  </a:lnTo>
                  <a:lnTo>
                    <a:pt x="264" y="298"/>
                  </a:lnTo>
                  <a:lnTo>
                    <a:pt x="276" y="288"/>
                  </a:lnTo>
                  <a:lnTo>
                    <a:pt x="288" y="277"/>
                  </a:lnTo>
                  <a:lnTo>
                    <a:pt x="298" y="264"/>
                  </a:lnTo>
                  <a:lnTo>
                    <a:pt x="307" y="251"/>
                  </a:lnTo>
                  <a:lnTo>
                    <a:pt x="314" y="237"/>
                  </a:lnTo>
                  <a:lnTo>
                    <a:pt x="321" y="223"/>
                  </a:lnTo>
                  <a:lnTo>
                    <a:pt x="325" y="207"/>
                  </a:lnTo>
                  <a:lnTo>
                    <a:pt x="329" y="192"/>
                  </a:lnTo>
                  <a:lnTo>
                    <a:pt x="331" y="176"/>
                  </a:lnTo>
                  <a:lnTo>
                    <a:pt x="331" y="160"/>
                  </a:lnTo>
                  <a:lnTo>
                    <a:pt x="329" y="144"/>
                  </a:lnTo>
                  <a:lnTo>
                    <a:pt x="327" y="128"/>
                  </a:lnTo>
                  <a:lnTo>
                    <a:pt x="322" y="112"/>
                  </a:lnTo>
                  <a:lnTo>
                    <a:pt x="316" y="96"/>
                  </a:lnTo>
                  <a:lnTo>
                    <a:pt x="308" y="81"/>
                  </a:lnTo>
                  <a:lnTo>
                    <a:pt x="299" y="67"/>
                  </a:lnTo>
                  <a:lnTo>
                    <a:pt x="288" y="55"/>
                  </a:lnTo>
                  <a:lnTo>
                    <a:pt x="277" y="43"/>
                  </a:lnTo>
                  <a:lnTo>
                    <a:pt x="265" y="33"/>
                  </a:lnTo>
                  <a:lnTo>
                    <a:pt x="251" y="24"/>
                  </a:lnTo>
                  <a:lnTo>
                    <a:pt x="237" y="16"/>
                  </a:lnTo>
                  <a:lnTo>
                    <a:pt x="223" y="10"/>
                  </a:lnTo>
                  <a:lnTo>
                    <a:pt x="208" y="5"/>
                  </a:lnTo>
                  <a:lnTo>
                    <a:pt x="192" y="2"/>
                  </a:lnTo>
                  <a:lnTo>
                    <a:pt x="176" y="0"/>
                  </a:lnTo>
                  <a:lnTo>
                    <a:pt x="160" y="0"/>
                  </a:lnTo>
                  <a:lnTo>
                    <a:pt x="144" y="1"/>
                  </a:lnTo>
                  <a:lnTo>
                    <a:pt x="128" y="4"/>
                  </a:lnTo>
                  <a:lnTo>
                    <a:pt x="112" y="9"/>
                  </a:lnTo>
                  <a:lnTo>
                    <a:pt x="96" y="15"/>
                  </a:lnTo>
                  <a:lnTo>
                    <a:pt x="81" y="23"/>
                  </a:lnTo>
                  <a:lnTo>
                    <a:pt x="67" y="32"/>
                  </a:lnTo>
                  <a:lnTo>
                    <a:pt x="55" y="42"/>
                  </a:lnTo>
                  <a:lnTo>
                    <a:pt x="43" y="53"/>
                  </a:lnTo>
                  <a:lnTo>
                    <a:pt x="33" y="66"/>
                  </a:lnTo>
                  <a:lnTo>
                    <a:pt x="24" y="79"/>
                  </a:lnTo>
                  <a:lnTo>
                    <a:pt x="17" y="93"/>
                  </a:lnTo>
                  <a:lnTo>
                    <a:pt x="10" y="107"/>
                  </a:lnTo>
                  <a:lnTo>
                    <a:pt x="6" y="123"/>
                  </a:lnTo>
                  <a:lnTo>
                    <a:pt x="2" y="138"/>
                  </a:lnTo>
                  <a:lnTo>
                    <a:pt x="0" y="154"/>
                  </a:lnTo>
                  <a:lnTo>
                    <a:pt x="0" y="170"/>
                  </a:lnTo>
                  <a:lnTo>
                    <a:pt x="2" y="186"/>
                  </a:lnTo>
                  <a:lnTo>
                    <a:pt x="4" y="202"/>
                  </a:lnTo>
                  <a:lnTo>
                    <a:pt x="9" y="218"/>
                  </a:lnTo>
                  <a:lnTo>
                    <a:pt x="15" y="234"/>
                  </a:lnTo>
                </a:path>
              </a:pathLst>
            </a:custGeom>
            <a:solidFill>
              <a:srgbClr val="243D8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4" name="Freeform 61"/>
            <p:cNvSpPr>
              <a:spLocks/>
            </p:cNvSpPr>
            <p:nvPr/>
          </p:nvSpPr>
          <p:spPr bwMode="auto">
            <a:xfrm>
              <a:off x="145" y="222"/>
              <a:ext cx="326" cy="327"/>
            </a:xfrm>
            <a:custGeom>
              <a:avLst/>
              <a:gdLst>
                <a:gd name="T0" fmla="*/ 22 w 326"/>
                <a:gd name="T1" fmla="*/ 246 h 327"/>
                <a:gd name="T2" fmla="*/ 41 w 326"/>
                <a:gd name="T3" fmla="*/ 272 h 327"/>
                <a:gd name="T4" fmla="*/ 65 w 326"/>
                <a:gd name="T5" fmla="*/ 293 h 327"/>
                <a:gd name="T6" fmla="*/ 91 w 326"/>
                <a:gd name="T7" fmla="*/ 310 h 327"/>
                <a:gd name="T8" fmla="*/ 121 w 326"/>
                <a:gd name="T9" fmla="*/ 321 h 327"/>
                <a:gd name="T10" fmla="*/ 152 w 326"/>
                <a:gd name="T11" fmla="*/ 326 h 327"/>
                <a:gd name="T12" fmla="*/ 183 w 326"/>
                <a:gd name="T13" fmla="*/ 324 h 327"/>
                <a:gd name="T14" fmla="*/ 215 w 326"/>
                <a:gd name="T15" fmla="*/ 317 h 327"/>
                <a:gd name="T16" fmla="*/ 245 w 326"/>
                <a:gd name="T17" fmla="*/ 303 h 327"/>
                <a:gd name="T18" fmla="*/ 271 w 326"/>
                <a:gd name="T19" fmla="*/ 284 h 327"/>
                <a:gd name="T20" fmla="*/ 293 w 326"/>
                <a:gd name="T21" fmla="*/ 260 h 327"/>
                <a:gd name="T22" fmla="*/ 309 w 326"/>
                <a:gd name="T23" fmla="*/ 234 h 327"/>
                <a:gd name="T24" fmla="*/ 320 w 326"/>
                <a:gd name="T25" fmla="*/ 204 h 327"/>
                <a:gd name="T26" fmla="*/ 325 w 326"/>
                <a:gd name="T27" fmla="*/ 174 h 327"/>
                <a:gd name="T28" fmla="*/ 324 w 326"/>
                <a:gd name="T29" fmla="*/ 142 h 327"/>
                <a:gd name="T30" fmla="*/ 317 w 326"/>
                <a:gd name="T31" fmla="*/ 110 h 327"/>
                <a:gd name="T32" fmla="*/ 303 w 326"/>
                <a:gd name="T33" fmla="*/ 80 h 327"/>
                <a:gd name="T34" fmla="*/ 284 w 326"/>
                <a:gd name="T35" fmla="*/ 54 h 327"/>
                <a:gd name="T36" fmla="*/ 260 w 326"/>
                <a:gd name="T37" fmla="*/ 33 h 327"/>
                <a:gd name="T38" fmla="*/ 234 w 326"/>
                <a:gd name="T39" fmla="*/ 16 h 327"/>
                <a:gd name="T40" fmla="*/ 204 w 326"/>
                <a:gd name="T41" fmla="*/ 5 h 327"/>
                <a:gd name="T42" fmla="*/ 173 w 326"/>
                <a:gd name="T43" fmla="*/ 0 h 327"/>
                <a:gd name="T44" fmla="*/ 142 w 326"/>
                <a:gd name="T45" fmla="*/ 1 h 327"/>
                <a:gd name="T46" fmla="*/ 110 w 326"/>
                <a:gd name="T47" fmla="*/ 9 h 327"/>
                <a:gd name="T48" fmla="*/ 80 w 326"/>
                <a:gd name="T49" fmla="*/ 23 h 327"/>
                <a:gd name="T50" fmla="*/ 54 w 326"/>
                <a:gd name="T51" fmla="*/ 42 h 327"/>
                <a:gd name="T52" fmla="*/ 32 w 326"/>
                <a:gd name="T53" fmla="*/ 65 h 327"/>
                <a:gd name="T54" fmla="*/ 16 w 326"/>
                <a:gd name="T55" fmla="*/ 92 h 327"/>
                <a:gd name="T56" fmla="*/ 5 w 326"/>
                <a:gd name="T57" fmla="*/ 122 h 327"/>
                <a:gd name="T58" fmla="*/ 0 w 326"/>
                <a:gd name="T59" fmla="*/ 152 h 327"/>
                <a:gd name="T60" fmla="*/ 1 w 326"/>
                <a:gd name="T61" fmla="*/ 184 h 327"/>
                <a:gd name="T62" fmla="*/ 8 w 326"/>
                <a:gd name="T63" fmla="*/ 216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6" h="327">
                  <a:moveTo>
                    <a:pt x="15" y="231"/>
                  </a:moveTo>
                  <a:lnTo>
                    <a:pt x="22" y="246"/>
                  </a:lnTo>
                  <a:lnTo>
                    <a:pt x="31" y="260"/>
                  </a:lnTo>
                  <a:lnTo>
                    <a:pt x="41" y="272"/>
                  </a:lnTo>
                  <a:lnTo>
                    <a:pt x="53" y="283"/>
                  </a:lnTo>
                  <a:lnTo>
                    <a:pt x="65" y="293"/>
                  </a:lnTo>
                  <a:lnTo>
                    <a:pt x="78" y="302"/>
                  </a:lnTo>
                  <a:lnTo>
                    <a:pt x="91" y="310"/>
                  </a:lnTo>
                  <a:lnTo>
                    <a:pt x="106" y="316"/>
                  </a:lnTo>
                  <a:lnTo>
                    <a:pt x="121" y="321"/>
                  </a:lnTo>
                  <a:lnTo>
                    <a:pt x="136" y="324"/>
                  </a:lnTo>
                  <a:lnTo>
                    <a:pt x="152" y="326"/>
                  </a:lnTo>
                  <a:lnTo>
                    <a:pt x="167" y="326"/>
                  </a:lnTo>
                  <a:lnTo>
                    <a:pt x="183" y="324"/>
                  </a:lnTo>
                  <a:lnTo>
                    <a:pt x="199" y="322"/>
                  </a:lnTo>
                  <a:lnTo>
                    <a:pt x="215" y="317"/>
                  </a:lnTo>
                  <a:lnTo>
                    <a:pt x="230" y="311"/>
                  </a:lnTo>
                  <a:lnTo>
                    <a:pt x="245" y="303"/>
                  </a:lnTo>
                  <a:lnTo>
                    <a:pt x="259" y="294"/>
                  </a:lnTo>
                  <a:lnTo>
                    <a:pt x="271" y="284"/>
                  </a:lnTo>
                  <a:lnTo>
                    <a:pt x="282" y="273"/>
                  </a:lnTo>
                  <a:lnTo>
                    <a:pt x="293" y="260"/>
                  </a:lnTo>
                  <a:lnTo>
                    <a:pt x="301" y="247"/>
                  </a:lnTo>
                  <a:lnTo>
                    <a:pt x="309" y="234"/>
                  </a:lnTo>
                  <a:lnTo>
                    <a:pt x="315" y="219"/>
                  </a:lnTo>
                  <a:lnTo>
                    <a:pt x="320" y="204"/>
                  </a:lnTo>
                  <a:lnTo>
                    <a:pt x="323" y="189"/>
                  </a:lnTo>
                  <a:lnTo>
                    <a:pt x="325" y="174"/>
                  </a:lnTo>
                  <a:lnTo>
                    <a:pt x="325" y="158"/>
                  </a:lnTo>
                  <a:lnTo>
                    <a:pt x="324" y="142"/>
                  </a:lnTo>
                  <a:lnTo>
                    <a:pt x="321" y="126"/>
                  </a:lnTo>
                  <a:lnTo>
                    <a:pt x="317" y="110"/>
                  </a:lnTo>
                  <a:lnTo>
                    <a:pt x="310" y="95"/>
                  </a:lnTo>
                  <a:lnTo>
                    <a:pt x="303" y="80"/>
                  </a:lnTo>
                  <a:lnTo>
                    <a:pt x="294" y="66"/>
                  </a:lnTo>
                  <a:lnTo>
                    <a:pt x="284" y="54"/>
                  </a:lnTo>
                  <a:lnTo>
                    <a:pt x="272" y="43"/>
                  </a:lnTo>
                  <a:lnTo>
                    <a:pt x="260" y="33"/>
                  </a:lnTo>
                  <a:lnTo>
                    <a:pt x="247" y="24"/>
                  </a:lnTo>
                  <a:lnTo>
                    <a:pt x="234" y="16"/>
                  </a:lnTo>
                  <a:lnTo>
                    <a:pt x="219" y="10"/>
                  </a:lnTo>
                  <a:lnTo>
                    <a:pt x="204" y="5"/>
                  </a:lnTo>
                  <a:lnTo>
                    <a:pt x="189" y="2"/>
                  </a:lnTo>
                  <a:lnTo>
                    <a:pt x="173" y="0"/>
                  </a:lnTo>
                  <a:lnTo>
                    <a:pt x="158" y="0"/>
                  </a:lnTo>
                  <a:lnTo>
                    <a:pt x="142" y="1"/>
                  </a:lnTo>
                  <a:lnTo>
                    <a:pt x="126" y="4"/>
                  </a:lnTo>
                  <a:lnTo>
                    <a:pt x="110" y="9"/>
                  </a:lnTo>
                  <a:lnTo>
                    <a:pt x="95" y="15"/>
                  </a:lnTo>
                  <a:lnTo>
                    <a:pt x="80" y="23"/>
                  </a:lnTo>
                  <a:lnTo>
                    <a:pt x="66" y="32"/>
                  </a:lnTo>
                  <a:lnTo>
                    <a:pt x="54" y="42"/>
                  </a:lnTo>
                  <a:lnTo>
                    <a:pt x="43" y="53"/>
                  </a:lnTo>
                  <a:lnTo>
                    <a:pt x="32" y="65"/>
                  </a:lnTo>
                  <a:lnTo>
                    <a:pt x="24" y="79"/>
                  </a:lnTo>
                  <a:lnTo>
                    <a:pt x="16" y="92"/>
                  </a:lnTo>
                  <a:lnTo>
                    <a:pt x="10" y="107"/>
                  </a:lnTo>
                  <a:lnTo>
                    <a:pt x="5" y="122"/>
                  </a:lnTo>
                  <a:lnTo>
                    <a:pt x="2" y="137"/>
                  </a:lnTo>
                  <a:lnTo>
                    <a:pt x="0" y="152"/>
                  </a:lnTo>
                  <a:lnTo>
                    <a:pt x="0" y="168"/>
                  </a:lnTo>
                  <a:lnTo>
                    <a:pt x="1" y="184"/>
                  </a:lnTo>
                  <a:lnTo>
                    <a:pt x="4" y="200"/>
                  </a:lnTo>
                  <a:lnTo>
                    <a:pt x="8" y="216"/>
                  </a:lnTo>
                  <a:lnTo>
                    <a:pt x="15" y="231"/>
                  </a:lnTo>
                </a:path>
              </a:pathLst>
            </a:custGeom>
            <a:solidFill>
              <a:srgbClr val="263F8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5" name="Freeform 62"/>
            <p:cNvSpPr>
              <a:spLocks/>
            </p:cNvSpPr>
            <p:nvPr/>
          </p:nvSpPr>
          <p:spPr bwMode="auto">
            <a:xfrm>
              <a:off x="149" y="225"/>
              <a:ext cx="321" cy="321"/>
            </a:xfrm>
            <a:custGeom>
              <a:avLst/>
              <a:gdLst>
                <a:gd name="T0" fmla="*/ 22 w 321"/>
                <a:gd name="T1" fmla="*/ 241 h 321"/>
                <a:gd name="T2" fmla="*/ 41 w 321"/>
                <a:gd name="T3" fmla="*/ 267 h 321"/>
                <a:gd name="T4" fmla="*/ 64 w 321"/>
                <a:gd name="T5" fmla="*/ 288 h 321"/>
                <a:gd name="T6" fmla="*/ 90 w 321"/>
                <a:gd name="T7" fmla="*/ 304 h 321"/>
                <a:gd name="T8" fmla="*/ 119 w 321"/>
                <a:gd name="T9" fmla="*/ 315 h 321"/>
                <a:gd name="T10" fmla="*/ 149 w 321"/>
                <a:gd name="T11" fmla="*/ 320 h 321"/>
                <a:gd name="T12" fmla="*/ 181 w 321"/>
                <a:gd name="T13" fmla="*/ 319 h 321"/>
                <a:gd name="T14" fmla="*/ 212 w 321"/>
                <a:gd name="T15" fmla="*/ 311 h 321"/>
                <a:gd name="T16" fmla="*/ 241 w 321"/>
                <a:gd name="T17" fmla="*/ 298 h 321"/>
                <a:gd name="T18" fmla="*/ 267 w 321"/>
                <a:gd name="T19" fmla="*/ 279 h 321"/>
                <a:gd name="T20" fmla="*/ 288 w 321"/>
                <a:gd name="T21" fmla="*/ 256 h 321"/>
                <a:gd name="T22" fmla="*/ 304 w 321"/>
                <a:gd name="T23" fmla="*/ 230 h 321"/>
                <a:gd name="T24" fmla="*/ 315 w 321"/>
                <a:gd name="T25" fmla="*/ 201 h 321"/>
                <a:gd name="T26" fmla="*/ 320 w 321"/>
                <a:gd name="T27" fmla="*/ 171 h 321"/>
                <a:gd name="T28" fmla="*/ 319 w 321"/>
                <a:gd name="T29" fmla="*/ 139 h 321"/>
                <a:gd name="T30" fmla="*/ 311 w 321"/>
                <a:gd name="T31" fmla="*/ 108 h 321"/>
                <a:gd name="T32" fmla="*/ 298 w 321"/>
                <a:gd name="T33" fmla="*/ 79 h 321"/>
                <a:gd name="T34" fmla="*/ 279 w 321"/>
                <a:gd name="T35" fmla="*/ 53 h 321"/>
                <a:gd name="T36" fmla="*/ 256 w 321"/>
                <a:gd name="T37" fmla="*/ 32 h 321"/>
                <a:gd name="T38" fmla="*/ 230 w 321"/>
                <a:gd name="T39" fmla="*/ 16 h 321"/>
                <a:gd name="T40" fmla="*/ 201 w 321"/>
                <a:gd name="T41" fmla="*/ 5 h 321"/>
                <a:gd name="T42" fmla="*/ 171 w 321"/>
                <a:gd name="T43" fmla="*/ 0 h 321"/>
                <a:gd name="T44" fmla="*/ 139 w 321"/>
                <a:gd name="T45" fmla="*/ 1 h 321"/>
                <a:gd name="T46" fmla="*/ 108 w 321"/>
                <a:gd name="T47" fmla="*/ 9 h 321"/>
                <a:gd name="T48" fmla="*/ 79 w 321"/>
                <a:gd name="T49" fmla="*/ 22 h 321"/>
                <a:gd name="T50" fmla="*/ 53 w 321"/>
                <a:gd name="T51" fmla="*/ 41 h 321"/>
                <a:gd name="T52" fmla="*/ 32 w 321"/>
                <a:gd name="T53" fmla="*/ 64 h 321"/>
                <a:gd name="T54" fmla="*/ 16 w 321"/>
                <a:gd name="T55" fmla="*/ 90 h 321"/>
                <a:gd name="T56" fmla="*/ 5 w 321"/>
                <a:gd name="T57" fmla="*/ 119 h 321"/>
                <a:gd name="T58" fmla="*/ 0 w 321"/>
                <a:gd name="T59" fmla="*/ 149 h 321"/>
                <a:gd name="T60" fmla="*/ 1 w 321"/>
                <a:gd name="T61" fmla="*/ 181 h 321"/>
                <a:gd name="T62" fmla="*/ 9 w 321"/>
                <a:gd name="T63" fmla="*/ 212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1" h="321">
                  <a:moveTo>
                    <a:pt x="15" y="227"/>
                  </a:moveTo>
                  <a:lnTo>
                    <a:pt x="22" y="241"/>
                  </a:lnTo>
                  <a:lnTo>
                    <a:pt x="31" y="255"/>
                  </a:lnTo>
                  <a:lnTo>
                    <a:pt x="41" y="267"/>
                  </a:lnTo>
                  <a:lnTo>
                    <a:pt x="52" y="278"/>
                  </a:lnTo>
                  <a:lnTo>
                    <a:pt x="64" y="288"/>
                  </a:lnTo>
                  <a:lnTo>
                    <a:pt x="77" y="297"/>
                  </a:lnTo>
                  <a:lnTo>
                    <a:pt x="90" y="304"/>
                  </a:lnTo>
                  <a:lnTo>
                    <a:pt x="104" y="310"/>
                  </a:lnTo>
                  <a:lnTo>
                    <a:pt x="119" y="315"/>
                  </a:lnTo>
                  <a:lnTo>
                    <a:pt x="134" y="318"/>
                  </a:lnTo>
                  <a:lnTo>
                    <a:pt x="149" y="320"/>
                  </a:lnTo>
                  <a:lnTo>
                    <a:pt x="165" y="320"/>
                  </a:lnTo>
                  <a:lnTo>
                    <a:pt x="181" y="319"/>
                  </a:lnTo>
                  <a:lnTo>
                    <a:pt x="196" y="316"/>
                  </a:lnTo>
                  <a:lnTo>
                    <a:pt x="212" y="311"/>
                  </a:lnTo>
                  <a:lnTo>
                    <a:pt x="227" y="305"/>
                  </a:lnTo>
                  <a:lnTo>
                    <a:pt x="241" y="298"/>
                  </a:lnTo>
                  <a:lnTo>
                    <a:pt x="255" y="289"/>
                  </a:lnTo>
                  <a:lnTo>
                    <a:pt x="267" y="279"/>
                  </a:lnTo>
                  <a:lnTo>
                    <a:pt x="278" y="268"/>
                  </a:lnTo>
                  <a:lnTo>
                    <a:pt x="288" y="256"/>
                  </a:lnTo>
                  <a:lnTo>
                    <a:pt x="297" y="243"/>
                  </a:lnTo>
                  <a:lnTo>
                    <a:pt x="304" y="230"/>
                  </a:lnTo>
                  <a:lnTo>
                    <a:pt x="310" y="216"/>
                  </a:lnTo>
                  <a:lnTo>
                    <a:pt x="315" y="201"/>
                  </a:lnTo>
                  <a:lnTo>
                    <a:pt x="318" y="186"/>
                  </a:lnTo>
                  <a:lnTo>
                    <a:pt x="320" y="171"/>
                  </a:lnTo>
                  <a:lnTo>
                    <a:pt x="320" y="155"/>
                  </a:lnTo>
                  <a:lnTo>
                    <a:pt x="319" y="139"/>
                  </a:lnTo>
                  <a:lnTo>
                    <a:pt x="316" y="124"/>
                  </a:lnTo>
                  <a:lnTo>
                    <a:pt x="311" y="108"/>
                  </a:lnTo>
                  <a:lnTo>
                    <a:pt x="305" y="93"/>
                  </a:lnTo>
                  <a:lnTo>
                    <a:pt x="298" y="79"/>
                  </a:lnTo>
                  <a:lnTo>
                    <a:pt x="289" y="65"/>
                  </a:lnTo>
                  <a:lnTo>
                    <a:pt x="279" y="53"/>
                  </a:lnTo>
                  <a:lnTo>
                    <a:pt x="268" y="42"/>
                  </a:lnTo>
                  <a:lnTo>
                    <a:pt x="256" y="32"/>
                  </a:lnTo>
                  <a:lnTo>
                    <a:pt x="243" y="23"/>
                  </a:lnTo>
                  <a:lnTo>
                    <a:pt x="230" y="16"/>
                  </a:lnTo>
                  <a:lnTo>
                    <a:pt x="216" y="10"/>
                  </a:lnTo>
                  <a:lnTo>
                    <a:pt x="201" y="5"/>
                  </a:lnTo>
                  <a:lnTo>
                    <a:pt x="186" y="2"/>
                  </a:lnTo>
                  <a:lnTo>
                    <a:pt x="171" y="0"/>
                  </a:lnTo>
                  <a:lnTo>
                    <a:pt x="155" y="0"/>
                  </a:lnTo>
                  <a:lnTo>
                    <a:pt x="139" y="1"/>
                  </a:lnTo>
                  <a:lnTo>
                    <a:pt x="124" y="4"/>
                  </a:lnTo>
                  <a:lnTo>
                    <a:pt x="108" y="9"/>
                  </a:lnTo>
                  <a:lnTo>
                    <a:pt x="93" y="15"/>
                  </a:lnTo>
                  <a:lnTo>
                    <a:pt x="79" y="22"/>
                  </a:lnTo>
                  <a:lnTo>
                    <a:pt x="65" y="31"/>
                  </a:lnTo>
                  <a:lnTo>
                    <a:pt x="53" y="41"/>
                  </a:lnTo>
                  <a:lnTo>
                    <a:pt x="42" y="52"/>
                  </a:lnTo>
                  <a:lnTo>
                    <a:pt x="32" y="64"/>
                  </a:lnTo>
                  <a:lnTo>
                    <a:pt x="23" y="77"/>
                  </a:lnTo>
                  <a:lnTo>
                    <a:pt x="16" y="90"/>
                  </a:lnTo>
                  <a:lnTo>
                    <a:pt x="10" y="104"/>
                  </a:lnTo>
                  <a:lnTo>
                    <a:pt x="5" y="119"/>
                  </a:lnTo>
                  <a:lnTo>
                    <a:pt x="2" y="134"/>
                  </a:lnTo>
                  <a:lnTo>
                    <a:pt x="0" y="149"/>
                  </a:lnTo>
                  <a:lnTo>
                    <a:pt x="0" y="165"/>
                  </a:lnTo>
                  <a:lnTo>
                    <a:pt x="1" y="181"/>
                  </a:lnTo>
                  <a:lnTo>
                    <a:pt x="4" y="196"/>
                  </a:lnTo>
                  <a:lnTo>
                    <a:pt x="9" y="212"/>
                  </a:lnTo>
                  <a:lnTo>
                    <a:pt x="15" y="227"/>
                  </a:lnTo>
                </a:path>
              </a:pathLst>
            </a:custGeom>
            <a:solidFill>
              <a:srgbClr val="28418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6" name="Freeform 63"/>
            <p:cNvSpPr>
              <a:spLocks/>
            </p:cNvSpPr>
            <p:nvPr/>
          </p:nvSpPr>
          <p:spPr bwMode="auto">
            <a:xfrm>
              <a:off x="154" y="226"/>
              <a:ext cx="316" cy="316"/>
            </a:xfrm>
            <a:custGeom>
              <a:avLst/>
              <a:gdLst>
                <a:gd name="T0" fmla="*/ 22 w 316"/>
                <a:gd name="T1" fmla="*/ 238 h 316"/>
                <a:gd name="T2" fmla="*/ 40 w 316"/>
                <a:gd name="T3" fmla="*/ 263 h 316"/>
                <a:gd name="T4" fmla="*/ 63 w 316"/>
                <a:gd name="T5" fmla="*/ 284 h 316"/>
                <a:gd name="T6" fmla="*/ 89 w 316"/>
                <a:gd name="T7" fmla="*/ 299 h 316"/>
                <a:gd name="T8" fmla="*/ 117 w 316"/>
                <a:gd name="T9" fmla="*/ 310 h 316"/>
                <a:gd name="T10" fmla="*/ 147 w 316"/>
                <a:gd name="T11" fmla="*/ 315 h 316"/>
                <a:gd name="T12" fmla="*/ 178 w 316"/>
                <a:gd name="T13" fmla="*/ 314 h 316"/>
                <a:gd name="T14" fmla="*/ 208 w 316"/>
                <a:gd name="T15" fmla="*/ 307 h 316"/>
                <a:gd name="T16" fmla="*/ 238 w 316"/>
                <a:gd name="T17" fmla="*/ 293 h 316"/>
                <a:gd name="T18" fmla="*/ 263 w 316"/>
                <a:gd name="T19" fmla="*/ 275 h 316"/>
                <a:gd name="T20" fmla="*/ 284 w 316"/>
                <a:gd name="T21" fmla="*/ 252 h 316"/>
                <a:gd name="T22" fmla="*/ 299 w 316"/>
                <a:gd name="T23" fmla="*/ 226 h 316"/>
                <a:gd name="T24" fmla="*/ 310 w 316"/>
                <a:gd name="T25" fmla="*/ 198 h 316"/>
                <a:gd name="T26" fmla="*/ 315 w 316"/>
                <a:gd name="T27" fmla="*/ 168 h 316"/>
                <a:gd name="T28" fmla="*/ 314 w 316"/>
                <a:gd name="T29" fmla="*/ 137 h 316"/>
                <a:gd name="T30" fmla="*/ 307 w 316"/>
                <a:gd name="T31" fmla="*/ 107 h 316"/>
                <a:gd name="T32" fmla="*/ 293 w 316"/>
                <a:gd name="T33" fmla="*/ 77 h 316"/>
                <a:gd name="T34" fmla="*/ 275 w 316"/>
                <a:gd name="T35" fmla="*/ 52 h 316"/>
                <a:gd name="T36" fmla="*/ 252 w 316"/>
                <a:gd name="T37" fmla="*/ 31 h 316"/>
                <a:gd name="T38" fmla="*/ 226 w 316"/>
                <a:gd name="T39" fmla="*/ 16 h 316"/>
                <a:gd name="T40" fmla="*/ 198 w 316"/>
                <a:gd name="T41" fmla="*/ 5 h 316"/>
                <a:gd name="T42" fmla="*/ 168 w 316"/>
                <a:gd name="T43" fmla="*/ 0 h 316"/>
                <a:gd name="T44" fmla="*/ 137 w 316"/>
                <a:gd name="T45" fmla="*/ 1 h 316"/>
                <a:gd name="T46" fmla="*/ 107 w 316"/>
                <a:gd name="T47" fmla="*/ 8 h 316"/>
                <a:gd name="T48" fmla="*/ 77 w 316"/>
                <a:gd name="T49" fmla="*/ 22 h 316"/>
                <a:gd name="T50" fmla="*/ 52 w 316"/>
                <a:gd name="T51" fmla="*/ 40 h 316"/>
                <a:gd name="T52" fmla="*/ 31 w 316"/>
                <a:gd name="T53" fmla="*/ 63 h 316"/>
                <a:gd name="T54" fmla="*/ 16 w 316"/>
                <a:gd name="T55" fmla="*/ 89 h 316"/>
                <a:gd name="T56" fmla="*/ 5 w 316"/>
                <a:gd name="T57" fmla="*/ 117 h 316"/>
                <a:gd name="T58" fmla="*/ 0 w 316"/>
                <a:gd name="T59" fmla="*/ 147 h 316"/>
                <a:gd name="T60" fmla="*/ 1 w 316"/>
                <a:gd name="T61" fmla="*/ 178 h 316"/>
                <a:gd name="T62" fmla="*/ 8 w 316"/>
                <a:gd name="T63" fmla="*/ 208 h 3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6" h="316">
                  <a:moveTo>
                    <a:pt x="14" y="223"/>
                  </a:moveTo>
                  <a:lnTo>
                    <a:pt x="22" y="238"/>
                  </a:lnTo>
                  <a:lnTo>
                    <a:pt x="31" y="251"/>
                  </a:lnTo>
                  <a:lnTo>
                    <a:pt x="40" y="263"/>
                  </a:lnTo>
                  <a:lnTo>
                    <a:pt x="51" y="274"/>
                  </a:lnTo>
                  <a:lnTo>
                    <a:pt x="63" y="284"/>
                  </a:lnTo>
                  <a:lnTo>
                    <a:pt x="76" y="292"/>
                  </a:lnTo>
                  <a:lnTo>
                    <a:pt x="89" y="299"/>
                  </a:lnTo>
                  <a:lnTo>
                    <a:pt x="103" y="305"/>
                  </a:lnTo>
                  <a:lnTo>
                    <a:pt x="117" y="310"/>
                  </a:lnTo>
                  <a:lnTo>
                    <a:pt x="132" y="313"/>
                  </a:lnTo>
                  <a:lnTo>
                    <a:pt x="147" y="315"/>
                  </a:lnTo>
                  <a:lnTo>
                    <a:pt x="162" y="315"/>
                  </a:lnTo>
                  <a:lnTo>
                    <a:pt x="178" y="314"/>
                  </a:lnTo>
                  <a:lnTo>
                    <a:pt x="193" y="311"/>
                  </a:lnTo>
                  <a:lnTo>
                    <a:pt x="208" y="307"/>
                  </a:lnTo>
                  <a:lnTo>
                    <a:pt x="223" y="301"/>
                  </a:lnTo>
                  <a:lnTo>
                    <a:pt x="238" y="293"/>
                  </a:lnTo>
                  <a:lnTo>
                    <a:pt x="251" y="284"/>
                  </a:lnTo>
                  <a:lnTo>
                    <a:pt x="263" y="275"/>
                  </a:lnTo>
                  <a:lnTo>
                    <a:pt x="274" y="264"/>
                  </a:lnTo>
                  <a:lnTo>
                    <a:pt x="284" y="252"/>
                  </a:lnTo>
                  <a:lnTo>
                    <a:pt x="292" y="239"/>
                  </a:lnTo>
                  <a:lnTo>
                    <a:pt x="299" y="226"/>
                  </a:lnTo>
                  <a:lnTo>
                    <a:pt x="305" y="212"/>
                  </a:lnTo>
                  <a:lnTo>
                    <a:pt x="310" y="198"/>
                  </a:lnTo>
                  <a:lnTo>
                    <a:pt x="313" y="183"/>
                  </a:lnTo>
                  <a:lnTo>
                    <a:pt x="315" y="168"/>
                  </a:lnTo>
                  <a:lnTo>
                    <a:pt x="315" y="153"/>
                  </a:lnTo>
                  <a:lnTo>
                    <a:pt x="314" y="137"/>
                  </a:lnTo>
                  <a:lnTo>
                    <a:pt x="311" y="122"/>
                  </a:lnTo>
                  <a:lnTo>
                    <a:pt x="307" y="107"/>
                  </a:lnTo>
                  <a:lnTo>
                    <a:pt x="301" y="92"/>
                  </a:lnTo>
                  <a:lnTo>
                    <a:pt x="293" y="77"/>
                  </a:lnTo>
                  <a:lnTo>
                    <a:pt x="284" y="64"/>
                  </a:lnTo>
                  <a:lnTo>
                    <a:pt x="275" y="52"/>
                  </a:lnTo>
                  <a:lnTo>
                    <a:pt x="264" y="41"/>
                  </a:lnTo>
                  <a:lnTo>
                    <a:pt x="252" y="31"/>
                  </a:lnTo>
                  <a:lnTo>
                    <a:pt x="239" y="23"/>
                  </a:lnTo>
                  <a:lnTo>
                    <a:pt x="226" y="16"/>
                  </a:lnTo>
                  <a:lnTo>
                    <a:pt x="212" y="10"/>
                  </a:lnTo>
                  <a:lnTo>
                    <a:pt x="198" y="5"/>
                  </a:lnTo>
                  <a:lnTo>
                    <a:pt x="183" y="2"/>
                  </a:lnTo>
                  <a:lnTo>
                    <a:pt x="168" y="0"/>
                  </a:lnTo>
                  <a:lnTo>
                    <a:pt x="153" y="0"/>
                  </a:lnTo>
                  <a:lnTo>
                    <a:pt x="137" y="1"/>
                  </a:lnTo>
                  <a:lnTo>
                    <a:pt x="122" y="4"/>
                  </a:lnTo>
                  <a:lnTo>
                    <a:pt x="107" y="8"/>
                  </a:lnTo>
                  <a:lnTo>
                    <a:pt x="92" y="14"/>
                  </a:lnTo>
                  <a:lnTo>
                    <a:pt x="77" y="22"/>
                  </a:lnTo>
                  <a:lnTo>
                    <a:pt x="64" y="31"/>
                  </a:lnTo>
                  <a:lnTo>
                    <a:pt x="52" y="40"/>
                  </a:lnTo>
                  <a:lnTo>
                    <a:pt x="41" y="51"/>
                  </a:lnTo>
                  <a:lnTo>
                    <a:pt x="31" y="63"/>
                  </a:lnTo>
                  <a:lnTo>
                    <a:pt x="23" y="76"/>
                  </a:lnTo>
                  <a:lnTo>
                    <a:pt x="16" y="89"/>
                  </a:lnTo>
                  <a:lnTo>
                    <a:pt x="10" y="103"/>
                  </a:lnTo>
                  <a:lnTo>
                    <a:pt x="5" y="117"/>
                  </a:lnTo>
                  <a:lnTo>
                    <a:pt x="2" y="132"/>
                  </a:lnTo>
                  <a:lnTo>
                    <a:pt x="0" y="147"/>
                  </a:lnTo>
                  <a:lnTo>
                    <a:pt x="0" y="162"/>
                  </a:lnTo>
                  <a:lnTo>
                    <a:pt x="1" y="178"/>
                  </a:lnTo>
                  <a:lnTo>
                    <a:pt x="4" y="193"/>
                  </a:lnTo>
                  <a:lnTo>
                    <a:pt x="8" y="208"/>
                  </a:lnTo>
                  <a:lnTo>
                    <a:pt x="14" y="223"/>
                  </a:lnTo>
                </a:path>
              </a:pathLst>
            </a:custGeom>
            <a:solidFill>
              <a:srgbClr val="2A438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7" name="Freeform 64"/>
            <p:cNvSpPr>
              <a:spLocks/>
            </p:cNvSpPr>
            <p:nvPr/>
          </p:nvSpPr>
          <p:spPr bwMode="auto">
            <a:xfrm>
              <a:off x="157" y="228"/>
              <a:ext cx="312" cy="311"/>
            </a:xfrm>
            <a:custGeom>
              <a:avLst/>
              <a:gdLst>
                <a:gd name="T0" fmla="*/ 22 w 312"/>
                <a:gd name="T1" fmla="*/ 234 h 311"/>
                <a:gd name="T2" fmla="*/ 40 w 312"/>
                <a:gd name="T3" fmla="*/ 259 h 311"/>
                <a:gd name="T4" fmla="*/ 63 w 312"/>
                <a:gd name="T5" fmla="*/ 279 h 311"/>
                <a:gd name="T6" fmla="*/ 88 w 312"/>
                <a:gd name="T7" fmla="*/ 295 h 311"/>
                <a:gd name="T8" fmla="*/ 116 w 312"/>
                <a:gd name="T9" fmla="*/ 305 h 311"/>
                <a:gd name="T10" fmla="*/ 146 w 312"/>
                <a:gd name="T11" fmla="*/ 310 h 311"/>
                <a:gd name="T12" fmla="*/ 176 w 312"/>
                <a:gd name="T13" fmla="*/ 309 h 311"/>
                <a:gd name="T14" fmla="*/ 206 w 312"/>
                <a:gd name="T15" fmla="*/ 302 h 311"/>
                <a:gd name="T16" fmla="*/ 235 w 312"/>
                <a:gd name="T17" fmla="*/ 289 h 311"/>
                <a:gd name="T18" fmla="*/ 260 w 312"/>
                <a:gd name="T19" fmla="*/ 270 h 311"/>
                <a:gd name="T20" fmla="*/ 280 w 312"/>
                <a:gd name="T21" fmla="*/ 248 h 311"/>
                <a:gd name="T22" fmla="*/ 295 w 312"/>
                <a:gd name="T23" fmla="*/ 223 h 311"/>
                <a:gd name="T24" fmla="*/ 306 w 312"/>
                <a:gd name="T25" fmla="*/ 195 h 311"/>
                <a:gd name="T26" fmla="*/ 311 w 312"/>
                <a:gd name="T27" fmla="*/ 165 h 311"/>
                <a:gd name="T28" fmla="*/ 310 w 312"/>
                <a:gd name="T29" fmla="*/ 135 h 311"/>
                <a:gd name="T30" fmla="*/ 303 w 312"/>
                <a:gd name="T31" fmla="*/ 105 h 311"/>
                <a:gd name="T32" fmla="*/ 289 w 312"/>
                <a:gd name="T33" fmla="*/ 76 h 311"/>
                <a:gd name="T34" fmla="*/ 271 w 312"/>
                <a:gd name="T35" fmla="*/ 51 h 311"/>
                <a:gd name="T36" fmla="*/ 249 w 312"/>
                <a:gd name="T37" fmla="*/ 31 h 311"/>
                <a:gd name="T38" fmla="*/ 223 w 312"/>
                <a:gd name="T39" fmla="*/ 15 h 311"/>
                <a:gd name="T40" fmla="*/ 195 w 312"/>
                <a:gd name="T41" fmla="*/ 5 h 311"/>
                <a:gd name="T42" fmla="*/ 166 w 312"/>
                <a:gd name="T43" fmla="*/ 0 h 311"/>
                <a:gd name="T44" fmla="*/ 135 w 312"/>
                <a:gd name="T45" fmla="*/ 1 h 311"/>
                <a:gd name="T46" fmla="*/ 105 w 312"/>
                <a:gd name="T47" fmla="*/ 8 h 311"/>
                <a:gd name="T48" fmla="*/ 76 w 312"/>
                <a:gd name="T49" fmla="*/ 21 h 311"/>
                <a:gd name="T50" fmla="*/ 51 w 312"/>
                <a:gd name="T51" fmla="*/ 40 h 311"/>
                <a:gd name="T52" fmla="*/ 31 w 312"/>
                <a:gd name="T53" fmla="*/ 62 h 311"/>
                <a:gd name="T54" fmla="*/ 16 w 312"/>
                <a:gd name="T55" fmla="*/ 87 h 311"/>
                <a:gd name="T56" fmla="*/ 5 w 312"/>
                <a:gd name="T57" fmla="*/ 115 h 311"/>
                <a:gd name="T58" fmla="*/ 0 w 312"/>
                <a:gd name="T59" fmla="*/ 145 h 311"/>
                <a:gd name="T60" fmla="*/ 1 w 312"/>
                <a:gd name="T61" fmla="*/ 175 h 311"/>
                <a:gd name="T62" fmla="*/ 9 w 312"/>
                <a:gd name="T63" fmla="*/ 205 h 3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2" h="311">
                  <a:moveTo>
                    <a:pt x="14" y="220"/>
                  </a:moveTo>
                  <a:lnTo>
                    <a:pt x="22" y="234"/>
                  </a:lnTo>
                  <a:lnTo>
                    <a:pt x="30" y="247"/>
                  </a:lnTo>
                  <a:lnTo>
                    <a:pt x="40" y="259"/>
                  </a:lnTo>
                  <a:lnTo>
                    <a:pt x="51" y="269"/>
                  </a:lnTo>
                  <a:lnTo>
                    <a:pt x="63" y="279"/>
                  </a:lnTo>
                  <a:lnTo>
                    <a:pt x="75" y="287"/>
                  </a:lnTo>
                  <a:lnTo>
                    <a:pt x="88" y="295"/>
                  </a:lnTo>
                  <a:lnTo>
                    <a:pt x="102" y="300"/>
                  </a:lnTo>
                  <a:lnTo>
                    <a:pt x="116" y="305"/>
                  </a:lnTo>
                  <a:lnTo>
                    <a:pt x="131" y="308"/>
                  </a:lnTo>
                  <a:lnTo>
                    <a:pt x="146" y="310"/>
                  </a:lnTo>
                  <a:lnTo>
                    <a:pt x="161" y="310"/>
                  </a:lnTo>
                  <a:lnTo>
                    <a:pt x="176" y="309"/>
                  </a:lnTo>
                  <a:lnTo>
                    <a:pt x="191" y="306"/>
                  </a:lnTo>
                  <a:lnTo>
                    <a:pt x="206" y="302"/>
                  </a:lnTo>
                  <a:lnTo>
                    <a:pt x="221" y="296"/>
                  </a:lnTo>
                  <a:lnTo>
                    <a:pt x="235" y="289"/>
                  </a:lnTo>
                  <a:lnTo>
                    <a:pt x="248" y="280"/>
                  </a:lnTo>
                  <a:lnTo>
                    <a:pt x="260" y="270"/>
                  </a:lnTo>
                  <a:lnTo>
                    <a:pt x="270" y="260"/>
                  </a:lnTo>
                  <a:lnTo>
                    <a:pt x="280" y="248"/>
                  </a:lnTo>
                  <a:lnTo>
                    <a:pt x="288" y="236"/>
                  </a:lnTo>
                  <a:lnTo>
                    <a:pt x="295" y="223"/>
                  </a:lnTo>
                  <a:lnTo>
                    <a:pt x="301" y="209"/>
                  </a:lnTo>
                  <a:lnTo>
                    <a:pt x="306" y="195"/>
                  </a:lnTo>
                  <a:lnTo>
                    <a:pt x="309" y="180"/>
                  </a:lnTo>
                  <a:lnTo>
                    <a:pt x="311" y="165"/>
                  </a:lnTo>
                  <a:lnTo>
                    <a:pt x="311" y="150"/>
                  </a:lnTo>
                  <a:lnTo>
                    <a:pt x="310" y="135"/>
                  </a:lnTo>
                  <a:lnTo>
                    <a:pt x="307" y="120"/>
                  </a:lnTo>
                  <a:lnTo>
                    <a:pt x="303" y="105"/>
                  </a:lnTo>
                  <a:lnTo>
                    <a:pt x="297" y="90"/>
                  </a:lnTo>
                  <a:lnTo>
                    <a:pt x="289" y="76"/>
                  </a:lnTo>
                  <a:lnTo>
                    <a:pt x="281" y="63"/>
                  </a:lnTo>
                  <a:lnTo>
                    <a:pt x="271" y="51"/>
                  </a:lnTo>
                  <a:lnTo>
                    <a:pt x="260" y="41"/>
                  </a:lnTo>
                  <a:lnTo>
                    <a:pt x="249" y="31"/>
                  </a:lnTo>
                  <a:lnTo>
                    <a:pt x="236" y="23"/>
                  </a:lnTo>
                  <a:lnTo>
                    <a:pt x="223" y="15"/>
                  </a:lnTo>
                  <a:lnTo>
                    <a:pt x="209" y="10"/>
                  </a:lnTo>
                  <a:lnTo>
                    <a:pt x="195" y="5"/>
                  </a:lnTo>
                  <a:lnTo>
                    <a:pt x="180" y="2"/>
                  </a:lnTo>
                  <a:lnTo>
                    <a:pt x="166" y="0"/>
                  </a:lnTo>
                  <a:lnTo>
                    <a:pt x="150" y="0"/>
                  </a:lnTo>
                  <a:lnTo>
                    <a:pt x="135" y="1"/>
                  </a:lnTo>
                  <a:lnTo>
                    <a:pt x="120" y="4"/>
                  </a:lnTo>
                  <a:lnTo>
                    <a:pt x="105" y="8"/>
                  </a:lnTo>
                  <a:lnTo>
                    <a:pt x="90" y="14"/>
                  </a:lnTo>
                  <a:lnTo>
                    <a:pt x="76" y="21"/>
                  </a:lnTo>
                  <a:lnTo>
                    <a:pt x="63" y="30"/>
                  </a:lnTo>
                  <a:lnTo>
                    <a:pt x="51" y="40"/>
                  </a:lnTo>
                  <a:lnTo>
                    <a:pt x="41" y="50"/>
                  </a:lnTo>
                  <a:lnTo>
                    <a:pt x="31" y="62"/>
                  </a:lnTo>
                  <a:lnTo>
                    <a:pt x="23" y="74"/>
                  </a:lnTo>
                  <a:lnTo>
                    <a:pt x="16" y="87"/>
                  </a:lnTo>
                  <a:lnTo>
                    <a:pt x="10" y="101"/>
                  </a:lnTo>
                  <a:lnTo>
                    <a:pt x="5" y="115"/>
                  </a:lnTo>
                  <a:lnTo>
                    <a:pt x="2" y="130"/>
                  </a:lnTo>
                  <a:lnTo>
                    <a:pt x="0" y="145"/>
                  </a:lnTo>
                  <a:lnTo>
                    <a:pt x="0" y="160"/>
                  </a:lnTo>
                  <a:lnTo>
                    <a:pt x="1" y="175"/>
                  </a:lnTo>
                  <a:lnTo>
                    <a:pt x="4" y="190"/>
                  </a:lnTo>
                  <a:lnTo>
                    <a:pt x="9" y="205"/>
                  </a:lnTo>
                  <a:lnTo>
                    <a:pt x="14" y="220"/>
                  </a:lnTo>
                </a:path>
              </a:pathLst>
            </a:custGeom>
            <a:solidFill>
              <a:srgbClr val="2C468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8" name="Freeform 65"/>
            <p:cNvSpPr>
              <a:spLocks/>
            </p:cNvSpPr>
            <p:nvPr/>
          </p:nvSpPr>
          <p:spPr bwMode="auto">
            <a:xfrm>
              <a:off x="162" y="230"/>
              <a:ext cx="306" cy="307"/>
            </a:xfrm>
            <a:custGeom>
              <a:avLst/>
              <a:gdLst>
                <a:gd name="T0" fmla="*/ 21 w 306"/>
                <a:gd name="T1" fmla="*/ 231 h 307"/>
                <a:gd name="T2" fmla="*/ 39 w 306"/>
                <a:gd name="T3" fmla="*/ 255 h 307"/>
                <a:gd name="T4" fmla="*/ 61 w 306"/>
                <a:gd name="T5" fmla="*/ 275 h 307"/>
                <a:gd name="T6" fmla="*/ 86 w 306"/>
                <a:gd name="T7" fmla="*/ 291 h 307"/>
                <a:gd name="T8" fmla="*/ 113 w 306"/>
                <a:gd name="T9" fmla="*/ 301 h 307"/>
                <a:gd name="T10" fmla="*/ 142 w 306"/>
                <a:gd name="T11" fmla="*/ 306 h 307"/>
                <a:gd name="T12" fmla="*/ 172 w 306"/>
                <a:gd name="T13" fmla="*/ 305 h 307"/>
                <a:gd name="T14" fmla="*/ 202 w 306"/>
                <a:gd name="T15" fmla="*/ 298 h 307"/>
                <a:gd name="T16" fmla="*/ 230 w 306"/>
                <a:gd name="T17" fmla="*/ 285 h 307"/>
                <a:gd name="T18" fmla="*/ 254 w 306"/>
                <a:gd name="T19" fmla="*/ 267 h 307"/>
                <a:gd name="T20" fmla="*/ 275 w 306"/>
                <a:gd name="T21" fmla="*/ 245 h 307"/>
                <a:gd name="T22" fmla="*/ 290 w 306"/>
                <a:gd name="T23" fmla="*/ 219 h 307"/>
                <a:gd name="T24" fmla="*/ 300 w 306"/>
                <a:gd name="T25" fmla="*/ 192 h 307"/>
                <a:gd name="T26" fmla="*/ 305 w 306"/>
                <a:gd name="T27" fmla="*/ 163 h 307"/>
                <a:gd name="T28" fmla="*/ 304 w 306"/>
                <a:gd name="T29" fmla="*/ 133 h 307"/>
                <a:gd name="T30" fmla="*/ 297 w 306"/>
                <a:gd name="T31" fmla="*/ 103 h 307"/>
                <a:gd name="T32" fmla="*/ 284 w 306"/>
                <a:gd name="T33" fmla="*/ 75 h 307"/>
                <a:gd name="T34" fmla="*/ 266 w 306"/>
                <a:gd name="T35" fmla="*/ 51 h 307"/>
                <a:gd name="T36" fmla="*/ 244 w 306"/>
                <a:gd name="T37" fmla="*/ 31 h 307"/>
                <a:gd name="T38" fmla="*/ 219 w 306"/>
                <a:gd name="T39" fmla="*/ 15 h 307"/>
                <a:gd name="T40" fmla="*/ 192 w 306"/>
                <a:gd name="T41" fmla="*/ 5 h 307"/>
                <a:gd name="T42" fmla="*/ 163 w 306"/>
                <a:gd name="T43" fmla="*/ 0 h 307"/>
                <a:gd name="T44" fmla="*/ 133 w 306"/>
                <a:gd name="T45" fmla="*/ 1 h 307"/>
                <a:gd name="T46" fmla="*/ 103 w 306"/>
                <a:gd name="T47" fmla="*/ 8 h 307"/>
                <a:gd name="T48" fmla="*/ 75 w 306"/>
                <a:gd name="T49" fmla="*/ 21 h 307"/>
                <a:gd name="T50" fmla="*/ 51 w 306"/>
                <a:gd name="T51" fmla="*/ 40 h 307"/>
                <a:gd name="T52" fmla="*/ 30 w 306"/>
                <a:gd name="T53" fmla="*/ 61 h 307"/>
                <a:gd name="T54" fmla="*/ 15 w 306"/>
                <a:gd name="T55" fmla="*/ 87 h 307"/>
                <a:gd name="T56" fmla="*/ 5 w 306"/>
                <a:gd name="T57" fmla="*/ 114 h 307"/>
                <a:gd name="T58" fmla="*/ 0 w 306"/>
                <a:gd name="T59" fmla="*/ 143 h 307"/>
                <a:gd name="T60" fmla="*/ 1 w 306"/>
                <a:gd name="T61" fmla="*/ 173 h 307"/>
                <a:gd name="T62" fmla="*/ 8 w 306"/>
                <a:gd name="T63" fmla="*/ 203 h 3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307">
                  <a:moveTo>
                    <a:pt x="14" y="217"/>
                  </a:moveTo>
                  <a:lnTo>
                    <a:pt x="21" y="231"/>
                  </a:lnTo>
                  <a:lnTo>
                    <a:pt x="29" y="244"/>
                  </a:lnTo>
                  <a:lnTo>
                    <a:pt x="39" y="255"/>
                  </a:lnTo>
                  <a:lnTo>
                    <a:pt x="49" y="266"/>
                  </a:lnTo>
                  <a:lnTo>
                    <a:pt x="61" y="275"/>
                  </a:lnTo>
                  <a:lnTo>
                    <a:pt x="73" y="284"/>
                  </a:lnTo>
                  <a:lnTo>
                    <a:pt x="86" y="291"/>
                  </a:lnTo>
                  <a:lnTo>
                    <a:pt x="99" y="296"/>
                  </a:lnTo>
                  <a:lnTo>
                    <a:pt x="113" y="301"/>
                  </a:lnTo>
                  <a:lnTo>
                    <a:pt x="128" y="304"/>
                  </a:lnTo>
                  <a:lnTo>
                    <a:pt x="142" y="306"/>
                  </a:lnTo>
                  <a:lnTo>
                    <a:pt x="157" y="306"/>
                  </a:lnTo>
                  <a:lnTo>
                    <a:pt x="172" y="305"/>
                  </a:lnTo>
                  <a:lnTo>
                    <a:pt x="187" y="302"/>
                  </a:lnTo>
                  <a:lnTo>
                    <a:pt x="202" y="298"/>
                  </a:lnTo>
                  <a:lnTo>
                    <a:pt x="216" y="292"/>
                  </a:lnTo>
                  <a:lnTo>
                    <a:pt x="230" y="285"/>
                  </a:lnTo>
                  <a:lnTo>
                    <a:pt x="243" y="276"/>
                  </a:lnTo>
                  <a:lnTo>
                    <a:pt x="254" y="267"/>
                  </a:lnTo>
                  <a:lnTo>
                    <a:pt x="265" y="256"/>
                  </a:lnTo>
                  <a:lnTo>
                    <a:pt x="275" y="245"/>
                  </a:lnTo>
                  <a:lnTo>
                    <a:pt x="283" y="232"/>
                  </a:lnTo>
                  <a:lnTo>
                    <a:pt x="290" y="219"/>
                  </a:lnTo>
                  <a:lnTo>
                    <a:pt x="296" y="206"/>
                  </a:lnTo>
                  <a:lnTo>
                    <a:pt x="300" y="192"/>
                  </a:lnTo>
                  <a:lnTo>
                    <a:pt x="303" y="178"/>
                  </a:lnTo>
                  <a:lnTo>
                    <a:pt x="305" y="163"/>
                  </a:lnTo>
                  <a:lnTo>
                    <a:pt x="305" y="148"/>
                  </a:lnTo>
                  <a:lnTo>
                    <a:pt x="304" y="133"/>
                  </a:lnTo>
                  <a:lnTo>
                    <a:pt x="301" y="118"/>
                  </a:lnTo>
                  <a:lnTo>
                    <a:pt x="297" y="103"/>
                  </a:lnTo>
                  <a:lnTo>
                    <a:pt x="291" y="89"/>
                  </a:lnTo>
                  <a:lnTo>
                    <a:pt x="284" y="75"/>
                  </a:lnTo>
                  <a:lnTo>
                    <a:pt x="276" y="62"/>
                  </a:lnTo>
                  <a:lnTo>
                    <a:pt x="266" y="51"/>
                  </a:lnTo>
                  <a:lnTo>
                    <a:pt x="256" y="40"/>
                  </a:lnTo>
                  <a:lnTo>
                    <a:pt x="244" y="31"/>
                  </a:lnTo>
                  <a:lnTo>
                    <a:pt x="232" y="22"/>
                  </a:lnTo>
                  <a:lnTo>
                    <a:pt x="219" y="15"/>
                  </a:lnTo>
                  <a:lnTo>
                    <a:pt x="206" y="10"/>
                  </a:lnTo>
                  <a:lnTo>
                    <a:pt x="192" y="5"/>
                  </a:lnTo>
                  <a:lnTo>
                    <a:pt x="177" y="2"/>
                  </a:lnTo>
                  <a:lnTo>
                    <a:pt x="163" y="0"/>
                  </a:lnTo>
                  <a:lnTo>
                    <a:pt x="148" y="0"/>
                  </a:lnTo>
                  <a:lnTo>
                    <a:pt x="133" y="1"/>
                  </a:lnTo>
                  <a:lnTo>
                    <a:pt x="118" y="4"/>
                  </a:lnTo>
                  <a:lnTo>
                    <a:pt x="103" y="8"/>
                  </a:lnTo>
                  <a:lnTo>
                    <a:pt x="89" y="14"/>
                  </a:lnTo>
                  <a:lnTo>
                    <a:pt x="75" y="21"/>
                  </a:lnTo>
                  <a:lnTo>
                    <a:pt x="62" y="30"/>
                  </a:lnTo>
                  <a:lnTo>
                    <a:pt x="51" y="40"/>
                  </a:lnTo>
                  <a:lnTo>
                    <a:pt x="40" y="50"/>
                  </a:lnTo>
                  <a:lnTo>
                    <a:pt x="30" y="61"/>
                  </a:lnTo>
                  <a:lnTo>
                    <a:pt x="22" y="74"/>
                  </a:lnTo>
                  <a:lnTo>
                    <a:pt x="15" y="87"/>
                  </a:lnTo>
                  <a:lnTo>
                    <a:pt x="9" y="100"/>
                  </a:lnTo>
                  <a:lnTo>
                    <a:pt x="5" y="114"/>
                  </a:lnTo>
                  <a:lnTo>
                    <a:pt x="2" y="128"/>
                  </a:lnTo>
                  <a:lnTo>
                    <a:pt x="0" y="143"/>
                  </a:lnTo>
                  <a:lnTo>
                    <a:pt x="0" y="158"/>
                  </a:lnTo>
                  <a:lnTo>
                    <a:pt x="1" y="173"/>
                  </a:lnTo>
                  <a:lnTo>
                    <a:pt x="4" y="188"/>
                  </a:lnTo>
                  <a:lnTo>
                    <a:pt x="8" y="203"/>
                  </a:lnTo>
                  <a:lnTo>
                    <a:pt x="14" y="217"/>
                  </a:lnTo>
                </a:path>
              </a:pathLst>
            </a:custGeom>
            <a:solidFill>
              <a:srgbClr val="2F488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19" name="Freeform 66"/>
            <p:cNvSpPr>
              <a:spLocks/>
            </p:cNvSpPr>
            <p:nvPr/>
          </p:nvSpPr>
          <p:spPr bwMode="auto">
            <a:xfrm>
              <a:off x="166" y="232"/>
              <a:ext cx="302" cy="301"/>
            </a:xfrm>
            <a:custGeom>
              <a:avLst/>
              <a:gdLst>
                <a:gd name="T0" fmla="*/ 21 w 302"/>
                <a:gd name="T1" fmla="*/ 226 h 301"/>
                <a:gd name="T2" fmla="*/ 39 w 302"/>
                <a:gd name="T3" fmla="*/ 250 h 301"/>
                <a:gd name="T4" fmla="*/ 60 w 302"/>
                <a:gd name="T5" fmla="*/ 270 h 301"/>
                <a:gd name="T6" fmla="*/ 85 w 302"/>
                <a:gd name="T7" fmla="*/ 285 h 301"/>
                <a:gd name="T8" fmla="*/ 112 w 302"/>
                <a:gd name="T9" fmla="*/ 295 h 301"/>
                <a:gd name="T10" fmla="*/ 141 w 302"/>
                <a:gd name="T11" fmla="*/ 300 h 301"/>
                <a:gd name="T12" fmla="*/ 170 w 302"/>
                <a:gd name="T13" fmla="*/ 299 h 301"/>
                <a:gd name="T14" fmla="*/ 199 w 302"/>
                <a:gd name="T15" fmla="*/ 292 h 301"/>
                <a:gd name="T16" fmla="*/ 227 w 302"/>
                <a:gd name="T17" fmla="*/ 279 h 301"/>
                <a:gd name="T18" fmla="*/ 251 w 302"/>
                <a:gd name="T19" fmla="*/ 262 h 301"/>
                <a:gd name="T20" fmla="*/ 271 w 302"/>
                <a:gd name="T21" fmla="*/ 240 h 301"/>
                <a:gd name="T22" fmla="*/ 286 w 302"/>
                <a:gd name="T23" fmla="*/ 216 h 301"/>
                <a:gd name="T24" fmla="*/ 296 w 302"/>
                <a:gd name="T25" fmla="*/ 189 h 301"/>
                <a:gd name="T26" fmla="*/ 301 w 302"/>
                <a:gd name="T27" fmla="*/ 160 h 301"/>
                <a:gd name="T28" fmla="*/ 300 w 302"/>
                <a:gd name="T29" fmla="*/ 131 h 301"/>
                <a:gd name="T30" fmla="*/ 293 w 302"/>
                <a:gd name="T31" fmla="*/ 102 h 301"/>
                <a:gd name="T32" fmla="*/ 280 w 302"/>
                <a:gd name="T33" fmla="*/ 74 h 301"/>
                <a:gd name="T34" fmla="*/ 262 w 302"/>
                <a:gd name="T35" fmla="*/ 50 h 301"/>
                <a:gd name="T36" fmla="*/ 241 w 302"/>
                <a:gd name="T37" fmla="*/ 30 h 301"/>
                <a:gd name="T38" fmla="*/ 216 w 302"/>
                <a:gd name="T39" fmla="*/ 15 h 301"/>
                <a:gd name="T40" fmla="*/ 189 w 302"/>
                <a:gd name="T41" fmla="*/ 5 h 301"/>
                <a:gd name="T42" fmla="*/ 160 w 302"/>
                <a:gd name="T43" fmla="*/ 0 h 301"/>
                <a:gd name="T44" fmla="*/ 131 w 302"/>
                <a:gd name="T45" fmla="*/ 1 h 301"/>
                <a:gd name="T46" fmla="*/ 102 w 302"/>
                <a:gd name="T47" fmla="*/ 8 h 301"/>
                <a:gd name="T48" fmla="*/ 74 w 302"/>
                <a:gd name="T49" fmla="*/ 21 h 301"/>
                <a:gd name="T50" fmla="*/ 50 w 302"/>
                <a:gd name="T51" fmla="*/ 38 h 301"/>
                <a:gd name="T52" fmla="*/ 30 w 302"/>
                <a:gd name="T53" fmla="*/ 60 h 301"/>
                <a:gd name="T54" fmla="*/ 15 w 302"/>
                <a:gd name="T55" fmla="*/ 84 h 301"/>
                <a:gd name="T56" fmla="*/ 5 w 302"/>
                <a:gd name="T57" fmla="*/ 111 h 301"/>
                <a:gd name="T58" fmla="*/ 0 w 302"/>
                <a:gd name="T59" fmla="*/ 140 h 301"/>
                <a:gd name="T60" fmla="*/ 1 w 302"/>
                <a:gd name="T61" fmla="*/ 169 h 301"/>
                <a:gd name="T62" fmla="*/ 8 w 302"/>
                <a:gd name="T63" fmla="*/ 198 h 3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2" h="301">
                  <a:moveTo>
                    <a:pt x="14" y="213"/>
                  </a:moveTo>
                  <a:lnTo>
                    <a:pt x="21" y="226"/>
                  </a:lnTo>
                  <a:lnTo>
                    <a:pt x="29" y="239"/>
                  </a:lnTo>
                  <a:lnTo>
                    <a:pt x="39" y="250"/>
                  </a:lnTo>
                  <a:lnTo>
                    <a:pt x="49" y="261"/>
                  </a:lnTo>
                  <a:lnTo>
                    <a:pt x="60" y="270"/>
                  </a:lnTo>
                  <a:lnTo>
                    <a:pt x="73" y="278"/>
                  </a:lnTo>
                  <a:lnTo>
                    <a:pt x="85" y="285"/>
                  </a:lnTo>
                  <a:lnTo>
                    <a:pt x="99" y="291"/>
                  </a:lnTo>
                  <a:lnTo>
                    <a:pt x="112" y="295"/>
                  </a:lnTo>
                  <a:lnTo>
                    <a:pt x="126" y="298"/>
                  </a:lnTo>
                  <a:lnTo>
                    <a:pt x="141" y="300"/>
                  </a:lnTo>
                  <a:lnTo>
                    <a:pt x="155" y="300"/>
                  </a:lnTo>
                  <a:lnTo>
                    <a:pt x="170" y="299"/>
                  </a:lnTo>
                  <a:lnTo>
                    <a:pt x="185" y="296"/>
                  </a:lnTo>
                  <a:lnTo>
                    <a:pt x="199" y="292"/>
                  </a:lnTo>
                  <a:lnTo>
                    <a:pt x="214" y="287"/>
                  </a:lnTo>
                  <a:lnTo>
                    <a:pt x="227" y="279"/>
                  </a:lnTo>
                  <a:lnTo>
                    <a:pt x="240" y="271"/>
                  </a:lnTo>
                  <a:lnTo>
                    <a:pt x="251" y="262"/>
                  </a:lnTo>
                  <a:lnTo>
                    <a:pt x="262" y="251"/>
                  </a:lnTo>
                  <a:lnTo>
                    <a:pt x="271" y="240"/>
                  </a:lnTo>
                  <a:lnTo>
                    <a:pt x="279" y="228"/>
                  </a:lnTo>
                  <a:lnTo>
                    <a:pt x="286" y="216"/>
                  </a:lnTo>
                  <a:lnTo>
                    <a:pt x="292" y="202"/>
                  </a:lnTo>
                  <a:lnTo>
                    <a:pt x="296" y="189"/>
                  </a:lnTo>
                  <a:lnTo>
                    <a:pt x="299" y="175"/>
                  </a:lnTo>
                  <a:lnTo>
                    <a:pt x="301" y="160"/>
                  </a:lnTo>
                  <a:lnTo>
                    <a:pt x="301" y="146"/>
                  </a:lnTo>
                  <a:lnTo>
                    <a:pt x="300" y="131"/>
                  </a:lnTo>
                  <a:lnTo>
                    <a:pt x="297" y="116"/>
                  </a:lnTo>
                  <a:lnTo>
                    <a:pt x="293" y="102"/>
                  </a:lnTo>
                  <a:lnTo>
                    <a:pt x="287" y="88"/>
                  </a:lnTo>
                  <a:lnTo>
                    <a:pt x="280" y="74"/>
                  </a:lnTo>
                  <a:lnTo>
                    <a:pt x="272" y="61"/>
                  </a:lnTo>
                  <a:lnTo>
                    <a:pt x="262" y="50"/>
                  </a:lnTo>
                  <a:lnTo>
                    <a:pt x="252" y="39"/>
                  </a:lnTo>
                  <a:lnTo>
                    <a:pt x="241" y="30"/>
                  </a:lnTo>
                  <a:lnTo>
                    <a:pt x="228" y="22"/>
                  </a:lnTo>
                  <a:lnTo>
                    <a:pt x="216" y="15"/>
                  </a:lnTo>
                  <a:lnTo>
                    <a:pt x="202" y="9"/>
                  </a:lnTo>
                  <a:lnTo>
                    <a:pt x="189" y="5"/>
                  </a:lnTo>
                  <a:lnTo>
                    <a:pt x="175" y="2"/>
                  </a:lnTo>
                  <a:lnTo>
                    <a:pt x="160" y="0"/>
                  </a:lnTo>
                  <a:lnTo>
                    <a:pt x="146" y="0"/>
                  </a:lnTo>
                  <a:lnTo>
                    <a:pt x="131" y="1"/>
                  </a:lnTo>
                  <a:lnTo>
                    <a:pt x="116" y="4"/>
                  </a:lnTo>
                  <a:lnTo>
                    <a:pt x="102" y="8"/>
                  </a:lnTo>
                  <a:lnTo>
                    <a:pt x="88" y="14"/>
                  </a:lnTo>
                  <a:lnTo>
                    <a:pt x="74" y="21"/>
                  </a:lnTo>
                  <a:lnTo>
                    <a:pt x="61" y="29"/>
                  </a:lnTo>
                  <a:lnTo>
                    <a:pt x="50" y="38"/>
                  </a:lnTo>
                  <a:lnTo>
                    <a:pt x="39" y="49"/>
                  </a:lnTo>
                  <a:lnTo>
                    <a:pt x="30" y="60"/>
                  </a:lnTo>
                  <a:lnTo>
                    <a:pt x="22" y="72"/>
                  </a:lnTo>
                  <a:lnTo>
                    <a:pt x="15" y="84"/>
                  </a:lnTo>
                  <a:lnTo>
                    <a:pt x="9" y="98"/>
                  </a:lnTo>
                  <a:lnTo>
                    <a:pt x="5" y="111"/>
                  </a:lnTo>
                  <a:lnTo>
                    <a:pt x="2" y="126"/>
                  </a:lnTo>
                  <a:lnTo>
                    <a:pt x="0" y="140"/>
                  </a:lnTo>
                  <a:lnTo>
                    <a:pt x="0" y="154"/>
                  </a:lnTo>
                  <a:lnTo>
                    <a:pt x="1" y="169"/>
                  </a:lnTo>
                  <a:lnTo>
                    <a:pt x="4" y="184"/>
                  </a:lnTo>
                  <a:lnTo>
                    <a:pt x="8" y="198"/>
                  </a:lnTo>
                  <a:lnTo>
                    <a:pt x="14" y="213"/>
                  </a:lnTo>
                </a:path>
              </a:pathLst>
            </a:custGeom>
            <a:solidFill>
              <a:srgbClr val="314A8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0" name="Freeform 67"/>
            <p:cNvSpPr>
              <a:spLocks/>
            </p:cNvSpPr>
            <p:nvPr/>
          </p:nvSpPr>
          <p:spPr bwMode="auto">
            <a:xfrm>
              <a:off x="171" y="233"/>
              <a:ext cx="297" cy="298"/>
            </a:xfrm>
            <a:custGeom>
              <a:avLst/>
              <a:gdLst>
                <a:gd name="T0" fmla="*/ 20 w 297"/>
                <a:gd name="T1" fmla="*/ 224 h 298"/>
                <a:gd name="T2" fmla="*/ 38 w 297"/>
                <a:gd name="T3" fmla="*/ 248 h 298"/>
                <a:gd name="T4" fmla="*/ 59 w 297"/>
                <a:gd name="T5" fmla="*/ 267 h 298"/>
                <a:gd name="T6" fmla="*/ 83 w 297"/>
                <a:gd name="T7" fmla="*/ 282 h 298"/>
                <a:gd name="T8" fmla="*/ 110 w 297"/>
                <a:gd name="T9" fmla="*/ 292 h 298"/>
                <a:gd name="T10" fmla="*/ 138 w 297"/>
                <a:gd name="T11" fmla="*/ 297 h 298"/>
                <a:gd name="T12" fmla="*/ 167 w 297"/>
                <a:gd name="T13" fmla="*/ 296 h 298"/>
                <a:gd name="T14" fmla="*/ 196 w 297"/>
                <a:gd name="T15" fmla="*/ 289 h 298"/>
                <a:gd name="T16" fmla="*/ 223 w 297"/>
                <a:gd name="T17" fmla="*/ 276 h 298"/>
                <a:gd name="T18" fmla="*/ 247 w 297"/>
                <a:gd name="T19" fmla="*/ 259 h 298"/>
                <a:gd name="T20" fmla="*/ 266 w 297"/>
                <a:gd name="T21" fmla="*/ 237 h 298"/>
                <a:gd name="T22" fmla="*/ 281 w 297"/>
                <a:gd name="T23" fmla="*/ 213 h 298"/>
                <a:gd name="T24" fmla="*/ 291 w 297"/>
                <a:gd name="T25" fmla="*/ 186 h 298"/>
                <a:gd name="T26" fmla="*/ 296 w 297"/>
                <a:gd name="T27" fmla="*/ 158 h 298"/>
                <a:gd name="T28" fmla="*/ 295 w 297"/>
                <a:gd name="T29" fmla="*/ 129 h 298"/>
                <a:gd name="T30" fmla="*/ 288 w 297"/>
                <a:gd name="T31" fmla="*/ 100 h 298"/>
                <a:gd name="T32" fmla="*/ 276 w 297"/>
                <a:gd name="T33" fmla="*/ 73 h 298"/>
                <a:gd name="T34" fmla="*/ 258 w 297"/>
                <a:gd name="T35" fmla="*/ 49 h 298"/>
                <a:gd name="T36" fmla="*/ 237 w 297"/>
                <a:gd name="T37" fmla="*/ 30 h 298"/>
                <a:gd name="T38" fmla="*/ 213 w 297"/>
                <a:gd name="T39" fmla="*/ 15 h 298"/>
                <a:gd name="T40" fmla="*/ 186 w 297"/>
                <a:gd name="T41" fmla="*/ 5 h 298"/>
                <a:gd name="T42" fmla="*/ 158 w 297"/>
                <a:gd name="T43" fmla="*/ 0 h 298"/>
                <a:gd name="T44" fmla="*/ 129 w 297"/>
                <a:gd name="T45" fmla="*/ 1 h 298"/>
                <a:gd name="T46" fmla="*/ 100 w 297"/>
                <a:gd name="T47" fmla="*/ 8 h 298"/>
                <a:gd name="T48" fmla="*/ 73 w 297"/>
                <a:gd name="T49" fmla="*/ 21 h 298"/>
                <a:gd name="T50" fmla="*/ 49 w 297"/>
                <a:gd name="T51" fmla="*/ 38 h 298"/>
                <a:gd name="T52" fmla="*/ 30 w 297"/>
                <a:gd name="T53" fmla="*/ 60 h 298"/>
                <a:gd name="T54" fmla="*/ 15 w 297"/>
                <a:gd name="T55" fmla="*/ 84 h 298"/>
                <a:gd name="T56" fmla="*/ 5 w 297"/>
                <a:gd name="T57" fmla="*/ 111 h 298"/>
                <a:gd name="T58" fmla="*/ 0 w 297"/>
                <a:gd name="T59" fmla="*/ 139 h 298"/>
                <a:gd name="T60" fmla="*/ 1 w 297"/>
                <a:gd name="T61" fmla="*/ 168 h 298"/>
                <a:gd name="T62" fmla="*/ 8 w 297"/>
                <a:gd name="T63" fmla="*/ 197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7" h="298">
                  <a:moveTo>
                    <a:pt x="13" y="211"/>
                  </a:moveTo>
                  <a:lnTo>
                    <a:pt x="20" y="224"/>
                  </a:lnTo>
                  <a:lnTo>
                    <a:pt x="28" y="237"/>
                  </a:lnTo>
                  <a:lnTo>
                    <a:pt x="38" y="248"/>
                  </a:lnTo>
                  <a:lnTo>
                    <a:pt x="48" y="258"/>
                  </a:lnTo>
                  <a:lnTo>
                    <a:pt x="59" y="267"/>
                  </a:lnTo>
                  <a:lnTo>
                    <a:pt x="71" y="275"/>
                  </a:lnTo>
                  <a:lnTo>
                    <a:pt x="83" y="282"/>
                  </a:lnTo>
                  <a:lnTo>
                    <a:pt x="96" y="288"/>
                  </a:lnTo>
                  <a:lnTo>
                    <a:pt x="110" y="292"/>
                  </a:lnTo>
                  <a:lnTo>
                    <a:pt x="124" y="295"/>
                  </a:lnTo>
                  <a:lnTo>
                    <a:pt x="138" y="297"/>
                  </a:lnTo>
                  <a:lnTo>
                    <a:pt x="152" y="297"/>
                  </a:lnTo>
                  <a:lnTo>
                    <a:pt x="167" y="296"/>
                  </a:lnTo>
                  <a:lnTo>
                    <a:pt x="181" y="293"/>
                  </a:lnTo>
                  <a:lnTo>
                    <a:pt x="196" y="289"/>
                  </a:lnTo>
                  <a:lnTo>
                    <a:pt x="210" y="283"/>
                  </a:lnTo>
                  <a:lnTo>
                    <a:pt x="223" y="276"/>
                  </a:lnTo>
                  <a:lnTo>
                    <a:pt x="236" y="268"/>
                  </a:lnTo>
                  <a:lnTo>
                    <a:pt x="247" y="259"/>
                  </a:lnTo>
                  <a:lnTo>
                    <a:pt x="257" y="248"/>
                  </a:lnTo>
                  <a:lnTo>
                    <a:pt x="266" y="237"/>
                  </a:lnTo>
                  <a:lnTo>
                    <a:pt x="274" y="225"/>
                  </a:lnTo>
                  <a:lnTo>
                    <a:pt x="281" y="213"/>
                  </a:lnTo>
                  <a:lnTo>
                    <a:pt x="287" y="200"/>
                  </a:lnTo>
                  <a:lnTo>
                    <a:pt x="291" y="186"/>
                  </a:lnTo>
                  <a:lnTo>
                    <a:pt x="294" y="172"/>
                  </a:lnTo>
                  <a:lnTo>
                    <a:pt x="296" y="158"/>
                  </a:lnTo>
                  <a:lnTo>
                    <a:pt x="296" y="144"/>
                  </a:lnTo>
                  <a:lnTo>
                    <a:pt x="295" y="129"/>
                  </a:lnTo>
                  <a:lnTo>
                    <a:pt x="292" y="115"/>
                  </a:lnTo>
                  <a:lnTo>
                    <a:pt x="288" y="100"/>
                  </a:lnTo>
                  <a:lnTo>
                    <a:pt x="283" y="86"/>
                  </a:lnTo>
                  <a:lnTo>
                    <a:pt x="276" y="73"/>
                  </a:lnTo>
                  <a:lnTo>
                    <a:pt x="267" y="60"/>
                  </a:lnTo>
                  <a:lnTo>
                    <a:pt x="258" y="49"/>
                  </a:lnTo>
                  <a:lnTo>
                    <a:pt x="248" y="39"/>
                  </a:lnTo>
                  <a:lnTo>
                    <a:pt x="237" y="30"/>
                  </a:lnTo>
                  <a:lnTo>
                    <a:pt x="225" y="22"/>
                  </a:lnTo>
                  <a:lnTo>
                    <a:pt x="213" y="15"/>
                  </a:lnTo>
                  <a:lnTo>
                    <a:pt x="200" y="9"/>
                  </a:lnTo>
                  <a:lnTo>
                    <a:pt x="186" y="5"/>
                  </a:lnTo>
                  <a:lnTo>
                    <a:pt x="172" y="2"/>
                  </a:lnTo>
                  <a:lnTo>
                    <a:pt x="158" y="0"/>
                  </a:lnTo>
                  <a:lnTo>
                    <a:pt x="144" y="0"/>
                  </a:lnTo>
                  <a:lnTo>
                    <a:pt x="129" y="1"/>
                  </a:lnTo>
                  <a:lnTo>
                    <a:pt x="115" y="4"/>
                  </a:lnTo>
                  <a:lnTo>
                    <a:pt x="100" y="8"/>
                  </a:lnTo>
                  <a:lnTo>
                    <a:pt x="86" y="14"/>
                  </a:lnTo>
                  <a:lnTo>
                    <a:pt x="73" y="21"/>
                  </a:lnTo>
                  <a:lnTo>
                    <a:pt x="60" y="29"/>
                  </a:lnTo>
                  <a:lnTo>
                    <a:pt x="49" y="38"/>
                  </a:lnTo>
                  <a:lnTo>
                    <a:pt x="39" y="49"/>
                  </a:lnTo>
                  <a:lnTo>
                    <a:pt x="30" y="60"/>
                  </a:lnTo>
                  <a:lnTo>
                    <a:pt x="22" y="72"/>
                  </a:lnTo>
                  <a:lnTo>
                    <a:pt x="15" y="84"/>
                  </a:lnTo>
                  <a:lnTo>
                    <a:pt x="9" y="97"/>
                  </a:lnTo>
                  <a:lnTo>
                    <a:pt x="5" y="111"/>
                  </a:lnTo>
                  <a:lnTo>
                    <a:pt x="2" y="125"/>
                  </a:lnTo>
                  <a:lnTo>
                    <a:pt x="0" y="139"/>
                  </a:lnTo>
                  <a:lnTo>
                    <a:pt x="0" y="153"/>
                  </a:lnTo>
                  <a:lnTo>
                    <a:pt x="1" y="168"/>
                  </a:lnTo>
                  <a:lnTo>
                    <a:pt x="4" y="182"/>
                  </a:lnTo>
                  <a:lnTo>
                    <a:pt x="8" y="197"/>
                  </a:lnTo>
                  <a:lnTo>
                    <a:pt x="13" y="211"/>
                  </a:lnTo>
                </a:path>
              </a:pathLst>
            </a:custGeom>
            <a:solidFill>
              <a:srgbClr val="334C9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1" name="Freeform 68"/>
            <p:cNvSpPr>
              <a:spLocks/>
            </p:cNvSpPr>
            <p:nvPr/>
          </p:nvSpPr>
          <p:spPr bwMode="auto">
            <a:xfrm>
              <a:off x="174" y="236"/>
              <a:ext cx="293" cy="292"/>
            </a:xfrm>
            <a:custGeom>
              <a:avLst/>
              <a:gdLst>
                <a:gd name="T0" fmla="*/ 21 w 293"/>
                <a:gd name="T1" fmla="*/ 219 h 292"/>
                <a:gd name="T2" fmla="*/ 38 w 293"/>
                <a:gd name="T3" fmla="*/ 243 h 292"/>
                <a:gd name="T4" fmla="*/ 59 w 293"/>
                <a:gd name="T5" fmla="*/ 262 h 292"/>
                <a:gd name="T6" fmla="*/ 83 w 293"/>
                <a:gd name="T7" fmla="*/ 276 h 292"/>
                <a:gd name="T8" fmla="*/ 109 w 293"/>
                <a:gd name="T9" fmla="*/ 286 h 292"/>
                <a:gd name="T10" fmla="*/ 137 w 293"/>
                <a:gd name="T11" fmla="*/ 291 h 292"/>
                <a:gd name="T12" fmla="*/ 165 w 293"/>
                <a:gd name="T13" fmla="*/ 290 h 292"/>
                <a:gd name="T14" fmla="*/ 193 w 293"/>
                <a:gd name="T15" fmla="*/ 283 h 292"/>
                <a:gd name="T16" fmla="*/ 220 w 293"/>
                <a:gd name="T17" fmla="*/ 271 h 292"/>
                <a:gd name="T18" fmla="*/ 244 w 293"/>
                <a:gd name="T19" fmla="*/ 254 h 292"/>
                <a:gd name="T20" fmla="*/ 263 w 293"/>
                <a:gd name="T21" fmla="*/ 233 h 292"/>
                <a:gd name="T22" fmla="*/ 277 w 293"/>
                <a:gd name="T23" fmla="*/ 209 h 292"/>
                <a:gd name="T24" fmla="*/ 287 w 293"/>
                <a:gd name="T25" fmla="*/ 183 h 292"/>
                <a:gd name="T26" fmla="*/ 292 w 293"/>
                <a:gd name="T27" fmla="*/ 155 h 292"/>
                <a:gd name="T28" fmla="*/ 291 w 293"/>
                <a:gd name="T29" fmla="*/ 127 h 292"/>
                <a:gd name="T30" fmla="*/ 284 w 293"/>
                <a:gd name="T31" fmla="*/ 99 h 292"/>
                <a:gd name="T32" fmla="*/ 271 w 293"/>
                <a:gd name="T33" fmla="*/ 72 h 292"/>
                <a:gd name="T34" fmla="*/ 254 w 293"/>
                <a:gd name="T35" fmla="*/ 48 h 292"/>
                <a:gd name="T36" fmla="*/ 233 w 293"/>
                <a:gd name="T37" fmla="*/ 29 h 292"/>
                <a:gd name="T38" fmla="*/ 209 w 293"/>
                <a:gd name="T39" fmla="*/ 15 h 292"/>
                <a:gd name="T40" fmla="*/ 183 w 293"/>
                <a:gd name="T41" fmla="*/ 5 h 292"/>
                <a:gd name="T42" fmla="*/ 155 w 293"/>
                <a:gd name="T43" fmla="*/ 0 h 292"/>
                <a:gd name="T44" fmla="*/ 127 w 293"/>
                <a:gd name="T45" fmla="*/ 1 h 292"/>
                <a:gd name="T46" fmla="*/ 99 w 293"/>
                <a:gd name="T47" fmla="*/ 8 h 292"/>
                <a:gd name="T48" fmla="*/ 72 w 293"/>
                <a:gd name="T49" fmla="*/ 20 h 292"/>
                <a:gd name="T50" fmla="*/ 48 w 293"/>
                <a:gd name="T51" fmla="*/ 37 h 292"/>
                <a:gd name="T52" fmla="*/ 29 w 293"/>
                <a:gd name="T53" fmla="*/ 58 h 292"/>
                <a:gd name="T54" fmla="*/ 15 w 293"/>
                <a:gd name="T55" fmla="*/ 82 h 292"/>
                <a:gd name="T56" fmla="*/ 5 w 293"/>
                <a:gd name="T57" fmla="*/ 108 h 292"/>
                <a:gd name="T58" fmla="*/ 0 w 293"/>
                <a:gd name="T59" fmla="*/ 136 h 292"/>
                <a:gd name="T60" fmla="*/ 1 w 293"/>
                <a:gd name="T61" fmla="*/ 164 h 292"/>
                <a:gd name="T62" fmla="*/ 8 w 293"/>
                <a:gd name="T63" fmla="*/ 192 h 2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3" h="292">
                  <a:moveTo>
                    <a:pt x="14" y="206"/>
                  </a:moveTo>
                  <a:lnTo>
                    <a:pt x="21" y="219"/>
                  </a:lnTo>
                  <a:lnTo>
                    <a:pt x="29" y="232"/>
                  </a:lnTo>
                  <a:lnTo>
                    <a:pt x="38" y="243"/>
                  </a:lnTo>
                  <a:lnTo>
                    <a:pt x="48" y="253"/>
                  </a:lnTo>
                  <a:lnTo>
                    <a:pt x="59" y="262"/>
                  </a:lnTo>
                  <a:lnTo>
                    <a:pt x="70" y="270"/>
                  </a:lnTo>
                  <a:lnTo>
                    <a:pt x="83" y="276"/>
                  </a:lnTo>
                  <a:lnTo>
                    <a:pt x="96" y="282"/>
                  </a:lnTo>
                  <a:lnTo>
                    <a:pt x="109" y="286"/>
                  </a:lnTo>
                  <a:lnTo>
                    <a:pt x="123" y="289"/>
                  </a:lnTo>
                  <a:lnTo>
                    <a:pt x="137" y="291"/>
                  </a:lnTo>
                  <a:lnTo>
                    <a:pt x="151" y="291"/>
                  </a:lnTo>
                  <a:lnTo>
                    <a:pt x="165" y="290"/>
                  </a:lnTo>
                  <a:lnTo>
                    <a:pt x="179" y="287"/>
                  </a:lnTo>
                  <a:lnTo>
                    <a:pt x="193" y="283"/>
                  </a:lnTo>
                  <a:lnTo>
                    <a:pt x="207" y="278"/>
                  </a:lnTo>
                  <a:lnTo>
                    <a:pt x="220" y="271"/>
                  </a:lnTo>
                  <a:lnTo>
                    <a:pt x="233" y="263"/>
                  </a:lnTo>
                  <a:lnTo>
                    <a:pt x="244" y="254"/>
                  </a:lnTo>
                  <a:lnTo>
                    <a:pt x="254" y="244"/>
                  </a:lnTo>
                  <a:lnTo>
                    <a:pt x="263" y="233"/>
                  </a:lnTo>
                  <a:lnTo>
                    <a:pt x="271" y="221"/>
                  </a:lnTo>
                  <a:lnTo>
                    <a:pt x="277" y="209"/>
                  </a:lnTo>
                  <a:lnTo>
                    <a:pt x="283" y="196"/>
                  </a:lnTo>
                  <a:lnTo>
                    <a:pt x="287" y="183"/>
                  </a:lnTo>
                  <a:lnTo>
                    <a:pt x="290" y="169"/>
                  </a:lnTo>
                  <a:lnTo>
                    <a:pt x="292" y="155"/>
                  </a:lnTo>
                  <a:lnTo>
                    <a:pt x="292" y="141"/>
                  </a:lnTo>
                  <a:lnTo>
                    <a:pt x="291" y="127"/>
                  </a:lnTo>
                  <a:lnTo>
                    <a:pt x="288" y="113"/>
                  </a:lnTo>
                  <a:lnTo>
                    <a:pt x="284" y="99"/>
                  </a:lnTo>
                  <a:lnTo>
                    <a:pt x="278" y="85"/>
                  </a:lnTo>
                  <a:lnTo>
                    <a:pt x="271" y="72"/>
                  </a:lnTo>
                  <a:lnTo>
                    <a:pt x="263" y="59"/>
                  </a:lnTo>
                  <a:lnTo>
                    <a:pt x="254" y="48"/>
                  </a:lnTo>
                  <a:lnTo>
                    <a:pt x="244" y="38"/>
                  </a:lnTo>
                  <a:lnTo>
                    <a:pt x="233" y="29"/>
                  </a:lnTo>
                  <a:lnTo>
                    <a:pt x="222" y="21"/>
                  </a:lnTo>
                  <a:lnTo>
                    <a:pt x="209" y="15"/>
                  </a:lnTo>
                  <a:lnTo>
                    <a:pt x="196" y="9"/>
                  </a:lnTo>
                  <a:lnTo>
                    <a:pt x="183" y="5"/>
                  </a:lnTo>
                  <a:lnTo>
                    <a:pt x="169" y="2"/>
                  </a:lnTo>
                  <a:lnTo>
                    <a:pt x="155" y="0"/>
                  </a:lnTo>
                  <a:lnTo>
                    <a:pt x="141" y="0"/>
                  </a:lnTo>
                  <a:lnTo>
                    <a:pt x="127" y="1"/>
                  </a:lnTo>
                  <a:lnTo>
                    <a:pt x="113" y="4"/>
                  </a:lnTo>
                  <a:lnTo>
                    <a:pt x="99" y="8"/>
                  </a:lnTo>
                  <a:lnTo>
                    <a:pt x="85" y="13"/>
                  </a:lnTo>
                  <a:lnTo>
                    <a:pt x="72" y="20"/>
                  </a:lnTo>
                  <a:lnTo>
                    <a:pt x="59" y="28"/>
                  </a:lnTo>
                  <a:lnTo>
                    <a:pt x="48" y="37"/>
                  </a:lnTo>
                  <a:lnTo>
                    <a:pt x="38" y="47"/>
                  </a:lnTo>
                  <a:lnTo>
                    <a:pt x="29" y="58"/>
                  </a:lnTo>
                  <a:lnTo>
                    <a:pt x="21" y="70"/>
                  </a:lnTo>
                  <a:lnTo>
                    <a:pt x="15" y="82"/>
                  </a:lnTo>
                  <a:lnTo>
                    <a:pt x="9" y="95"/>
                  </a:lnTo>
                  <a:lnTo>
                    <a:pt x="5" y="108"/>
                  </a:lnTo>
                  <a:lnTo>
                    <a:pt x="2" y="122"/>
                  </a:lnTo>
                  <a:lnTo>
                    <a:pt x="0" y="136"/>
                  </a:lnTo>
                  <a:lnTo>
                    <a:pt x="0" y="150"/>
                  </a:lnTo>
                  <a:lnTo>
                    <a:pt x="1" y="164"/>
                  </a:lnTo>
                  <a:lnTo>
                    <a:pt x="4" y="178"/>
                  </a:lnTo>
                  <a:lnTo>
                    <a:pt x="8" y="192"/>
                  </a:lnTo>
                  <a:lnTo>
                    <a:pt x="14" y="206"/>
                  </a:lnTo>
                </a:path>
              </a:pathLst>
            </a:custGeom>
            <a:solidFill>
              <a:srgbClr val="354E9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2" name="Freeform 69"/>
            <p:cNvSpPr>
              <a:spLocks/>
            </p:cNvSpPr>
            <p:nvPr/>
          </p:nvSpPr>
          <p:spPr bwMode="auto">
            <a:xfrm>
              <a:off x="179" y="238"/>
              <a:ext cx="287" cy="286"/>
            </a:xfrm>
            <a:custGeom>
              <a:avLst/>
              <a:gdLst>
                <a:gd name="T0" fmla="*/ 20 w 287"/>
                <a:gd name="T1" fmla="*/ 215 h 286"/>
                <a:gd name="T2" fmla="*/ 37 w 287"/>
                <a:gd name="T3" fmla="*/ 238 h 286"/>
                <a:gd name="T4" fmla="*/ 57 w 287"/>
                <a:gd name="T5" fmla="*/ 256 h 286"/>
                <a:gd name="T6" fmla="*/ 81 w 287"/>
                <a:gd name="T7" fmla="*/ 271 h 286"/>
                <a:gd name="T8" fmla="*/ 107 w 287"/>
                <a:gd name="T9" fmla="*/ 280 h 286"/>
                <a:gd name="T10" fmla="*/ 134 w 287"/>
                <a:gd name="T11" fmla="*/ 285 h 286"/>
                <a:gd name="T12" fmla="*/ 162 w 287"/>
                <a:gd name="T13" fmla="*/ 284 h 286"/>
                <a:gd name="T14" fmla="*/ 189 w 287"/>
                <a:gd name="T15" fmla="*/ 278 h 286"/>
                <a:gd name="T16" fmla="*/ 216 w 287"/>
                <a:gd name="T17" fmla="*/ 265 h 286"/>
                <a:gd name="T18" fmla="*/ 239 w 287"/>
                <a:gd name="T19" fmla="*/ 249 h 286"/>
                <a:gd name="T20" fmla="*/ 257 w 287"/>
                <a:gd name="T21" fmla="*/ 228 h 286"/>
                <a:gd name="T22" fmla="*/ 272 w 287"/>
                <a:gd name="T23" fmla="*/ 205 h 286"/>
                <a:gd name="T24" fmla="*/ 281 w 287"/>
                <a:gd name="T25" fmla="*/ 179 h 286"/>
                <a:gd name="T26" fmla="*/ 286 w 287"/>
                <a:gd name="T27" fmla="*/ 152 h 286"/>
                <a:gd name="T28" fmla="*/ 285 w 287"/>
                <a:gd name="T29" fmla="*/ 124 h 286"/>
                <a:gd name="T30" fmla="*/ 278 w 287"/>
                <a:gd name="T31" fmla="*/ 97 h 286"/>
                <a:gd name="T32" fmla="*/ 266 w 287"/>
                <a:gd name="T33" fmla="*/ 70 h 286"/>
                <a:gd name="T34" fmla="*/ 249 w 287"/>
                <a:gd name="T35" fmla="*/ 47 h 286"/>
                <a:gd name="T36" fmla="*/ 229 w 287"/>
                <a:gd name="T37" fmla="*/ 28 h 286"/>
                <a:gd name="T38" fmla="*/ 205 w 287"/>
                <a:gd name="T39" fmla="*/ 14 h 286"/>
                <a:gd name="T40" fmla="*/ 179 w 287"/>
                <a:gd name="T41" fmla="*/ 5 h 286"/>
                <a:gd name="T42" fmla="*/ 152 w 287"/>
                <a:gd name="T43" fmla="*/ 0 h 286"/>
                <a:gd name="T44" fmla="*/ 124 w 287"/>
                <a:gd name="T45" fmla="*/ 1 h 286"/>
                <a:gd name="T46" fmla="*/ 97 w 287"/>
                <a:gd name="T47" fmla="*/ 7 h 286"/>
                <a:gd name="T48" fmla="*/ 70 w 287"/>
                <a:gd name="T49" fmla="*/ 20 h 286"/>
                <a:gd name="T50" fmla="*/ 47 w 287"/>
                <a:gd name="T51" fmla="*/ 36 h 286"/>
                <a:gd name="T52" fmla="*/ 29 w 287"/>
                <a:gd name="T53" fmla="*/ 57 h 286"/>
                <a:gd name="T54" fmla="*/ 14 w 287"/>
                <a:gd name="T55" fmla="*/ 80 h 286"/>
                <a:gd name="T56" fmla="*/ 5 w 287"/>
                <a:gd name="T57" fmla="*/ 106 h 286"/>
                <a:gd name="T58" fmla="*/ 0 w 287"/>
                <a:gd name="T59" fmla="*/ 133 h 286"/>
                <a:gd name="T60" fmla="*/ 1 w 287"/>
                <a:gd name="T61" fmla="*/ 161 h 286"/>
                <a:gd name="T62" fmla="*/ 8 w 287"/>
                <a:gd name="T63" fmla="*/ 188 h 2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7" h="286">
                  <a:moveTo>
                    <a:pt x="13" y="202"/>
                  </a:moveTo>
                  <a:lnTo>
                    <a:pt x="20" y="215"/>
                  </a:lnTo>
                  <a:lnTo>
                    <a:pt x="28" y="227"/>
                  </a:lnTo>
                  <a:lnTo>
                    <a:pt x="37" y="238"/>
                  </a:lnTo>
                  <a:lnTo>
                    <a:pt x="47" y="248"/>
                  </a:lnTo>
                  <a:lnTo>
                    <a:pt x="57" y="256"/>
                  </a:lnTo>
                  <a:lnTo>
                    <a:pt x="69" y="264"/>
                  </a:lnTo>
                  <a:lnTo>
                    <a:pt x="81" y="271"/>
                  </a:lnTo>
                  <a:lnTo>
                    <a:pt x="94" y="276"/>
                  </a:lnTo>
                  <a:lnTo>
                    <a:pt x="107" y="280"/>
                  </a:lnTo>
                  <a:lnTo>
                    <a:pt x="120" y="283"/>
                  </a:lnTo>
                  <a:lnTo>
                    <a:pt x="134" y="285"/>
                  </a:lnTo>
                  <a:lnTo>
                    <a:pt x="148" y="285"/>
                  </a:lnTo>
                  <a:lnTo>
                    <a:pt x="162" y="284"/>
                  </a:lnTo>
                  <a:lnTo>
                    <a:pt x="175" y="281"/>
                  </a:lnTo>
                  <a:lnTo>
                    <a:pt x="189" y="278"/>
                  </a:lnTo>
                  <a:lnTo>
                    <a:pt x="203" y="272"/>
                  </a:lnTo>
                  <a:lnTo>
                    <a:pt x="216" y="265"/>
                  </a:lnTo>
                  <a:lnTo>
                    <a:pt x="228" y="258"/>
                  </a:lnTo>
                  <a:lnTo>
                    <a:pt x="239" y="249"/>
                  </a:lnTo>
                  <a:lnTo>
                    <a:pt x="249" y="239"/>
                  </a:lnTo>
                  <a:lnTo>
                    <a:pt x="257" y="228"/>
                  </a:lnTo>
                  <a:lnTo>
                    <a:pt x="265" y="217"/>
                  </a:lnTo>
                  <a:lnTo>
                    <a:pt x="272" y="205"/>
                  </a:lnTo>
                  <a:lnTo>
                    <a:pt x="277" y="192"/>
                  </a:lnTo>
                  <a:lnTo>
                    <a:pt x="281" y="179"/>
                  </a:lnTo>
                  <a:lnTo>
                    <a:pt x="284" y="166"/>
                  </a:lnTo>
                  <a:lnTo>
                    <a:pt x="286" y="152"/>
                  </a:lnTo>
                  <a:lnTo>
                    <a:pt x="286" y="138"/>
                  </a:lnTo>
                  <a:lnTo>
                    <a:pt x="285" y="124"/>
                  </a:lnTo>
                  <a:lnTo>
                    <a:pt x="282" y="110"/>
                  </a:lnTo>
                  <a:lnTo>
                    <a:pt x="278" y="97"/>
                  </a:lnTo>
                  <a:lnTo>
                    <a:pt x="273" y="83"/>
                  </a:lnTo>
                  <a:lnTo>
                    <a:pt x="266" y="70"/>
                  </a:lnTo>
                  <a:lnTo>
                    <a:pt x="258" y="58"/>
                  </a:lnTo>
                  <a:lnTo>
                    <a:pt x="249" y="47"/>
                  </a:lnTo>
                  <a:lnTo>
                    <a:pt x="239" y="37"/>
                  </a:lnTo>
                  <a:lnTo>
                    <a:pt x="229" y="28"/>
                  </a:lnTo>
                  <a:lnTo>
                    <a:pt x="217" y="21"/>
                  </a:lnTo>
                  <a:lnTo>
                    <a:pt x="205" y="14"/>
                  </a:lnTo>
                  <a:lnTo>
                    <a:pt x="192" y="9"/>
                  </a:lnTo>
                  <a:lnTo>
                    <a:pt x="179" y="5"/>
                  </a:lnTo>
                  <a:lnTo>
                    <a:pt x="166" y="2"/>
                  </a:lnTo>
                  <a:lnTo>
                    <a:pt x="152" y="0"/>
                  </a:lnTo>
                  <a:lnTo>
                    <a:pt x="138" y="0"/>
                  </a:lnTo>
                  <a:lnTo>
                    <a:pt x="124" y="1"/>
                  </a:lnTo>
                  <a:lnTo>
                    <a:pt x="111" y="3"/>
                  </a:lnTo>
                  <a:lnTo>
                    <a:pt x="97" y="7"/>
                  </a:lnTo>
                  <a:lnTo>
                    <a:pt x="83" y="13"/>
                  </a:lnTo>
                  <a:lnTo>
                    <a:pt x="70" y="20"/>
                  </a:lnTo>
                  <a:lnTo>
                    <a:pt x="58" y="27"/>
                  </a:lnTo>
                  <a:lnTo>
                    <a:pt x="47" y="36"/>
                  </a:lnTo>
                  <a:lnTo>
                    <a:pt x="37" y="46"/>
                  </a:lnTo>
                  <a:lnTo>
                    <a:pt x="29" y="57"/>
                  </a:lnTo>
                  <a:lnTo>
                    <a:pt x="21" y="68"/>
                  </a:lnTo>
                  <a:lnTo>
                    <a:pt x="14" y="80"/>
                  </a:lnTo>
                  <a:lnTo>
                    <a:pt x="9" y="93"/>
                  </a:lnTo>
                  <a:lnTo>
                    <a:pt x="5" y="106"/>
                  </a:lnTo>
                  <a:lnTo>
                    <a:pt x="2" y="119"/>
                  </a:lnTo>
                  <a:lnTo>
                    <a:pt x="0" y="133"/>
                  </a:lnTo>
                  <a:lnTo>
                    <a:pt x="0" y="147"/>
                  </a:lnTo>
                  <a:lnTo>
                    <a:pt x="1" y="161"/>
                  </a:lnTo>
                  <a:lnTo>
                    <a:pt x="4" y="174"/>
                  </a:lnTo>
                  <a:lnTo>
                    <a:pt x="8" y="188"/>
                  </a:lnTo>
                  <a:lnTo>
                    <a:pt x="13" y="202"/>
                  </a:lnTo>
                </a:path>
              </a:pathLst>
            </a:custGeom>
            <a:solidFill>
              <a:srgbClr val="37509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3" name="Freeform 70"/>
            <p:cNvSpPr>
              <a:spLocks/>
            </p:cNvSpPr>
            <p:nvPr/>
          </p:nvSpPr>
          <p:spPr bwMode="auto">
            <a:xfrm>
              <a:off x="183" y="239"/>
              <a:ext cx="282" cy="283"/>
            </a:xfrm>
            <a:custGeom>
              <a:avLst/>
              <a:gdLst>
                <a:gd name="T0" fmla="*/ 19 w 282"/>
                <a:gd name="T1" fmla="*/ 213 h 283"/>
                <a:gd name="T2" fmla="*/ 36 w 282"/>
                <a:gd name="T3" fmla="*/ 235 h 283"/>
                <a:gd name="T4" fmla="*/ 56 w 282"/>
                <a:gd name="T5" fmla="*/ 254 h 283"/>
                <a:gd name="T6" fmla="*/ 79 w 282"/>
                <a:gd name="T7" fmla="*/ 268 h 283"/>
                <a:gd name="T8" fmla="*/ 104 w 282"/>
                <a:gd name="T9" fmla="*/ 277 h 283"/>
                <a:gd name="T10" fmla="*/ 131 w 282"/>
                <a:gd name="T11" fmla="*/ 282 h 283"/>
                <a:gd name="T12" fmla="*/ 158 w 282"/>
                <a:gd name="T13" fmla="*/ 281 h 283"/>
                <a:gd name="T14" fmla="*/ 186 w 282"/>
                <a:gd name="T15" fmla="*/ 274 h 283"/>
                <a:gd name="T16" fmla="*/ 212 w 282"/>
                <a:gd name="T17" fmla="*/ 262 h 283"/>
                <a:gd name="T18" fmla="*/ 234 w 282"/>
                <a:gd name="T19" fmla="*/ 246 h 283"/>
                <a:gd name="T20" fmla="*/ 253 w 282"/>
                <a:gd name="T21" fmla="*/ 225 h 283"/>
                <a:gd name="T22" fmla="*/ 267 w 282"/>
                <a:gd name="T23" fmla="*/ 202 h 283"/>
                <a:gd name="T24" fmla="*/ 276 w 282"/>
                <a:gd name="T25" fmla="*/ 177 h 283"/>
                <a:gd name="T26" fmla="*/ 281 w 282"/>
                <a:gd name="T27" fmla="*/ 150 h 283"/>
                <a:gd name="T28" fmla="*/ 280 w 282"/>
                <a:gd name="T29" fmla="*/ 123 h 283"/>
                <a:gd name="T30" fmla="*/ 274 w 282"/>
                <a:gd name="T31" fmla="*/ 95 h 283"/>
                <a:gd name="T32" fmla="*/ 262 w 282"/>
                <a:gd name="T33" fmla="*/ 69 h 283"/>
                <a:gd name="T34" fmla="*/ 245 w 282"/>
                <a:gd name="T35" fmla="*/ 47 h 283"/>
                <a:gd name="T36" fmla="*/ 225 w 282"/>
                <a:gd name="T37" fmla="*/ 28 h 283"/>
                <a:gd name="T38" fmla="*/ 202 w 282"/>
                <a:gd name="T39" fmla="*/ 14 h 283"/>
                <a:gd name="T40" fmla="*/ 177 w 282"/>
                <a:gd name="T41" fmla="*/ 5 h 283"/>
                <a:gd name="T42" fmla="*/ 150 w 282"/>
                <a:gd name="T43" fmla="*/ 0 h 283"/>
                <a:gd name="T44" fmla="*/ 123 w 282"/>
                <a:gd name="T45" fmla="*/ 1 h 283"/>
                <a:gd name="T46" fmla="*/ 95 w 282"/>
                <a:gd name="T47" fmla="*/ 8 h 283"/>
                <a:gd name="T48" fmla="*/ 69 w 282"/>
                <a:gd name="T49" fmla="*/ 20 h 283"/>
                <a:gd name="T50" fmla="*/ 47 w 282"/>
                <a:gd name="T51" fmla="*/ 36 h 283"/>
                <a:gd name="T52" fmla="*/ 28 w 282"/>
                <a:gd name="T53" fmla="*/ 57 h 283"/>
                <a:gd name="T54" fmla="*/ 14 w 282"/>
                <a:gd name="T55" fmla="*/ 80 h 283"/>
                <a:gd name="T56" fmla="*/ 5 w 282"/>
                <a:gd name="T57" fmla="*/ 105 h 283"/>
                <a:gd name="T58" fmla="*/ 0 w 282"/>
                <a:gd name="T59" fmla="*/ 132 h 283"/>
                <a:gd name="T60" fmla="*/ 1 w 282"/>
                <a:gd name="T61" fmla="*/ 159 h 283"/>
                <a:gd name="T62" fmla="*/ 7 w 282"/>
                <a:gd name="T63" fmla="*/ 187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2" h="283">
                  <a:moveTo>
                    <a:pt x="13" y="200"/>
                  </a:moveTo>
                  <a:lnTo>
                    <a:pt x="19" y="213"/>
                  </a:lnTo>
                  <a:lnTo>
                    <a:pt x="27" y="225"/>
                  </a:lnTo>
                  <a:lnTo>
                    <a:pt x="36" y="235"/>
                  </a:lnTo>
                  <a:lnTo>
                    <a:pt x="45" y="245"/>
                  </a:lnTo>
                  <a:lnTo>
                    <a:pt x="56" y="254"/>
                  </a:lnTo>
                  <a:lnTo>
                    <a:pt x="67" y="261"/>
                  </a:lnTo>
                  <a:lnTo>
                    <a:pt x="79" y="268"/>
                  </a:lnTo>
                  <a:lnTo>
                    <a:pt x="91" y="273"/>
                  </a:lnTo>
                  <a:lnTo>
                    <a:pt x="104" y="277"/>
                  </a:lnTo>
                  <a:lnTo>
                    <a:pt x="117" y="280"/>
                  </a:lnTo>
                  <a:lnTo>
                    <a:pt x="131" y="282"/>
                  </a:lnTo>
                  <a:lnTo>
                    <a:pt x="145" y="282"/>
                  </a:lnTo>
                  <a:lnTo>
                    <a:pt x="158" y="281"/>
                  </a:lnTo>
                  <a:lnTo>
                    <a:pt x="172" y="278"/>
                  </a:lnTo>
                  <a:lnTo>
                    <a:pt x="186" y="274"/>
                  </a:lnTo>
                  <a:lnTo>
                    <a:pt x="199" y="269"/>
                  </a:lnTo>
                  <a:lnTo>
                    <a:pt x="212" y="262"/>
                  </a:lnTo>
                  <a:lnTo>
                    <a:pt x="224" y="254"/>
                  </a:lnTo>
                  <a:lnTo>
                    <a:pt x="234" y="246"/>
                  </a:lnTo>
                  <a:lnTo>
                    <a:pt x="244" y="236"/>
                  </a:lnTo>
                  <a:lnTo>
                    <a:pt x="253" y="225"/>
                  </a:lnTo>
                  <a:lnTo>
                    <a:pt x="260" y="214"/>
                  </a:lnTo>
                  <a:lnTo>
                    <a:pt x="267" y="202"/>
                  </a:lnTo>
                  <a:lnTo>
                    <a:pt x="272" y="190"/>
                  </a:lnTo>
                  <a:lnTo>
                    <a:pt x="276" y="177"/>
                  </a:lnTo>
                  <a:lnTo>
                    <a:pt x="279" y="164"/>
                  </a:lnTo>
                  <a:lnTo>
                    <a:pt x="281" y="150"/>
                  </a:lnTo>
                  <a:lnTo>
                    <a:pt x="281" y="136"/>
                  </a:lnTo>
                  <a:lnTo>
                    <a:pt x="280" y="123"/>
                  </a:lnTo>
                  <a:lnTo>
                    <a:pt x="278" y="109"/>
                  </a:lnTo>
                  <a:lnTo>
                    <a:pt x="274" y="95"/>
                  </a:lnTo>
                  <a:lnTo>
                    <a:pt x="268" y="82"/>
                  </a:lnTo>
                  <a:lnTo>
                    <a:pt x="262" y="69"/>
                  </a:lnTo>
                  <a:lnTo>
                    <a:pt x="254" y="57"/>
                  </a:lnTo>
                  <a:lnTo>
                    <a:pt x="245" y="47"/>
                  </a:lnTo>
                  <a:lnTo>
                    <a:pt x="236" y="37"/>
                  </a:lnTo>
                  <a:lnTo>
                    <a:pt x="225" y="28"/>
                  </a:lnTo>
                  <a:lnTo>
                    <a:pt x="214" y="21"/>
                  </a:lnTo>
                  <a:lnTo>
                    <a:pt x="202" y="14"/>
                  </a:lnTo>
                  <a:lnTo>
                    <a:pt x="190" y="9"/>
                  </a:lnTo>
                  <a:lnTo>
                    <a:pt x="177" y="5"/>
                  </a:lnTo>
                  <a:lnTo>
                    <a:pt x="163" y="2"/>
                  </a:lnTo>
                  <a:lnTo>
                    <a:pt x="150" y="0"/>
                  </a:lnTo>
                  <a:lnTo>
                    <a:pt x="136" y="0"/>
                  </a:lnTo>
                  <a:lnTo>
                    <a:pt x="123" y="1"/>
                  </a:lnTo>
                  <a:lnTo>
                    <a:pt x="109" y="4"/>
                  </a:lnTo>
                  <a:lnTo>
                    <a:pt x="95" y="8"/>
                  </a:lnTo>
                  <a:lnTo>
                    <a:pt x="82" y="13"/>
                  </a:lnTo>
                  <a:lnTo>
                    <a:pt x="69" y="20"/>
                  </a:lnTo>
                  <a:lnTo>
                    <a:pt x="57" y="28"/>
                  </a:lnTo>
                  <a:lnTo>
                    <a:pt x="47" y="36"/>
                  </a:lnTo>
                  <a:lnTo>
                    <a:pt x="37" y="46"/>
                  </a:lnTo>
                  <a:lnTo>
                    <a:pt x="28" y="57"/>
                  </a:lnTo>
                  <a:lnTo>
                    <a:pt x="20" y="68"/>
                  </a:lnTo>
                  <a:lnTo>
                    <a:pt x="14" y="80"/>
                  </a:lnTo>
                  <a:lnTo>
                    <a:pt x="9" y="92"/>
                  </a:lnTo>
                  <a:lnTo>
                    <a:pt x="5" y="105"/>
                  </a:lnTo>
                  <a:lnTo>
                    <a:pt x="2" y="118"/>
                  </a:lnTo>
                  <a:lnTo>
                    <a:pt x="0" y="132"/>
                  </a:lnTo>
                  <a:lnTo>
                    <a:pt x="0" y="146"/>
                  </a:lnTo>
                  <a:lnTo>
                    <a:pt x="1" y="159"/>
                  </a:lnTo>
                  <a:lnTo>
                    <a:pt x="3" y="173"/>
                  </a:lnTo>
                  <a:lnTo>
                    <a:pt x="7" y="187"/>
                  </a:lnTo>
                  <a:lnTo>
                    <a:pt x="13" y="200"/>
                  </a:lnTo>
                </a:path>
              </a:pathLst>
            </a:custGeom>
            <a:solidFill>
              <a:srgbClr val="39539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4" name="Freeform 71"/>
            <p:cNvSpPr>
              <a:spLocks/>
            </p:cNvSpPr>
            <p:nvPr/>
          </p:nvSpPr>
          <p:spPr bwMode="auto">
            <a:xfrm>
              <a:off x="187" y="241"/>
              <a:ext cx="277" cy="277"/>
            </a:xfrm>
            <a:custGeom>
              <a:avLst/>
              <a:gdLst>
                <a:gd name="T0" fmla="*/ 19 w 277"/>
                <a:gd name="T1" fmla="*/ 208 h 277"/>
                <a:gd name="T2" fmla="*/ 35 w 277"/>
                <a:gd name="T3" fmla="*/ 230 h 277"/>
                <a:gd name="T4" fmla="*/ 55 w 277"/>
                <a:gd name="T5" fmla="*/ 248 h 277"/>
                <a:gd name="T6" fmla="*/ 78 w 277"/>
                <a:gd name="T7" fmla="*/ 262 h 277"/>
                <a:gd name="T8" fmla="*/ 103 w 277"/>
                <a:gd name="T9" fmla="*/ 271 h 277"/>
                <a:gd name="T10" fmla="*/ 129 w 277"/>
                <a:gd name="T11" fmla="*/ 276 h 277"/>
                <a:gd name="T12" fmla="*/ 156 w 277"/>
                <a:gd name="T13" fmla="*/ 275 h 277"/>
                <a:gd name="T14" fmla="*/ 182 w 277"/>
                <a:gd name="T15" fmla="*/ 269 h 277"/>
                <a:gd name="T16" fmla="*/ 208 w 277"/>
                <a:gd name="T17" fmla="*/ 257 h 277"/>
                <a:gd name="T18" fmla="*/ 230 w 277"/>
                <a:gd name="T19" fmla="*/ 241 h 277"/>
                <a:gd name="T20" fmla="*/ 248 w 277"/>
                <a:gd name="T21" fmla="*/ 221 h 277"/>
                <a:gd name="T22" fmla="*/ 262 w 277"/>
                <a:gd name="T23" fmla="*/ 198 h 277"/>
                <a:gd name="T24" fmla="*/ 271 w 277"/>
                <a:gd name="T25" fmla="*/ 173 h 277"/>
                <a:gd name="T26" fmla="*/ 276 w 277"/>
                <a:gd name="T27" fmla="*/ 147 h 277"/>
                <a:gd name="T28" fmla="*/ 275 w 277"/>
                <a:gd name="T29" fmla="*/ 120 h 277"/>
                <a:gd name="T30" fmla="*/ 269 w 277"/>
                <a:gd name="T31" fmla="*/ 93 h 277"/>
                <a:gd name="T32" fmla="*/ 257 w 277"/>
                <a:gd name="T33" fmla="*/ 68 h 277"/>
                <a:gd name="T34" fmla="*/ 241 w 277"/>
                <a:gd name="T35" fmla="*/ 46 h 277"/>
                <a:gd name="T36" fmla="*/ 221 w 277"/>
                <a:gd name="T37" fmla="*/ 28 h 277"/>
                <a:gd name="T38" fmla="*/ 198 w 277"/>
                <a:gd name="T39" fmla="*/ 14 h 277"/>
                <a:gd name="T40" fmla="*/ 173 w 277"/>
                <a:gd name="T41" fmla="*/ 5 h 277"/>
                <a:gd name="T42" fmla="*/ 147 w 277"/>
                <a:gd name="T43" fmla="*/ 0 h 277"/>
                <a:gd name="T44" fmla="*/ 120 w 277"/>
                <a:gd name="T45" fmla="*/ 1 h 277"/>
                <a:gd name="T46" fmla="*/ 93 w 277"/>
                <a:gd name="T47" fmla="*/ 7 h 277"/>
                <a:gd name="T48" fmla="*/ 68 w 277"/>
                <a:gd name="T49" fmla="*/ 19 h 277"/>
                <a:gd name="T50" fmla="*/ 46 w 277"/>
                <a:gd name="T51" fmla="*/ 35 h 277"/>
                <a:gd name="T52" fmla="*/ 28 w 277"/>
                <a:gd name="T53" fmla="*/ 55 h 277"/>
                <a:gd name="T54" fmla="*/ 14 w 277"/>
                <a:gd name="T55" fmla="*/ 78 h 277"/>
                <a:gd name="T56" fmla="*/ 5 w 277"/>
                <a:gd name="T57" fmla="*/ 103 h 277"/>
                <a:gd name="T58" fmla="*/ 0 w 277"/>
                <a:gd name="T59" fmla="*/ 129 h 277"/>
                <a:gd name="T60" fmla="*/ 1 w 277"/>
                <a:gd name="T61" fmla="*/ 156 h 277"/>
                <a:gd name="T62" fmla="*/ 7 w 277"/>
                <a:gd name="T63" fmla="*/ 183 h 2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7" h="277">
                  <a:moveTo>
                    <a:pt x="13" y="196"/>
                  </a:moveTo>
                  <a:lnTo>
                    <a:pt x="19" y="208"/>
                  </a:lnTo>
                  <a:lnTo>
                    <a:pt x="27" y="220"/>
                  </a:lnTo>
                  <a:lnTo>
                    <a:pt x="35" y="230"/>
                  </a:lnTo>
                  <a:lnTo>
                    <a:pt x="45" y="240"/>
                  </a:lnTo>
                  <a:lnTo>
                    <a:pt x="55" y="248"/>
                  </a:lnTo>
                  <a:lnTo>
                    <a:pt x="66" y="256"/>
                  </a:lnTo>
                  <a:lnTo>
                    <a:pt x="78" y="262"/>
                  </a:lnTo>
                  <a:lnTo>
                    <a:pt x="90" y="267"/>
                  </a:lnTo>
                  <a:lnTo>
                    <a:pt x="103" y="271"/>
                  </a:lnTo>
                  <a:lnTo>
                    <a:pt x="116" y="274"/>
                  </a:lnTo>
                  <a:lnTo>
                    <a:pt x="129" y="276"/>
                  </a:lnTo>
                  <a:lnTo>
                    <a:pt x="142" y="276"/>
                  </a:lnTo>
                  <a:lnTo>
                    <a:pt x="156" y="275"/>
                  </a:lnTo>
                  <a:lnTo>
                    <a:pt x="169" y="272"/>
                  </a:lnTo>
                  <a:lnTo>
                    <a:pt x="182" y="269"/>
                  </a:lnTo>
                  <a:lnTo>
                    <a:pt x="196" y="263"/>
                  </a:lnTo>
                  <a:lnTo>
                    <a:pt x="208" y="257"/>
                  </a:lnTo>
                  <a:lnTo>
                    <a:pt x="220" y="249"/>
                  </a:lnTo>
                  <a:lnTo>
                    <a:pt x="230" y="241"/>
                  </a:lnTo>
                  <a:lnTo>
                    <a:pt x="240" y="231"/>
                  </a:lnTo>
                  <a:lnTo>
                    <a:pt x="248" y="221"/>
                  </a:lnTo>
                  <a:lnTo>
                    <a:pt x="256" y="210"/>
                  </a:lnTo>
                  <a:lnTo>
                    <a:pt x="262" y="198"/>
                  </a:lnTo>
                  <a:lnTo>
                    <a:pt x="267" y="186"/>
                  </a:lnTo>
                  <a:lnTo>
                    <a:pt x="271" y="173"/>
                  </a:lnTo>
                  <a:lnTo>
                    <a:pt x="274" y="160"/>
                  </a:lnTo>
                  <a:lnTo>
                    <a:pt x="276" y="147"/>
                  </a:lnTo>
                  <a:lnTo>
                    <a:pt x="276" y="134"/>
                  </a:lnTo>
                  <a:lnTo>
                    <a:pt x="275" y="120"/>
                  </a:lnTo>
                  <a:lnTo>
                    <a:pt x="272" y="107"/>
                  </a:lnTo>
                  <a:lnTo>
                    <a:pt x="269" y="93"/>
                  </a:lnTo>
                  <a:lnTo>
                    <a:pt x="263" y="80"/>
                  </a:lnTo>
                  <a:lnTo>
                    <a:pt x="257" y="68"/>
                  </a:lnTo>
                  <a:lnTo>
                    <a:pt x="249" y="56"/>
                  </a:lnTo>
                  <a:lnTo>
                    <a:pt x="241" y="46"/>
                  </a:lnTo>
                  <a:lnTo>
                    <a:pt x="231" y="36"/>
                  </a:lnTo>
                  <a:lnTo>
                    <a:pt x="221" y="28"/>
                  </a:lnTo>
                  <a:lnTo>
                    <a:pt x="210" y="20"/>
                  </a:lnTo>
                  <a:lnTo>
                    <a:pt x="198" y="14"/>
                  </a:lnTo>
                  <a:lnTo>
                    <a:pt x="186" y="9"/>
                  </a:lnTo>
                  <a:lnTo>
                    <a:pt x="173" y="5"/>
                  </a:lnTo>
                  <a:lnTo>
                    <a:pt x="160" y="2"/>
                  </a:lnTo>
                  <a:lnTo>
                    <a:pt x="147" y="0"/>
                  </a:lnTo>
                  <a:lnTo>
                    <a:pt x="134" y="0"/>
                  </a:lnTo>
                  <a:lnTo>
                    <a:pt x="120" y="1"/>
                  </a:lnTo>
                  <a:lnTo>
                    <a:pt x="107" y="4"/>
                  </a:lnTo>
                  <a:lnTo>
                    <a:pt x="93" y="7"/>
                  </a:lnTo>
                  <a:lnTo>
                    <a:pt x="80" y="13"/>
                  </a:lnTo>
                  <a:lnTo>
                    <a:pt x="68" y="19"/>
                  </a:lnTo>
                  <a:lnTo>
                    <a:pt x="56" y="27"/>
                  </a:lnTo>
                  <a:lnTo>
                    <a:pt x="46" y="35"/>
                  </a:lnTo>
                  <a:lnTo>
                    <a:pt x="36" y="45"/>
                  </a:lnTo>
                  <a:lnTo>
                    <a:pt x="28" y="55"/>
                  </a:lnTo>
                  <a:lnTo>
                    <a:pt x="20" y="66"/>
                  </a:lnTo>
                  <a:lnTo>
                    <a:pt x="14" y="78"/>
                  </a:lnTo>
                  <a:lnTo>
                    <a:pt x="9" y="90"/>
                  </a:lnTo>
                  <a:lnTo>
                    <a:pt x="5" y="103"/>
                  </a:lnTo>
                  <a:lnTo>
                    <a:pt x="2" y="116"/>
                  </a:lnTo>
                  <a:lnTo>
                    <a:pt x="0" y="129"/>
                  </a:lnTo>
                  <a:lnTo>
                    <a:pt x="0" y="142"/>
                  </a:lnTo>
                  <a:lnTo>
                    <a:pt x="1" y="156"/>
                  </a:lnTo>
                  <a:lnTo>
                    <a:pt x="4" y="169"/>
                  </a:lnTo>
                  <a:lnTo>
                    <a:pt x="7" y="183"/>
                  </a:lnTo>
                  <a:lnTo>
                    <a:pt x="13" y="196"/>
                  </a:lnTo>
                </a:path>
              </a:pathLst>
            </a:custGeom>
            <a:solidFill>
              <a:srgbClr val="3B559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5" name="Freeform 72"/>
            <p:cNvSpPr>
              <a:spLocks/>
            </p:cNvSpPr>
            <p:nvPr/>
          </p:nvSpPr>
          <p:spPr bwMode="auto">
            <a:xfrm>
              <a:off x="191" y="242"/>
              <a:ext cx="273" cy="273"/>
            </a:xfrm>
            <a:custGeom>
              <a:avLst/>
              <a:gdLst>
                <a:gd name="T0" fmla="*/ 19 w 273"/>
                <a:gd name="T1" fmla="*/ 205 h 273"/>
                <a:gd name="T2" fmla="*/ 35 w 273"/>
                <a:gd name="T3" fmla="*/ 227 h 273"/>
                <a:gd name="T4" fmla="*/ 54 w 273"/>
                <a:gd name="T5" fmla="*/ 245 h 273"/>
                <a:gd name="T6" fmla="*/ 77 w 273"/>
                <a:gd name="T7" fmla="*/ 258 h 273"/>
                <a:gd name="T8" fmla="*/ 101 w 273"/>
                <a:gd name="T9" fmla="*/ 267 h 273"/>
                <a:gd name="T10" fmla="*/ 127 w 273"/>
                <a:gd name="T11" fmla="*/ 272 h 273"/>
                <a:gd name="T12" fmla="*/ 153 w 273"/>
                <a:gd name="T13" fmla="*/ 271 h 273"/>
                <a:gd name="T14" fmla="*/ 180 w 273"/>
                <a:gd name="T15" fmla="*/ 265 h 273"/>
                <a:gd name="T16" fmla="*/ 205 w 273"/>
                <a:gd name="T17" fmla="*/ 253 h 273"/>
                <a:gd name="T18" fmla="*/ 227 w 273"/>
                <a:gd name="T19" fmla="*/ 237 h 273"/>
                <a:gd name="T20" fmla="*/ 245 w 273"/>
                <a:gd name="T21" fmla="*/ 218 h 273"/>
                <a:gd name="T22" fmla="*/ 258 w 273"/>
                <a:gd name="T23" fmla="*/ 195 h 273"/>
                <a:gd name="T24" fmla="*/ 267 w 273"/>
                <a:gd name="T25" fmla="*/ 171 h 273"/>
                <a:gd name="T26" fmla="*/ 272 w 273"/>
                <a:gd name="T27" fmla="*/ 145 h 273"/>
                <a:gd name="T28" fmla="*/ 271 w 273"/>
                <a:gd name="T29" fmla="*/ 119 h 273"/>
                <a:gd name="T30" fmla="*/ 265 w 273"/>
                <a:gd name="T31" fmla="*/ 92 h 273"/>
                <a:gd name="T32" fmla="*/ 253 w 273"/>
                <a:gd name="T33" fmla="*/ 67 h 273"/>
                <a:gd name="T34" fmla="*/ 237 w 273"/>
                <a:gd name="T35" fmla="*/ 45 h 273"/>
                <a:gd name="T36" fmla="*/ 218 w 273"/>
                <a:gd name="T37" fmla="*/ 27 h 273"/>
                <a:gd name="T38" fmla="*/ 195 w 273"/>
                <a:gd name="T39" fmla="*/ 14 h 273"/>
                <a:gd name="T40" fmla="*/ 171 w 273"/>
                <a:gd name="T41" fmla="*/ 5 h 273"/>
                <a:gd name="T42" fmla="*/ 145 w 273"/>
                <a:gd name="T43" fmla="*/ 0 h 273"/>
                <a:gd name="T44" fmla="*/ 119 w 273"/>
                <a:gd name="T45" fmla="*/ 1 h 273"/>
                <a:gd name="T46" fmla="*/ 92 w 273"/>
                <a:gd name="T47" fmla="*/ 7 h 273"/>
                <a:gd name="T48" fmla="*/ 67 w 273"/>
                <a:gd name="T49" fmla="*/ 19 h 273"/>
                <a:gd name="T50" fmla="*/ 45 w 273"/>
                <a:gd name="T51" fmla="*/ 35 h 273"/>
                <a:gd name="T52" fmla="*/ 27 w 273"/>
                <a:gd name="T53" fmla="*/ 54 h 273"/>
                <a:gd name="T54" fmla="*/ 14 w 273"/>
                <a:gd name="T55" fmla="*/ 77 h 273"/>
                <a:gd name="T56" fmla="*/ 5 w 273"/>
                <a:gd name="T57" fmla="*/ 101 h 273"/>
                <a:gd name="T58" fmla="*/ 0 w 273"/>
                <a:gd name="T59" fmla="*/ 127 h 273"/>
                <a:gd name="T60" fmla="*/ 1 w 273"/>
                <a:gd name="T61" fmla="*/ 153 h 273"/>
                <a:gd name="T62" fmla="*/ 7 w 273"/>
                <a:gd name="T63" fmla="*/ 180 h 2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3" h="273">
                  <a:moveTo>
                    <a:pt x="12" y="193"/>
                  </a:moveTo>
                  <a:lnTo>
                    <a:pt x="19" y="205"/>
                  </a:lnTo>
                  <a:lnTo>
                    <a:pt x="26" y="217"/>
                  </a:lnTo>
                  <a:lnTo>
                    <a:pt x="35" y="227"/>
                  </a:lnTo>
                  <a:lnTo>
                    <a:pt x="44" y="236"/>
                  </a:lnTo>
                  <a:lnTo>
                    <a:pt x="54" y="245"/>
                  </a:lnTo>
                  <a:lnTo>
                    <a:pt x="65" y="252"/>
                  </a:lnTo>
                  <a:lnTo>
                    <a:pt x="77" y="258"/>
                  </a:lnTo>
                  <a:lnTo>
                    <a:pt x="89" y="264"/>
                  </a:lnTo>
                  <a:lnTo>
                    <a:pt x="101" y="267"/>
                  </a:lnTo>
                  <a:lnTo>
                    <a:pt x="114" y="270"/>
                  </a:lnTo>
                  <a:lnTo>
                    <a:pt x="127" y="272"/>
                  </a:lnTo>
                  <a:lnTo>
                    <a:pt x="140" y="272"/>
                  </a:lnTo>
                  <a:lnTo>
                    <a:pt x="153" y="271"/>
                  </a:lnTo>
                  <a:lnTo>
                    <a:pt x="167" y="268"/>
                  </a:lnTo>
                  <a:lnTo>
                    <a:pt x="180" y="265"/>
                  </a:lnTo>
                  <a:lnTo>
                    <a:pt x="193" y="260"/>
                  </a:lnTo>
                  <a:lnTo>
                    <a:pt x="205" y="253"/>
                  </a:lnTo>
                  <a:lnTo>
                    <a:pt x="217" y="246"/>
                  </a:lnTo>
                  <a:lnTo>
                    <a:pt x="227" y="237"/>
                  </a:lnTo>
                  <a:lnTo>
                    <a:pt x="236" y="228"/>
                  </a:lnTo>
                  <a:lnTo>
                    <a:pt x="245" y="218"/>
                  </a:lnTo>
                  <a:lnTo>
                    <a:pt x="252" y="207"/>
                  </a:lnTo>
                  <a:lnTo>
                    <a:pt x="258" y="195"/>
                  </a:lnTo>
                  <a:lnTo>
                    <a:pt x="264" y="183"/>
                  </a:lnTo>
                  <a:lnTo>
                    <a:pt x="267" y="171"/>
                  </a:lnTo>
                  <a:lnTo>
                    <a:pt x="270" y="158"/>
                  </a:lnTo>
                  <a:lnTo>
                    <a:pt x="272" y="145"/>
                  </a:lnTo>
                  <a:lnTo>
                    <a:pt x="272" y="132"/>
                  </a:lnTo>
                  <a:lnTo>
                    <a:pt x="271" y="119"/>
                  </a:lnTo>
                  <a:lnTo>
                    <a:pt x="268" y="105"/>
                  </a:lnTo>
                  <a:lnTo>
                    <a:pt x="265" y="92"/>
                  </a:lnTo>
                  <a:lnTo>
                    <a:pt x="260" y="79"/>
                  </a:lnTo>
                  <a:lnTo>
                    <a:pt x="253" y="67"/>
                  </a:lnTo>
                  <a:lnTo>
                    <a:pt x="246" y="55"/>
                  </a:lnTo>
                  <a:lnTo>
                    <a:pt x="237" y="45"/>
                  </a:lnTo>
                  <a:lnTo>
                    <a:pt x="228" y="36"/>
                  </a:lnTo>
                  <a:lnTo>
                    <a:pt x="218" y="27"/>
                  </a:lnTo>
                  <a:lnTo>
                    <a:pt x="207" y="20"/>
                  </a:lnTo>
                  <a:lnTo>
                    <a:pt x="195" y="14"/>
                  </a:lnTo>
                  <a:lnTo>
                    <a:pt x="183" y="8"/>
                  </a:lnTo>
                  <a:lnTo>
                    <a:pt x="171" y="5"/>
                  </a:lnTo>
                  <a:lnTo>
                    <a:pt x="158" y="2"/>
                  </a:lnTo>
                  <a:lnTo>
                    <a:pt x="145" y="0"/>
                  </a:lnTo>
                  <a:lnTo>
                    <a:pt x="132" y="0"/>
                  </a:lnTo>
                  <a:lnTo>
                    <a:pt x="119" y="1"/>
                  </a:lnTo>
                  <a:lnTo>
                    <a:pt x="105" y="4"/>
                  </a:lnTo>
                  <a:lnTo>
                    <a:pt x="92" y="7"/>
                  </a:lnTo>
                  <a:lnTo>
                    <a:pt x="79" y="12"/>
                  </a:lnTo>
                  <a:lnTo>
                    <a:pt x="67" y="19"/>
                  </a:lnTo>
                  <a:lnTo>
                    <a:pt x="55" y="26"/>
                  </a:lnTo>
                  <a:lnTo>
                    <a:pt x="45" y="35"/>
                  </a:lnTo>
                  <a:lnTo>
                    <a:pt x="36" y="44"/>
                  </a:lnTo>
                  <a:lnTo>
                    <a:pt x="27" y="54"/>
                  </a:lnTo>
                  <a:lnTo>
                    <a:pt x="20" y="65"/>
                  </a:lnTo>
                  <a:lnTo>
                    <a:pt x="14" y="77"/>
                  </a:lnTo>
                  <a:lnTo>
                    <a:pt x="8" y="89"/>
                  </a:lnTo>
                  <a:lnTo>
                    <a:pt x="5" y="101"/>
                  </a:lnTo>
                  <a:lnTo>
                    <a:pt x="2" y="114"/>
                  </a:lnTo>
                  <a:lnTo>
                    <a:pt x="0" y="127"/>
                  </a:lnTo>
                  <a:lnTo>
                    <a:pt x="0" y="140"/>
                  </a:lnTo>
                  <a:lnTo>
                    <a:pt x="1" y="153"/>
                  </a:lnTo>
                  <a:lnTo>
                    <a:pt x="4" y="167"/>
                  </a:lnTo>
                  <a:lnTo>
                    <a:pt x="7" y="180"/>
                  </a:lnTo>
                  <a:lnTo>
                    <a:pt x="12" y="193"/>
                  </a:lnTo>
                </a:path>
              </a:pathLst>
            </a:custGeom>
            <a:solidFill>
              <a:srgbClr val="3E579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6" name="Freeform 73"/>
            <p:cNvSpPr>
              <a:spLocks/>
            </p:cNvSpPr>
            <p:nvPr/>
          </p:nvSpPr>
          <p:spPr bwMode="auto">
            <a:xfrm>
              <a:off x="195" y="245"/>
              <a:ext cx="268" cy="268"/>
            </a:xfrm>
            <a:custGeom>
              <a:avLst/>
              <a:gdLst>
                <a:gd name="T0" fmla="*/ 19 w 268"/>
                <a:gd name="T1" fmla="*/ 201 h 268"/>
                <a:gd name="T2" fmla="*/ 34 w 268"/>
                <a:gd name="T3" fmla="*/ 223 h 268"/>
                <a:gd name="T4" fmla="*/ 53 w 268"/>
                <a:gd name="T5" fmla="*/ 240 h 268"/>
                <a:gd name="T6" fmla="*/ 75 w 268"/>
                <a:gd name="T7" fmla="*/ 254 h 268"/>
                <a:gd name="T8" fmla="*/ 99 w 268"/>
                <a:gd name="T9" fmla="*/ 263 h 268"/>
                <a:gd name="T10" fmla="*/ 125 w 268"/>
                <a:gd name="T11" fmla="*/ 267 h 268"/>
                <a:gd name="T12" fmla="*/ 151 w 268"/>
                <a:gd name="T13" fmla="*/ 266 h 268"/>
                <a:gd name="T14" fmla="*/ 177 w 268"/>
                <a:gd name="T15" fmla="*/ 260 h 268"/>
                <a:gd name="T16" fmla="*/ 201 w 268"/>
                <a:gd name="T17" fmla="*/ 248 h 268"/>
                <a:gd name="T18" fmla="*/ 223 w 268"/>
                <a:gd name="T19" fmla="*/ 233 h 268"/>
                <a:gd name="T20" fmla="*/ 240 w 268"/>
                <a:gd name="T21" fmla="*/ 214 h 268"/>
                <a:gd name="T22" fmla="*/ 254 w 268"/>
                <a:gd name="T23" fmla="*/ 192 h 268"/>
                <a:gd name="T24" fmla="*/ 263 w 268"/>
                <a:gd name="T25" fmla="*/ 168 h 268"/>
                <a:gd name="T26" fmla="*/ 267 w 268"/>
                <a:gd name="T27" fmla="*/ 142 h 268"/>
                <a:gd name="T28" fmla="*/ 266 w 268"/>
                <a:gd name="T29" fmla="*/ 116 h 268"/>
                <a:gd name="T30" fmla="*/ 260 w 268"/>
                <a:gd name="T31" fmla="*/ 90 h 268"/>
                <a:gd name="T32" fmla="*/ 248 w 268"/>
                <a:gd name="T33" fmla="*/ 66 h 268"/>
                <a:gd name="T34" fmla="*/ 233 w 268"/>
                <a:gd name="T35" fmla="*/ 44 h 268"/>
                <a:gd name="T36" fmla="*/ 214 w 268"/>
                <a:gd name="T37" fmla="*/ 27 h 268"/>
                <a:gd name="T38" fmla="*/ 192 w 268"/>
                <a:gd name="T39" fmla="*/ 13 h 268"/>
                <a:gd name="T40" fmla="*/ 168 w 268"/>
                <a:gd name="T41" fmla="*/ 4 h 268"/>
                <a:gd name="T42" fmla="*/ 142 w 268"/>
                <a:gd name="T43" fmla="*/ 0 h 268"/>
                <a:gd name="T44" fmla="*/ 116 w 268"/>
                <a:gd name="T45" fmla="*/ 1 h 268"/>
                <a:gd name="T46" fmla="*/ 90 w 268"/>
                <a:gd name="T47" fmla="*/ 7 h 268"/>
                <a:gd name="T48" fmla="*/ 66 w 268"/>
                <a:gd name="T49" fmla="*/ 19 h 268"/>
                <a:gd name="T50" fmla="*/ 44 w 268"/>
                <a:gd name="T51" fmla="*/ 34 h 268"/>
                <a:gd name="T52" fmla="*/ 27 w 268"/>
                <a:gd name="T53" fmla="*/ 53 h 268"/>
                <a:gd name="T54" fmla="*/ 13 w 268"/>
                <a:gd name="T55" fmla="*/ 75 h 268"/>
                <a:gd name="T56" fmla="*/ 4 w 268"/>
                <a:gd name="T57" fmla="*/ 99 h 268"/>
                <a:gd name="T58" fmla="*/ 0 w 268"/>
                <a:gd name="T59" fmla="*/ 125 h 268"/>
                <a:gd name="T60" fmla="*/ 1 w 268"/>
                <a:gd name="T61" fmla="*/ 151 h 268"/>
                <a:gd name="T62" fmla="*/ 7 w 268"/>
                <a:gd name="T63" fmla="*/ 177 h 2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8" h="268">
                  <a:moveTo>
                    <a:pt x="12" y="189"/>
                  </a:moveTo>
                  <a:lnTo>
                    <a:pt x="19" y="201"/>
                  </a:lnTo>
                  <a:lnTo>
                    <a:pt x="26" y="213"/>
                  </a:lnTo>
                  <a:lnTo>
                    <a:pt x="34" y="223"/>
                  </a:lnTo>
                  <a:lnTo>
                    <a:pt x="43" y="232"/>
                  </a:lnTo>
                  <a:lnTo>
                    <a:pt x="53" y="240"/>
                  </a:lnTo>
                  <a:lnTo>
                    <a:pt x="64" y="248"/>
                  </a:lnTo>
                  <a:lnTo>
                    <a:pt x="75" y="254"/>
                  </a:lnTo>
                  <a:lnTo>
                    <a:pt x="87" y="259"/>
                  </a:lnTo>
                  <a:lnTo>
                    <a:pt x="99" y="263"/>
                  </a:lnTo>
                  <a:lnTo>
                    <a:pt x="112" y="265"/>
                  </a:lnTo>
                  <a:lnTo>
                    <a:pt x="125" y="267"/>
                  </a:lnTo>
                  <a:lnTo>
                    <a:pt x="138" y="267"/>
                  </a:lnTo>
                  <a:lnTo>
                    <a:pt x="151" y="266"/>
                  </a:lnTo>
                  <a:lnTo>
                    <a:pt x="164" y="264"/>
                  </a:lnTo>
                  <a:lnTo>
                    <a:pt x="177" y="260"/>
                  </a:lnTo>
                  <a:lnTo>
                    <a:pt x="189" y="255"/>
                  </a:lnTo>
                  <a:lnTo>
                    <a:pt x="201" y="248"/>
                  </a:lnTo>
                  <a:lnTo>
                    <a:pt x="213" y="241"/>
                  </a:lnTo>
                  <a:lnTo>
                    <a:pt x="223" y="233"/>
                  </a:lnTo>
                  <a:lnTo>
                    <a:pt x="232" y="224"/>
                  </a:lnTo>
                  <a:lnTo>
                    <a:pt x="240" y="214"/>
                  </a:lnTo>
                  <a:lnTo>
                    <a:pt x="248" y="203"/>
                  </a:lnTo>
                  <a:lnTo>
                    <a:pt x="254" y="192"/>
                  </a:lnTo>
                  <a:lnTo>
                    <a:pt x="259" y="180"/>
                  </a:lnTo>
                  <a:lnTo>
                    <a:pt x="263" y="168"/>
                  </a:lnTo>
                  <a:lnTo>
                    <a:pt x="265" y="155"/>
                  </a:lnTo>
                  <a:lnTo>
                    <a:pt x="267" y="142"/>
                  </a:lnTo>
                  <a:lnTo>
                    <a:pt x="267" y="129"/>
                  </a:lnTo>
                  <a:lnTo>
                    <a:pt x="266" y="116"/>
                  </a:lnTo>
                  <a:lnTo>
                    <a:pt x="264" y="103"/>
                  </a:lnTo>
                  <a:lnTo>
                    <a:pt x="260" y="90"/>
                  </a:lnTo>
                  <a:lnTo>
                    <a:pt x="255" y="78"/>
                  </a:lnTo>
                  <a:lnTo>
                    <a:pt x="248" y="66"/>
                  </a:lnTo>
                  <a:lnTo>
                    <a:pt x="241" y="54"/>
                  </a:lnTo>
                  <a:lnTo>
                    <a:pt x="233" y="44"/>
                  </a:lnTo>
                  <a:lnTo>
                    <a:pt x="224" y="35"/>
                  </a:lnTo>
                  <a:lnTo>
                    <a:pt x="214" y="27"/>
                  </a:lnTo>
                  <a:lnTo>
                    <a:pt x="203" y="19"/>
                  </a:lnTo>
                  <a:lnTo>
                    <a:pt x="192" y="13"/>
                  </a:lnTo>
                  <a:lnTo>
                    <a:pt x="180" y="8"/>
                  </a:lnTo>
                  <a:lnTo>
                    <a:pt x="168" y="4"/>
                  </a:lnTo>
                  <a:lnTo>
                    <a:pt x="155" y="2"/>
                  </a:lnTo>
                  <a:lnTo>
                    <a:pt x="142" y="0"/>
                  </a:lnTo>
                  <a:lnTo>
                    <a:pt x="129" y="0"/>
                  </a:lnTo>
                  <a:lnTo>
                    <a:pt x="116" y="1"/>
                  </a:lnTo>
                  <a:lnTo>
                    <a:pt x="103" y="3"/>
                  </a:lnTo>
                  <a:lnTo>
                    <a:pt x="90" y="7"/>
                  </a:lnTo>
                  <a:lnTo>
                    <a:pt x="78" y="12"/>
                  </a:lnTo>
                  <a:lnTo>
                    <a:pt x="66" y="19"/>
                  </a:lnTo>
                  <a:lnTo>
                    <a:pt x="54" y="26"/>
                  </a:lnTo>
                  <a:lnTo>
                    <a:pt x="44" y="34"/>
                  </a:lnTo>
                  <a:lnTo>
                    <a:pt x="35" y="43"/>
                  </a:lnTo>
                  <a:lnTo>
                    <a:pt x="27" y="53"/>
                  </a:lnTo>
                  <a:lnTo>
                    <a:pt x="19" y="64"/>
                  </a:lnTo>
                  <a:lnTo>
                    <a:pt x="13" y="75"/>
                  </a:lnTo>
                  <a:lnTo>
                    <a:pt x="8" y="87"/>
                  </a:lnTo>
                  <a:lnTo>
                    <a:pt x="4" y="99"/>
                  </a:lnTo>
                  <a:lnTo>
                    <a:pt x="2" y="112"/>
                  </a:lnTo>
                  <a:lnTo>
                    <a:pt x="0" y="125"/>
                  </a:lnTo>
                  <a:lnTo>
                    <a:pt x="0" y="138"/>
                  </a:lnTo>
                  <a:lnTo>
                    <a:pt x="1" y="151"/>
                  </a:lnTo>
                  <a:lnTo>
                    <a:pt x="3" y="164"/>
                  </a:lnTo>
                  <a:lnTo>
                    <a:pt x="7" y="177"/>
                  </a:lnTo>
                  <a:lnTo>
                    <a:pt x="12" y="189"/>
                  </a:lnTo>
                </a:path>
              </a:pathLst>
            </a:custGeom>
            <a:solidFill>
              <a:srgbClr val="405A9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7" name="Freeform 74"/>
            <p:cNvSpPr>
              <a:spLocks/>
            </p:cNvSpPr>
            <p:nvPr/>
          </p:nvSpPr>
          <p:spPr bwMode="auto">
            <a:xfrm>
              <a:off x="200" y="246"/>
              <a:ext cx="262" cy="262"/>
            </a:xfrm>
            <a:custGeom>
              <a:avLst/>
              <a:gdLst>
                <a:gd name="T0" fmla="*/ 18 w 262"/>
                <a:gd name="T1" fmla="*/ 197 h 262"/>
                <a:gd name="T2" fmla="*/ 33 w 262"/>
                <a:gd name="T3" fmla="*/ 218 h 262"/>
                <a:gd name="T4" fmla="*/ 52 w 262"/>
                <a:gd name="T5" fmla="*/ 235 h 262"/>
                <a:gd name="T6" fmla="*/ 74 w 262"/>
                <a:gd name="T7" fmla="*/ 248 h 262"/>
                <a:gd name="T8" fmla="*/ 97 w 262"/>
                <a:gd name="T9" fmla="*/ 257 h 262"/>
                <a:gd name="T10" fmla="*/ 122 w 262"/>
                <a:gd name="T11" fmla="*/ 261 h 262"/>
                <a:gd name="T12" fmla="*/ 147 w 262"/>
                <a:gd name="T13" fmla="*/ 260 h 262"/>
                <a:gd name="T14" fmla="*/ 173 w 262"/>
                <a:gd name="T15" fmla="*/ 254 h 262"/>
                <a:gd name="T16" fmla="*/ 197 w 262"/>
                <a:gd name="T17" fmla="*/ 243 h 262"/>
                <a:gd name="T18" fmla="*/ 218 w 262"/>
                <a:gd name="T19" fmla="*/ 228 h 262"/>
                <a:gd name="T20" fmla="*/ 235 w 262"/>
                <a:gd name="T21" fmla="*/ 209 h 262"/>
                <a:gd name="T22" fmla="*/ 248 w 262"/>
                <a:gd name="T23" fmla="*/ 187 h 262"/>
                <a:gd name="T24" fmla="*/ 257 w 262"/>
                <a:gd name="T25" fmla="*/ 164 h 262"/>
                <a:gd name="T26" fmla="*/ 261 w 262"/>
                <a:gd name="T27" fmla="*/ 139 h 262"/>
                <a:gd name="T28" fmla="*/ 260 w 262"/>
                <a:gd name="T29" fmla="*/ 114 h 262"/>
                <a:gd name="T30" fmla="*/ 254 w 262"/>
                <a:gd name="T31" fmla="*/ 88 h 262"/>
                <a:gd name="T32" fmla="*/ 243 w 262"/>
                <a:gd name="T33" fmla="*/ 64 h 262"/>
                <a:gd name="T34" fmla="*/ 228 w 262"/>
                <a:gd name="T35" fmla="*/ 43 h 262"/>
                <a:gd name="T36" fmla="*/ 209 w 262"/>
                <a:gd name="T37" fmla="*/ 26 h 262"/>
                <a:gd name="T38" fmla="*/ 187 w 262"/>
                <a:gd name="T39" fmla="*/ 13 h 262"/>
                <a:gd name="T40" fmla="*/ 164 w 262"/>
                <a:gd name="T41" fmla="*/ 4 h 262"/>
                <a:gd name="T42" fmla="*/ 139 w 262"/>
                <a:gd name="T43" fmla="*/ 0 h 262"/>
                <a:gd name="T44" fmla="*/ 114 w 262"/>
                <a:gd name="T45" fmla="*/ 1 h 262"/>
                <a:gd name="T46" fmla="*/ 88 w 262"/>
                <a:gd name="T47" fmla="*/ 7 h 262"/>
                <a:gd name="T48" fmla="*/ 64 w 262"/>
                <a:gd name="T49" fmla="*/ 18 h 262"/>
                <a:gd name="T50" fmla="*/ 43 w 262"/>
                <a:gd name="T51" fmla="*/ 33 h 262"/>
                <a:gd name="T52" fmla="*/ 26 w 262"/>
                <a:gd name="T53" fmla="*/ 52 h 262"/>
                <a:gd name="T54" fmla="*/ 13 w 262"/>
                <a:gd name="T55" fmla="*/ 74 h 262"/>
                <a:gd name="T56" fmla="*/ 4 w 262"/>
                <a:gd name="T57" fmla="*/ 97 h 262"/>
                <a:gd name="T58" fmla="*/ 0 w 262"/>
                <a:gd name="T59" fmla="*/ 122 h 262"/>
                <a:gd name="T60" fmla="*/ 1 w 262"/>
                <a:gd name="T61" fmla="*/ 147 h 262"/>
                <a:gd name="T62" fmla="*/ 7 w 262"/>
                <a:gd name="T63" fmla="*/ 173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262">
                  <a:moveTo>
                    <a:pt x="12" y="185"/>
                  </a:moveTo>
                  <a:lnTo>
                    <a:pt x="18" y="197"/>
                  </a:lnTo>
                  <a:lnTo>
                    <a:pt x="25" y="208"/>
                  </a:lnTo>
                  <a:lnTo>
                    <a:pt x="33" y="218"/>
                  </a:lnTo>
                  <a:lnTo>
                    <a:pt x="42" y="227"/>
                  </a:lnTo>
                  <a:lnTo>
                    <a:pt x="52" y="235"/>
                  </a:lnTo>
                  <a:lnTo>
                    <a:pt x="63" y="242"/>
                  </a:lnTo>
                  <a:lnTo>
                    <a:pt x="74" y="248"/>
                  </a:lnTo>
                  <a:lnTo>
                    <a:pt x="85" y="253"/>
                  </a:lnTo>
                  <a:lnTo>
                    <a:pt x="97" y="257"/>
                  </a:lnTo>
                  <a:lnTo>
                    <a:pt x="109" y="259"/>
                  </a:lnTo>
                  <a:lnTo>
                    <a:pt x="122" y="261"/>
                  </a:lnTo>
                  <a:lnTo>
                    <a:pt x="135" y="261"/>
                  </a:lnTo>
                  <a:lnTo>
                    <a:pt x="147" y="260"/>
                  </a:lnTo>
                  <a:lnTo>
                    <a:pt x="160" y="258"/>
                  </a:lnTo>
                  <a:lnTo>
                    <a:pt x="173" y="254"/>
                  </a:lnTo>
                  <a:lnTo>
                    <a:pt x="185" y="249"/>
                  </a:lnTo>
                  <a:lnTo>
                    <a:pt x="197" y="243"/>
                  </a:lnTo>
                  <a:lnTo>
                    <a:pt x="208" y="236"/>
                  </a:lnTo>
                  <a:lnTo>
                    <a:pt x="218" y="228"/>
                  </a:lnTo>
                  <a:lnTo>
                    <a:pt x="227" y="219"/>
                  </a:lnTo>
                  <a:lnTo>
                    <a:pt x="235" y="209"/>
                  </a:lnTo>
                  <a:lnTo>
                    <a:pt x="242" y="198"/>
                  </a:lnTo>
                  <a:lnTo>
                    <a:pt x="248" y="187"/>
                  </a:lnTo>
                  <a:lnTo>
                    <a:pt x="253" y="176"/>
                  </a:lnTo>
                  <a:lnTo>
                    <a:pt x="257" y="164"/>
                  </a:lnTo>
                  <a:lnTo>
                    <a:pt x="259" y="152"/>
                  </a:lnTo>
                  <a:lnTo>
                    <a:pt x="261" y="139"/>
                  </a:lnTo>
                  <a:lnTo>
                    <a:pt x="261" y="126"/>
                  </a:lnTo>
                  <a:lnTo>
                    <a:pt x="260" y="114"/>
                  </a:lnTo>
                  <a:lnTo>
                    <a:pt x="258" y="101"/>
                  </a:lnTo>
                  <a:lnTo>
                    <a:pt x="254" y="88"/>
                  </a:lnTo>
                  <a:lnTo>
                    <a:pt x="249" y="76"/>
                  </a:lnTo>
                  <a:lnTo>
                    <a:pt x="243" y="64"/>
                  </a:lnTo>
                  <a:lnTo>
                    <a:pt x="236" y="53"/>
                  </a:lnTo>
                  <a:lnTo>
                    <a:pt x="228" y="43"/>
                  </a:lnTo>
                  <a:lnTo>
                    <a:pt x="219" y="34"/>
                  </a:lnTo>
                  <a:lnTo>
                    <a:pt x="209" y="26"/>
                  </a:lnTo>
                  <a:lnTo>
                    <a:pt x="198" y="19"/>
                  </a:lnTo>
                  <a:lnTo>
                    <a:pt x="187" y="13"/>
                  </a:lnTo>
                  <a:lnTo>
                    <a:pt x="176" y="8"/>
                  </a:lnTo>
                  <a:lnTo>
                    <a:pt x="164" y="4"/>
                  </a:lnTo>
                  <a:lnTo>
                    <a:pt x="152" y="2"/>
                  </a:lnTo>
                  <a:lnTo>
                    <a:pt x="139" y="0"/>
                  </a:lnTo>
                  <a:lnTo>
                    <a:pt x="126" y="0"/>
                  </a:lnTo>
                  <a:lnTo>
                    <a:pt x="114" y="1"/>
                  </a:lnTo>
                  <a:lnTo>
                    <a:pt x="101" y="3"/>
                  </a:lnTo>
                  <a:lnTo>
                    <a:pt x="88" y="7"/>
                  </a:lnTo>
                  <a:lnTo>
                    <a:pt x="76" y="12"/>
                  </a:lnTo>
                  <a:lnTo>
                    <a:pt x="64" y="18"/>
                  </a:lnTo>
                  <a:lnTo>
                    <a:pt x="53" y="25"/>
                  </a:lnTo>
                  <a:lnTo>
                    <a:pt x="43" y="33"/>
                  </a:lnTo>
                  <a:lnTo>
                    <a:pt x="34" y="42"/>
                  </a:lnTo>
                  <a:lnTo>
                    <a:pt x="26" y="52"/>
                  </a:lnTo>
                  <a:lnTo>
                    <a:pt x="19" y="63"/>
                  </a:lnTo>
                  <a:lnTo>
                    <a:pt x="13" y="74"/>
                  </a:lnTo>
                  <a:lnTo>
                    <a:pt x="8" y="85"/>
                  </a:lnTo>
                  <a:lnTo>
                    <a:pt x="4" y="97"/>
                  </a:lnTo>
                  <a:lnTo>
                    <a:pt x="2" y="109"/>
                  </a:lnTo>
                  <a:lnTo>
                    <a:pt x="0" y="122"/>
                  </a:lnTo>
                  <a:lnTo>
                    <a:pt x="0" y="135"/>
                  </a:lnTo>
                  <a:lnTo>
                    <a:pt x="1" y="147"/>
                  </a:lnTo>
                  <a:lnTo>
                    <a:pt x="3" y="160"/>
                  </a:lnTo>
                  <a:lnTo>
                    <a:pt x="7" y="173"/>
                  </a:lnTo>
                  <a:lnTo>
                    <a:pt x="12" y="185"/>
                  </a:lnTo>
                </a:path>
              </a:pathLst>
            </a:custGeom>
            <a:solidFill>
              <a:srgbClr val="425C9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8" name="Freeform 75"/>
            <p:cNvSpPr>
              <a:spLocks/>
            </p:cNvSpPr>
            <p:nvPr/>
          </p:nvSpPr>
          <p:spPr bwMode="auto">
            <a:xfrm>
              <a:off x="204" y="248"/>
              <a:ext cx="258" cy="258"/>
            </a:xfrm>
            <a:custGeom>
              <a:avLst/>
              <a:gdLst>
                <a:gd name="T0" fmla="*/ 18 w 258"/>
                <a:gd name="T1" fmla="*/ 194 h 258"/>
                <a:gd name="T2" fmla="*/ 33 w 258"/>
                <a:gd name="T3" fmla="*/ 214 h 258"/>
                <a:gd name="T4" fmla="*/ 51 w 258"/>
                <a:gd name="T5" fmla="*/ 231 h 258"/>
                <a:gd name="T6" fmla="*/ 73 w 258"/>
                <a:gd name="T7" fmla="*/ 244 h 258"/>
                <a:gd name="T8" fmla="*/ 96 w 258"/>
                <a:gd name="T9" fmla="*/ 253 h 258"/>
                <a:gd name="T10" fmla="*/ 120 w 258"/>
                <a:gd name="T11" fmla="*/ 257 h 258"/>
                <a:gd name="T12" fmla="*/ 145 w 258"/>
                <a:gd name="T13" fmla="*/ 256 h 258"/>
                <a:gd name="T14" fmla="*/ 170 w 258"/>
                <a:gd name="T15" fmla="*/ 250 h 258"/>
                <a:gd name="T16" fmla="*/ 194 w 258"/>
                <a:gd name="T17" fmla="*/ 239 h 258"/>
                <a:gd name="T18" fmla="*/ 214 w 258"/>
                <a:gd name="T19" fmla="*/ 224 h 258"/>
                <a:gd name="T20" fmla="*/ 231 w 258"/>
                <a:gd name="T21" fmla="*/ 206 h 258"/>
                <a:gd name="T22" fmla="*/ 244 w 258"/>
                <a:gd name="T23" fmla="*/ 184 h 258"/>
                <a:gd name="T24" fmla="*/ 253 w 258"/>
                <a:gd name="T25" fmla="*/ 161 h 258"/>
                <a:gd name="T26" fmla="*/ 257 w 258"/>
                <a:gd name="T27" fmla="*/ 137 h 258"/>
                <a:gd name="T28" fmla="*/ 256 w 258"/>
                <a:gd name="T29" fmla="*/ 112 h 258"/>
                <a:gd name="T30" fmla="*/ 250 w 258"/>
                <a:gd name="T31" fmla="*/ 87 h 258"/>
                <a:gd name="T32" fmla="*/ 239 w 258"/>
                <a:gd name="T33" fmla="*/ 63 h 258"/>
                <a:gd name="T34" fmla="*/ 224 w 258"/>
                <a:gd name="T35" fmla="*/ 43 h 258"/>
                <a:gd name="T36" fmla="*/ 206 w 258"/>
                <a:gd name="T37" fmla="*/ 26 h 258"/>
                <a:gd name="T38" fmla="*/ 184 w 258"/>
                <a:gd name="T39" fmla="*/ 13 h 258"/>
                <a:gd name="T40" fmla="*/ 161 w 258"/>
                <a:gd name="T41" fmla="*/ 4 h 258"/>
                <a:gd name="T42" fmla="*/ 137 w 258"/>
                <a:gd name="T43" fmla="*/ 0 h 258"/>
                <a:gd name="T44" fmla="*/ 112 w 258"/>
                <a:gd name="T45" fmla="*/ 1 h 258"/>
                <a:gd name="T46" fmla="*/ 87 w 258"/>
                <a:gd name="T47" fmla="*/ 7 h 258"/>
                <a:gd name="T48" fmla="*/ 63 w 258"/>
                <a:gd name="T49" fmla="*/ 18 h 258"/>
                <a:gd name="T50" fmla="*/ 43 w 258"/>
                <a:gd name="T51" fmla="*/ 33 h 258"/>
                <a:gd name="T52" fmla="*/ 26 w 258"/>
                <a:gd name="T53" fmla="*/ 51 h 258"/>
                <a:gd name="T54" fmla="*/ 13 w 258"/>
                <a:gd name="T55" fmla="*/ 73 h 258"/>
                <a:gd name="T56" fmla="*/ 4 w 258"/>
                <a:gd name="T57" fmla="*/ 96 h 258"/>
                <a:gd name="T58" fmla="*/ 0 w 258"/>
                <a:gd name="T59" fmla="*/ 120 h 258"/>
                <a:gd name="T60" fmla="*/ 1 w 258"/>
                <a:gd name="T61" fmla="*/ 145 h 258"/>
                <a:gd name="T62" fmla="*/ 7 w 258"/>
                <a:gd name="T63" fmla="*/ 170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8" h="258">
                  <a:moveTo>
                    <a:pt x="12" y="182"/>
                  </a:moveTo>
                  <a:lnTo>
                    <a:pt x="18" y="194"/>
                  </a:lnTo>
                  <a:lnTo>
                    <a:pt x="25" y="205"/>
                  </a:lnTo>
                  <a:lnTo>
                    <a:pt x="33" y="214"/>
                  </a:lnTo>
                  <a:lnTo>
                    <a:pt x="42" y="223"/>
                  </a:lnTo>
                  <a:lnTo>
                    <a:pt x="51" y="231"/>
                  </a:lnTo>
                  <a:lnTo>
                    <a:pt x="62" y="238"/>
                  </a:lnTo>
                  <a:lnTo>
                    <a:pt x="73" y="244"/>
                  </a:lnTo>
                  <a:lnTo>
                    <a:pt x="84" y="249"/>
                  </a:lnTo>
                  <a:lnTo>
                    <a:pt x="96" y="253"/>
                  </a:lnTo>
                  <a:lnTo>
                    <a:pt x="108" y="255"/>
                  </a:lnTo>
                  <a:lnTo>
                    <a:pt x="120" y="257"/>
                  </a:lnTo>
                  <a:lnTo>
                    <a:pt x="133" y="257"/>
                  </a:lnTo>
                  <a:lnTo>
                    <a:pt x="145" y="256"/>
                  </a:lnTo>
                  <a:lnTo>
                    <a:pt x="158" y="254"/>
                  </a:lnTo>
                  <a:lnTo>
                    <a:pt x="170" y="250"/>
                  </a:lnTo>
                  <a:lnTo>
                    <a:pt x="182" y="245"/>
                  </a:lnTo>
                  <a:lnTo>
                    <a:pt x="194" y="239"/>
                  </a:lnTo>
                  <a:lnTo>
                    <a:pt x="205" y="232"/>
                  </a:lnTo>
                  <a:lnTo>
                    <a:pt x="214" y="224"/>
                  </a:lnTo>
                  <a:lnTo>
                    <a:pt x="223" y="215"/>
                  </a:lnTo>
                  <a:lnTo>
                    <a:pt x="231" y="206"/>
                  </a:lnTo>
                  <a:lnTo>
                    <a:pt x="238" y="195"/>
                  </a:lnTo>
                  <a:lnTo>
                    <a:pt x="244" y="184"/>
                  </a:lnTo>
                  <a:lnTo>
                    <a:pt x="249" y="173"/>
                  </a:lnTo>
                  <a:lnTo>
                    <a:pt x="253" y="161"/>
                  </a:lnTo>
                  <a:lnTo>
                    <a:pt x="255" y="149"/>
                  </a:lnTo>
                  <a:lnTo>
                    <a:pt x="257" y="137"/>
                  </a:lnTo>
                  <a:lnTo>
                    <a:pt x="257" y="124"/>
                  </a:lnTo>
                  <a:lnTo>
                    <a:pt x="256" y="112"/>
                  </a:lnTo>
                  <a:lnTo>
                    <a:pt x="254" y="99"/>
                  </a:lnTo>
                  <a:lnTo>
                    <a:pt x="250" y="87"/>
                  </a:lnTo>
                  <a:lnTo>
                    <a:pt x="245" y="75"/>
                  </a:lnTo>
                  <a:lnTo>
                    <a:pt x="239" y="63"/>
                  </a:lnTo>
                  <a:lnTo>
                    <a:pt x="232" y="52"/>
                  </a:lnTo>
                  <a:lnTo>
                    <a:pt x="224" y="43"/>
                  </a:lnTo>
                  <a:lnTo>
                    <a:pt x="215" y="34"/>
                  </a:lnTo>
                  <a:lnTo>
                    <a:pt x="206" y="26"/>
                  </a:lnTo>
                  <a:lnTo>
                    <a:pt x="195" y="19"/>
                  </a:lnTo>
                  <a:lnTo>
                    <a:pt x="184" y="13"/>
                  </a:lnTo>
                  <a:lnTo>
                    <a:pt x="173" y="8"/>
                  </a:lnTo>
                  <a:lnTo>
                    <a:pt x="161" y="4"/>
                  </a:lnTo>
                  <a:lnTo>
                    <a:pt x="149" y="2"/>
                  </a:lnTo>
                  <a:lnTo>
                    <a:pt x="137" y="0"/>
                  </a:lnTo>
                  <a:lnTo>
                    <a:pt x="124" y="0"/>
                  </a:lnTo>
                  <a:lnTo>
                    <a:pt x="112" y="1"/>
                  </a:lnTo>
                  <a:lnTo>
                    <a:pt x="99" y="3"/>
                  </a:lnTo>
                  <a:lnTo>
                    <a:pt x="87" y="7"/>
                  </a:lnTo>
                  <a:lnTo>
                    <a:pt x="75" y="12"/>
                  </a:lnTo>
                  <a:lnTo>
                    <a:pt x="63" y="18"/>
                  </a:lnTo>
                  <a:lnTo>
                    <a:pt x="52" y="25"/>
                  </a:lnTo>
                  <a:lnTo>
                    <a:pt x="43" y="33"/>
                  </a:lnTo>
                  <a:lnTo>
                    <a:pt x="34" y="42"/>
                  </a:lnTo>
                  <a:lnTo>
                    <a:pt x="26" y="51"/>
                  </a:lnTo>
                  <a:lnTo>
                    <a:pt x="19" y="62"/>
                  </a:lnTo>
                  <a:lnTo>
                    <a:pt x="13" y="73"/>
                  </a:lnTo>
                  <a:lnTo>
                    <a:pt x="8" y="84"/>
                  </a:lnTo>
                  <a:lnTo>
                    <a:pt x="4" y="96"/>
                  </a:lnTo>
                  <a:lnTo>
                    <a:pt x="2" y="108"/>
                  </a:lnTo>
                  <a:lnTo>
                    <a:pt x="0" y="120"/>
                  </a:lnTo>
                  <a:lnTo>
                    <a:pt x="0" y="132"/>
                  </a:lnTo>
                  <a:lnTo>
                    <a:pt x="1" y="145"/>
                  </a:lnTo>
                  <a:lnTo>
                    <a:pt x="3" y="158"/>
                  </a:lnTo>
                  <a:lnTo>
                    <a:pt x="7" y="170"/>
                  </a:lnTo>
                  <a:lnTo>
                    <a:pt x="12" y="182"/>
                  </a:lnTo>
                </a:path>
              </a:pathLst>
            </a:custGeom>
            <a:solidFill>
              <a:srgbClr val="445E9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29" name="Freeform 76"/>
            <p:cNvSpPr>
              <a:spLocks/>
            </p:cNvSpPr>
            <p:nvPr/>
          </p:nvSpPr>
          <p:spPr bwMode="auto">
            <a:xfrm>
              <a:off x="208" y="251"/>
              <a:ext cx="253" cy="252"/>
            </a:xfrm>
            <a:custGeom>
              <a:avLst/>
              <a:gdLst>
                <a:gd name="T0" fmla="*/ 18 w 253"/>
                <a:gd name="T1" fmla="*/ 189 h 252"/>
                <a:gd name="T2" fmla="*/ 33 w 253"/>
                <a:gd name="T3" fmla="*/ 209 h 252"/>
                <a:gd name="T4" fmla="*/ 51 w 253"/>
                <a:gd name="T5" fmla="*/ 226 h 252"/>
                <a:gd name="T6" fmla="*/ 71 w 253"/>
                <a:gd name="T7" fmla="*/ 239 h 252"/>
                <a:gd name="T8" fmla="*/ 94 w 253"/>
                <a:gd name="T9" fmla="*/ 247 h 252"/>
                <a:gd name="T10" fmla="*/ 118 w 253"/>
                <a:gd name="T11" fmla="*/ 251 h 252"/>
                <a:gd name="T12" fmla="*/ 142 w 253"/>
                <a:gd name="T13" fmla="*/ 250 h 252"/>
                <a:gd name="T14" fmla="*/ 167 w 253"/>
                <a:gd name="T15" fmla="*/ 245 h 252"/>
                <a:gd name="T16" fmla="*/ 190 w 253"/>
                <a:gd name="T17" fmla="*/ 234 h 252"/>
                <a:gd name="T18" fmla="*/ 210 w 253"/>
                <a:gd name="T19" fmla="*/ 219 h 252"/>
                <a:gd name="T20" fmla="*/ 227 w 253"/>
                <a:gd name="T21" fmla="*/ 201 h 252"/>
                <a:gd name="T22" fmla="*/ 239 w 253"/>
                <a:gd name="T23" fmla="*/ 180 h 252"/>
                <a:gd name="T24" fmla="*/ 248 w 253"/>
                <a:gd name="T25" fmla="*/ 158 h 252"/>
                <a:gd name="T26" fmla="*/ 252 w 253"/>
                <a:gd name="T27" fmla="*/ 134 h 252"/>
                <a:gd name="T28" fmla="*/ 251 w 253"/>
                <a:gd name="T29" fmla="*/ 110 h 252"/>
                <a:gd name="T30" fmla="*/ 245 w 253"/>
                <a:gd name="T31" fmla="*/ 85 h 252"/>
                <a:gd name="T32" fmla="*/ 234 w 253"/>
                <a:gd name="T33" fmla="*/ 62 h 252"/>
                <a:gd name="T34" fmla="*/ 219 w 253"/>
                <a:gd name="T35" fmla="*/ 42 h 252"/>
                <a:gd name="T36" fmla="*/ 201 w 253"/>
                <a:gd name="T37" fmla="*/ 25 h 252"/>
                <a:gd name="T38" fmla="*/ 181 w 253"/>
                <a:gd name="T39" fmla="*/ 13 h 252"/>
                <a:gd name="T40" fmla="*/ 158 w 253"/>
                <a:gd name="T41" fmla="*/ 4 h 252"/>
                <a:gd name="T42" fmla="*/ 134 w 253"/>
                <a:gd name="T43" fmla="*/ 0 h 252"/>
                <a:gd name="T44" fmla="*/ 110 w 253"/>
                <a:gd name="T45" fmla="*/ 1 h 252"/>
                <a:gd name="T46" fmla="*/ 85 w 253"/>
                <a:gd name="T47" fmla="*/ 6 h 252"/>
                <a:gd name="T48" fmla="*/ 62 w 253"/>
                <a:gd name="T49" fmla="*/ 17 h 252"/>
                <a:gd name="T50" fmla="*/ 42 w 253"/>
                <a:gd name="T51" fmla="*/ 32 h 252"/>
                <a:gd name="T52" fmla="*/ 25 w 253"/>
                <a:gd name="T53" fmla="*/ 50 h 252"/>
                <a:gd name="T54" fmla="*/ 13 w 253"/>
                <a:gd name="T55" fmla="*/ 71 h 252"/>
                <a:gd name="T56" fmla="*/ 4 w 253"/>
                <a:gd name="T57" fmla="*/ 93 h 252"/>
                <a:gd name="T58" fmla="*/ 0 w 253"/>
                <a:gd name="T59" fmla="*/ 117 h 252"/>
                <a:gd name="T60" fmla="*/ 1 w 253"/>
                <a:gd name="T61" fmla="*/ 141 h 252"/>
                <a:gd name="T62" fmla="*/ 7 w 253"/>
                <a:gd name="T63" fmla="*/ 166 h 2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3" h="252">
                  <a:moveTo>
                    <a:pt x="12" y="178"/>
                  </a:moveTo>
                  <a:lnTo>
                    <a:pt x="18" y="189"/>
                  </a:lnTo>
                  <a:lnTo>
                    <a:pt x="25" y="200"/>
                  </a:lnTo>
                  <a:lnTo>
                    <a:pt x="33" y="209"/>
                  </a:lnTo>
                  <a:lnTo>
                    <a:pt x="41" y="218"/>
                  </a:lnTo>
                  <a:lnTo>
                    <a:pt x="51" y="226"/>
                  </a:lnTo>
                  <a:lnTo>
                    <a:pt x="61" y="233"/>
                  </a:lnTo>
                  <a:lnTo>
                    <a:pt x="71" y="239"/>
                  </a:lnTo>
                  <a:lnTo>
                    <a:pt x="83" y="243"/>
                  </a:lnTo>
                  <a:lnTo>
                    <a:pt x="94" y="247"/>
                  </a:lnTo>
                  <a:lnTo>
                    <a:pt x="106" y="249"/>
                  </a:lnTo>
                  <a:lnTo>
                    <a:pt x="118" y="251"/>
                  </a:lnTo>
                  <a:lnTo>
                    <a:pt x="130" y="251"/>
                  </a:lnTo>
                  <a:lnTo>
                    <a:pt x="142" y="250"/>
                  </a:lnTo>
                  <a:lnTo>
                    <a:pt x="155" y="248"/>
                  </a:lnTo>
                  <a:lnTo>
                    <a:pt x="167" y="245"/>
                  </a:lnTo>
                  <a:lnTo>
                    <a:pt x="179" y="240"/>
                  </a:lnTo>
                  <a:lnTo>
                    <a:pt x="190" y="234"/>
                  </a:lnTo>
                  <a:lnTo>
                    <a:pt x="201" y="227"/>
                  </a:lnTo>
                  <a:lnTo>
                    <a:pt x="210" y="219"/>
                  </a:lnTo>
                  <a:lnTo>
                    <a:pt x="219" y="210"/>
                  </a:lnTo>
                  <a:lnTo>
                    <a:pt x="227" y="201"/>
                  </a:lnTo>
                  <a:lnTo>
                    <a:pt x="234" y="191"/>
                  </a:lnTo>
                  <a:lnTo>
                    <a:pt x="239" y="180"/>
                  </a:lnTo>
                  <a:lnTo>
                    <a:pt x="244" y="169"/>
                  </a:lnTo>
                  <a:lnTo>
                    <a:pt x="248" y="158"/>
                  </a:lnTo>
                  <a:lnTo>
                    <a:pt x="250" y="146"/>
                  </a:lnTo>
                  <a:lnTo>
                    <a:pt x="252" y="134"/>
                  </a:lnTo>
                  <a:lnTo>
                    <a:pt x="252" y="122"/>
                  </a:lnTo>
                  <a:lnTo>
                    <a:pt x="251" y="110"/>
                  </a:lnTo>
                  <a:lnTo>
                    <a:pt x="249" y="97"/>
                  </a:lnTo>
                  <a:lnTo>
                    <a:pt x="245" y="85"/>
                  </a:lnTo>
                  <a:lnTo>
                    <a:pt x="240" y="73"/>
                  </a:lnTo>
                  <a:lnTo>
                    <a:pt x="234" y="62"/>
                  </a:lnTo>
                  <a:lnTo>
                    <a:pt x="227" y="51"/>
                  </a:lnTo>
                  <a:lnTo>
                    <a:pt x="219" y="42"/>
                  </a:lnTo>
                  <a:lnTo>
                    <a:pt x="211" y="33"/>
                  </a:lnTo>
                  <a:lnTo>
                    <a:pt x="201" y="25"/>
                  </a:lnTo>
                  <a:lnTo>
                    <a:pt x="191" y="18"/>
                  </a:lnTo>
                  <a:lnTo>
                    <a:pt x="181" y="13"/>
                  </a:lnTo>
                  <a:lnTo>
                    <a:pt x="169" y="8"/>
                  </a:lnTo>
                  <a:lnTo>
                    <a:pt x="158" y="4"/>
                  </a:lnTo>
                  <a:lnTo>
                    <a:pt x="146" y="2"/>
                  </a:lnTo>
                  <a:lnTo>
                    <a:pt x="134" y="0"/>
                  </a:lnTo>
                  <a:lnTo>
                    <a:pt x="122" y="0"/>
                  </a:lnTo>
                  <a:lnTo>
                    <a:pt x="110" y="1"/>
                  </a:lnTo>
                  <a:lnTo>
                    <a:pt x="97" y="3"/>
                  </a:lnTo>
                  <a:lnTo>
                    <a:pt x="85" y="6"/>
                  </a:lnTo>
                  <a:lnTo>
                    <a:pt x="73" y="11"/>
                  </a:lnTo>
                  <a:lnTo>
                    <a:pt x="62" y="17"/>
                  </a:lnTo>
                  <a:lnTo>
                    <a:pt x="51" y="24"/>
                  </a:lnTo>
                  <a:lnTo>
                    <a:pt x="42" y="32"/>
                  </a:lnTo>
                  <a:lnTo>
                    <a:pt x="33" y="41"/>
                  </a:lnTo>
                  <a:lnTo>
                    <a:pt x="25" y="50"/>
                  </a:lnTo>
                  <a:lnTo>
                    <a:pt x="18" y="60"/>
                  </a:lnTo>
                  <a:lnTo>
                    <a:pt x="13" y="71"/>
                  </a:lnTo>
                  <a:lnTo>
                    <a:pt x="8" y="82"/>
                  </a:lnTo>
                  <a:lnTo>
                    <a:pt x="4" y="93"/>
                  </a:lnTo>
                  <a:lnTo>
                    <a:pt x="2" y="105"/>
                  </a:lnTo>
                  <a:lnTo>
                    <a:pt x="0" y="117"/>
                  </a:lnTo>
                  <a:lnTo>
                    <a:pt x="0" y="129"/>
                  </a:lnTo>
                  <a:lnTo>
                    <a:pt x="1" y="141"/>
                  </a:lnTo>
                  <a:lnTo>
                    <a:pt x="3" y="154"/>
                  </a:lnTo>
                  <a:lnTo>
                    <a:pt x="7" y="166"/>
                  </a:lnTo>
                  <a:lnTo>
                    <a:pt x="12" y="178"/>
                  </a:lnTo>
                </a:path>
              </a:pathLst>
            </a:custGeom>
            <a:solidFill>
              <a:srgbClr val="47619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0" name="Freeform 77"/>
            <p:cNvSpPr>
              <a:spLocks/>
            </p:cNvSpPr>
            <p:nvPr/>
          </p:nvSpPr>
          <p:spPr bwMode="auto">
            <a:xfrm>
              <a:off x="213" y="252"/>
              <a:ext cx="248" cy="248"/>
            </a:xfrm>
            <a:custGeom>
              <a:avLst/>
              <a:gdLst>
                <a:gd name="T0" fmla="*/ 17 w 248"/>
                <a:gd name="T1" fmla="*/ 186 h 248"/>
                <a:gd name="T2" fmla="*/ 32 w 248"/>
                <a:gd name="T3" fmla="*/ 206 h 248"/>
                <a:gd name="T4" fmla="*/ 49 w 248"/>
                <a:gd name="T5" fmla="*/ 222 h 248"/>
                <a:gd name="T6" fmla="*/ 70 w 248"/>
                <a:gd name="T7" fmla="*/ 235 h 248"/>
                <a:gd name="T8" fmla="*/ 92 w 248"/>
                <a:gd name="T9" fmla="*/ 243 h 248"/>
                <a:gd name="T10" fmla="*/ 115 w 248"/>
                <a:gd name="T11" fmla="*/ 247 h 248"/>
                <a:gd name="T12" fmla="*/ 139 w 248"/>
                <a:gd name="T13" fmla="*/ 246 h 248"/>
                <a:gd name="T14" fmla="*/ 163 w 248"/>
                <a:gd name="T15" fmla="*/ 240 h 248"/>
                <a:gd name="T16" fmla="*/ 186 w 248"/>
                <a:gd name="T17" fmla="*/ 230 h 248"/>
                <a:gd name="T18" fmla="*/ 206 w 248"/>
                <a:gd name="T19" fmla="*/ 215 h 248"/>
                <a:gd name="T20" fmla="*/ 222 w 248"/>
                <a:gd name="T21" fmla="*/ 198 h 248"/>
                <a:gd name="T22" fmla="*/ 235 w 248"/>
                <a:gd name="T23" fmla="*/ 177 h 248"/>
                <a:gd name="T24" fmla="*/ 243 w 248"/>
                <a:gd name="T25" fmla="*/ 155 h 248"/>
                <a:gd name="T26" fmla="*/ 247 w 248"/>
                <a:gd name="T27" fmla="*/ 132 h 248"/>
                <a:gd name="T28" fmla="*/ 246 w 248"/>
                <a:gd name="T29" fmla="*/ 108 h 248"/>
                <a:gd name="T30" fmla="*/ 240 w 248"/>
                <a:gd name="T31" fmla="*/ 84 h 248"/>
                <a:gd name="T32" fmla="*/ 230 w 248"/>
                <a:gd name="T33" fmla="*/ 61 h 248"/>
                <a:gd name="T34" fmla="*/ 215 w 248"/>
                <a:gd name="T35" fmla="*/ 41 h 248"/>
                <a:gd name="T36" fmla="*/ 198 w 248"/>
                <a:gd name="T37" fmla="*/ 25 h 248"/>
                <a:gd name="T38" fmla="*/ 177 w 248"/>
                <a:gd name="T39" fmla="*/ 12 h 248"/>
                <a:gd name="T40" fmla="*/ 155 w 248"/>
                <a:gd name="T41" fmla="*/ 4 h 248"/>
                <a:gd name="T42" fmla="*/ 132 w 248"/>
                <a:gd name="T43" fmla="*/ 0 h 248"/>
                <a:gd name="T44" fmla="*/ 108 w 248"/>
                <a:gd name="T45" fmla="*/ 1 h 248"/>
                <a:gd name="T46" fmla="*/ 84 w 248"/>
                <a:gd name="T47" fmla="*/ 7 h 248"/>
                <a:gd name="T48" fmla="*/ 61 w 248"/>
                <a:gd name="T49" fmla="*/ 17 h 248"/>
                <a:gd name="T50" fmla="*/ 41 w 248"/>
                <a:gd name="T51" fmla="*/ 32 h 248"/>
                <a:gd name="T52" fmla="*/ 25 w 248"/>
                <a:gd name="T53" fmla="*/ 49 h 248"/>
                <a:gd name="T54" fmla="*/ 12 w 248"/>
                <a:gd name="T55" fmla="*/ 70 h 248"/>
                <a:gd name="T56" fmla="*/ 4 w 248"/>
                <a:gd name="T57" fmla="*/ 92 h 248"/>
                <a:gd name="T58" fmla="*/ 0 w 248"/>
                <a:gd name="T59" fmla="*/ 115 h 248"/>
                <a:gd name="T60" fmla="*/ 1 w 248"/>
                <a:gd name="T61" fmla="*/ 139 h 248"/>
                <a:gd name="T62" fmla="*/ 7 w 248"/>
                <a:gd name="T63" fmla="*/ 163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8" h="248">
                  <a:moveTo>
                    <a:pt x="11" y="175"/>
                  </a:moveTo>
                  <a:lnTo>
                    <a:pt x="17" y="186"/>
                  </a:lnTo>
                  <a:lnTo>
                    <a:pt x="24" y="197"/>
                  </a:lnTo>
                  <a:lnTo>
                    <a:pt x="32" y="206"/>
                  </a:lnTo>
                  <a:lnTo>
                    <a:pt x="40" y="215"/>
                  </a:lnTo>
                  <a:lnTo>
                    <a:pt x="49" y="222"/>
                  </a:lnTo>
                  <a:lnTo>
                    <a:pt x="59" y="229"/>
                  </a:lnTo>
                  <a:lnTo>
                    <a:pt x="70" y="235"/>
                  </a:lnTo>
                  <a:lnTo>
                    <a:pt x="81" y="239"/>
                  </a:lnTo>
                  <a:lnTo>
                    <a:pt x="92" y="243"/>
                  </a:lnTo>
                  <a:lnTo>
                    <a:pt x="104" y="245"/>
                  </a:lnTo>
                  <a:lnTo>
                    <a:pt x="115" y="247"/>
                  </a:lnTo>
                  <a:lnTo>
                    <a:pt x="127" y="247"/>
                  </a:lnTo>
                  <a:lnTo>
                    <a:pt x="139" y="246"/>
                  </a:lnTo>
                  <a:lnTo>
                    <a:pt x="151" y="244"/>
                  </a:lnTo>
                  <a:lnTo>
                    <a:pt x="163" y="240"/>
                  </a:lnTo>
                  <a:lnTo>
                    <a:pt x="175" y="236"/>
                  </a:lnTo>
                  <a:lnTo>
                    <a:pt x="186" y="230"/>
                  </a:lnTo>
                  <a:lnTo>
                    <a:pt x="197" y="223"/>
                  </a:lnTo>
                  <a:lnTo>
                    <a:pt x="206" y="215"/>
                  </a:lnTo>
                  <a:lnTo>
                    <a:pt x="215" y="207"/>
                  </a:lnTo>
                  <a:lnTo>
                    <a:pt x="222" y="198"/>
                  </a:lnTo>
                  <a:lnTo>
                    <a:pt x="229" y="188"/>
                  </a:lnTo>
                  <a:lnTo>
                    <a:pt x="235" y="177"/>
                  </a:lnTo>
                  <a:lnTo>
                    <a:pt x="239" y="166"/>
                  </a:lnTo>
                  <a:lnTo>
                    <a:pt x="243" y="155"/>
                  </a:lnTo>
                  <a:lnTo>
                    <a:pt x="245" y="143"/>
                  </a:lnTo>
                  <a:lnTo>
                    <a:pt x="247" y="132"/>
                  </a:lnTo>
                  <a:lnTo>
                    <a:pt x="247" y="120"/>
                  </a:lnTo>
                  <a:lnTo>
                    <a:pt x="246" y="108"/>
                  </a:lnTo>
                  <a:lnTo>
                    <a:pt x="244" y="96"/>
                  </a:lnTo>
                  <a:lnTo>
                    <a:pt x="240" y="84"/>
                  </a:lnTo>
                  <a:lnTo>
                    <a:pt x="236" y="72"/>
                  </a:lnTo>
                  <a:lnTo>
                    <a:pt x="230" y="61"/>
                  </a:lnTo>
                  <a:lnTo>
                    <a:pt x="223" y="50"/>
                  </a:lnTo>
                  <a:lnTo>
                    <a:pt x="215" y="41"/>
                  </a:lnTo>
                  <a:lnTo>
                    <a:pt x="207" y="32"/>
                  </a:lnTo>
                  <a:lnTo>
                    <a:pt x="198" y="25"/>
                  </a:lnTo>
                  <a:lnTo>
                    <a:pt x="188" y="18"/>
                  </a:lnTo>
                  <a:lnTo>
                    <a:pt x="177" y="12"/>
                  </a:lnTo>
                  <a:lnTo>
                    <a:pt x="166" y="8"/>
                  </a:lnTo>
                  <a:lnTo>
                    <a:pt x="155" y="4"/>
                  </a:lnTo>
                  <a:lnTo>
                    <a:pt x="143" y="2"/>
                  </a:lnTo>
                  <a:lnTo>
                    <a:pt x="132" y="0"/>
                  </a:lnTo>
                  <a:lnTo>
                    <a:pt x="120" y="0"/>
                  </a:lnTo>
                  <a:lnTo>
                    <a:pt x="108" y="1"/>
                  </a:lnTo>
                  <a:lnTo>
                    <a:pt x="96" y="3"/>
                  </a:lnTo>
                  <a:lnTo>
                    <a:pt x="84" y="7"/>
                  </a:lnTo>
                  <a:lnTo>
                    <a:pt x="72" y="11"/>
                  </a:lnTo>
                  <a:lnTo>
                    <a:pt x="61" y="17"/>
                  </a:lnTo>
                  <a:lnTo>
                    <a:pt x="50" y="24"/>
                  </a:lnTo>
                  <a:lnTo>
                    <a:pt x="41" y="32"/>
                  </a:lnTo>
                  <a:lnTo>
                    <a:pt x="32" y="40"/>
                  </a:lnTo>
                  <a:lnTo>
                    <a:pt x="25" y="49"/>
                  </a:lnTo>
                  <a:lnTo>
                    <a:pt x="18" y="59"/>
                  </a:lnTo>
                  <a:lnTo>
                    <a:pt x="12" y="70"/>
                  </a:lnTo>
                  <a:lnTo>
                    <a:pt x="8" y="81"/>
                  </a:lnTo>
                  <a:lnTo>
                    <a:pt x="4" y="92"/>
                  </a:lnTo>
                  <a:lnTo>
                    <a:pt x="2" y="104"/>
                  </a:lnTo>
                  <a:lnTo>
                    <a:pt x="0" y="115"/>
                  </a:lnTo>
                  <a:lnTo>
                    <a:pt x="0" y="127"/>
                  </a:lnTo>
                  <a:lnTo>
                    <a:pt x="1" y="139"/>
                  </a:lnTo>
                  <a:lnTo>
                    <a:pt x="3" y="151"/>
                  </a:lnTo>
                  <a:lnTo>
                    <a:pt x="7" y="163"/>
                  </a:lnTo>
                  <a:lnTo>
                    <a:pt x="11" y="175"/>
                  </a:lnTo>
                </a:path>
              </a:pathLst>
            </a:custGeom>
            <a:solidFill>
              <a:srgbClr val="4963A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1" name="Freeform 78"/>
            <p:cNvSpPr>
              <a:spLocks/>
            </p:cNvSpPr>
            <p:nvPr/>
          </p:nvSpPr>
          <p:spPr bwMode="auto">
            <a:xfrm>
              <a:off x="217" y="254"/>
              <a:ext cx="243" cy="243"/>
            </a:xfrm>
            <a:custGeom>
              <a:avLst/>
              <a:gdLst>
                <a:gd name="T0" fmla="*/ 17 w 243"/>
                <a:gd name="T1" fmla="*/ 182 h 243"/>
                <a:gd name="T2" fmla="*/ 31 w 243"/>
                <a:gd name="T3" fmla="*/ 202 h 243"/>
                <a:gd name="T4" fmla="*/ 48 w 243"/>
                <a:gd name="T5" fmla="*/ 218 h 243"/>
                <a:gd name="T6" fmla="*/ 68 w 243"/>
                <a:gd name="T7" fmla="*/ 230 h 243"/>
                <a:gd name="T8" fmla="*/ 90 w 243"/>
                <a:gd name="T9" fmla="*/ 238 h 243"/>
                <a:gd name="T10" fmla="*/ 113 w 243"/>
                <a:gd name="T11" fmla="*/ 242 h 243"/>
                <a:gd name="T12" fmla="*/ 137 w 243"/>
                <a:gd name="T13" fmla="*/ 241 h 243"/>
                <a:gd name="T14" fmla="*/ 160 w 243"/>
                <a:gd name="T15" fmla="*/ 235 h 243"/>
                <a:gd name="T16" fmla="*/ 183 w 243"/>
                <a:gd name="T17" fmla="*/ 225 h 243"/>
                <a:gd name="T18" fmla="*/ 202 w 243"/>
                <a:gd name="T19" fmla="*/ 211 h 243"/>
                <a:gd name="T20" fmla="*/ 218 w 243"/>
                <a:gd name="T21" fmla="*/ 194 h 243"/>
                <a:gd name="T22" fmla="*/ 230 w 243"/>
                <a:gd name="T23" fmla="*/ 174 h 243"/>
                <a:gd name="T24" fmla="*/ 238 w 243"/>
                <a:gd name="T25" fmla="*/ 152 h 243"/>
                <a:gd name="T26" fmla="*/ 242 w 243"/>
                <a:gd name="T27" fmla="*/ 129 h 243"/>
                <a:gd name="T28" fmla="*/ 241 w 243"/>
                <a:gd name="T29" fmla="*/ 105 h 243"/>
                <a:gd name="T30" fmla="*/ 236 w 243"/>
                <a:gd name="T31" fmla="*/ 82 h 243"/>
                <a:gd name="T32" fmla="*/ 225 w 243"/>
                <a:gd name="T33" fmla="*/ 60 h 243"/>
                <a:gd name="T34" fmla="*/ 211 w 243"/>
                <a:gd name="T35" fmla="*/ 40 h 243"/>
                <a:gd name="T36" fmla="*/ 194 w 243"/>
                <a:gd name="T37" fmla="*/ 24 h 243"/>
                <a:gd name="T38" fmla="*/ 174 w 243"/>
                <a:gd name="T39" fmla="*/ 12 h 243"/>
                <a:gd name="T40" fmla="*/ 152 w 243"/>
                <a:gd name="T41" fmla="*/ 4 h 243"/>
                <a:gd name="T42" fmla="*/ 129 w 243"/>
                <a:gd name="T43" fmla="*/ 0 h 243"/>
                <a:gd name="T44" fmla="*/ 105 w 243"/>
                <a:gd name="T45" fmla="*/ 1 h 243"/>
                <a:gd name="T46" fmla="*/ 82 w 243"/>
                <a:gd name="T47" fmla="*/ 6 h 243"/>
                <a:gd name="T48" fmla="*/ 60 w 243"/>
                <a:gd name="T49" fmla="*/ 17 h 243"/>
                <a:gd name="T50" fmla="*/ 40 w 243"/>
                <a:gd name="T51" fmla="*/ 31 h 243"/>
                <a:gd name="T52" fmla="*/ 24 w 243"/>
                <a:gd name="T53" fmla="*/ 48 h 243"/>
                <a:gd name="T54" fmla="*/ 12 w 243"/>
                <a:gd name="T55" fmla="*/ 68 h 243"/>
                <a:gd name="T56" fmla="*/ 4 w 243"/>
                <a:gd name="T57" fmla="*/ 90 h 243"/>
                <a:gd name="T58" fmla="*/ 0 w 243"/>
                <a:gd name="T59" fmla="*/ 113 h 243"/>
                <a:gd name="T60" fmla="*/ 1 w 243"/>
                <a:gd name="T61" fmla="*/ 137 h 243"/>
                <a:gd name="T62" fmla="*/ 6 w 243"/>
                <a:gd name="T63" fmla="*/ 160 h 2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3" h="243">
                  <a:moveTo>
                    <a:pt x="11" y="172"/>
                  </a:moveTo>
                  <a:lnTo>
                    <a:pt x="17" y="182"/>
                  </a:lnTo>
                  <a:lnTo>
                    <a:pt x="24" y="193"/>
                  </a:lnTo>
                  <a:lnTo>
                    <a:pt x="31" y="202"/>
                  </a:lnTo>
                  <a:lnTo>
                    <a:pt x="39" y="210"/>
                  </a:lnTo>
                  <a:lnTo>
                    <a:pt x="48" y="218"/>
                  </a:lnTo>
                  <a:lnTo>
                    <a:pt x="58" y="224"/>
                  </a:lnTo>
                  <a:lnTo>
                    <a:pt x="68" y="230"/>
                  </a:lnTo>
                  <a:lnTo>
                    <a:pt x="79" y="234"/>
                  </a:lnTo>
                  <a:lnTo>
                    <a:pt x="90" y="238"/>
                  </a:lnTo>
                  <a:lnTo>
                    <a:pt x="101" y="240"/>
                  </a:lnTo>
                  <a:lnTo>
                    <a:pt x="113" y="242"/>
                  </a:lnTo>
                  <a:lnTo>
                    <a:pt x="125" y="242"/>
                  </a:lnTo>
                  <a:lnTo>
                    <a:pt x="137" y="241"/>
                  </a:lnTo>
                  <a:lnTo>
                    <a:pt x="148" y="239"/>
                  </a:lnTo>
                  <a:lnTo>
                    <a:pt x="160" y="235"/>
                  </a:lnTo>
                  <a:lnTo>
                    <a:pt x="172" y="231"/>
                  </a:lnTo>
                  <a:lnTo>
                    <a:pt x="183" y="225"/>
                  </a:lnTo>
                  <a:lnTo>
                    <a:pt x="193" y="218"/>
                  </a:lnTo>
                  <a:lnTo>
                    <a:pt x="202" y="211"/>
                  </a:lnTo>
                  <a:lnTo>
                    <a:pt x="210" y="203"/>
                  </a:lnTo>
                  <a:lnTo>
                    <a:pt x="218" y="194"/>
                  </a:lnTo>
                  <a:lnTo>
                    <a:pt x="224" y="184"/>
                  </a:lnTo>
                  <a:lnTo>
                    <a:pt x="230" y="174"/>
                  </a:lnTo>
                  <a:lnTo>
                    <a:pt x="234" y="163"/>
                  </a:lnTo>
                  <a:lnTo>
                    <a:pt x="238" y="152"/>
                  </a:lnTo>
                  <a:lnTo>
                    <a:pt x="240" y="141"/>
                  </a:lnTo>
                  <a:lnTo>
                    <a:pt x="242" y="129"/>
                  </a:lnTo>
                  <a:lnTo>
                    <a:pt x="242" y="117"/>
                  </a:lnTo>
                  <a:lnTo>
                    <a:pt x="241" y="105"/>
                  </a:lnTo>
                  <a:lnTo>
                    <a:pt x="239" y="94"/>
                  </a:lnTo>
                  <a:lnTo>
                    <a:pt x="236" y="82"/>
                  </a:lnTo>
                  <a:lnTo>
                    <a:pt x="231" y="70"/>
                  </a:lnTo>
                  <a:lnTo>
                    <a:pt x="225" y="60"/>
                  </a:lnTo>
                  <a:lnTo>
                    <a:pt x="219" y="49"/>
                  </a:lnTo>
                  <a:lnTo>
                    <a:pt x="211" y="40"/>
                  </a:lnTo>
                  <a:lnTo>
                    <a:pt x="203" y="32"/>
                  </a:lnTo>
                  <a:lnTo>
                    <a:pt x="194" y="24"/>
                  </a:lnTo>
                  <a:lnTo>
                    <a:pt x="184" y="18"/>
                  </a:lnTo>
                  <a:lnTo>
                    <a:pt x="174" y="12"/>
                  </a:lnTo>
                  <a:lnTo>
                    <a:pt x="163" y="8"/>
                  </a:lnTo>
                  <a:lnTo>
                    <a:pt x="152" y="4"/>
                  </a:lnTo>
                  <a:lnTo>
                    <a:pt x="141" y="2"/>
                  </a:lnTo>
                  <a:lnTo>
                    <a:pt x="129" y="0"/>
                  </a:lnTo>
                  <a:lnTo>
                    <a:pt x="117" y="0"/>
                  </a:lnTo>
                  <a:lnTo>
                    <a:pt x="105" y="1"/>
                  </a:lnTo>
                  <a:lnTo>
                    <a:pt x="94" y="3"/>
                  </a:lnTo>
                  <a:lnTo>
                    <a:pt x="82" y="6"/>
                  </a:lnTo>
                  <a:lnTo>
                    <a:pt x="71" y="11"/>
                  </a:lnTo>
                  <a:lnTo>
                    <a:pt x="60" y="17"/>
                  </a:lnTo>
                  <a:lnTo>
                    <a:pt x="49" y="23"/>
                  </a:lnTo>
                  <a:lnTo>
                    <a:pt x="40" y="31"/>
                  </a:lnTo>
                  <a:lnTo>
                    <a:pt x="32" y="39"/>
                  </a:lnTo>
                  <a:lnTo>
                    <a:pt x="24" y="48"/>
                  </a:lnTo>
                  <a:lnTo>
                    <a:pt x="18" y="58"/>
                  </a:lnTo>
                  <a:lnTo>
                    <a:pt x="12" y="68"/>
                  </a:lnTo>
                  <a:lnTo>
                    <a:pt x="8" y="79"/>
                  </a:lnTo>
                  <a:lnTo>
                    <a:pt x="4" y="90"/>
                  </a:lnTo>
                  <a:lnTo>
                    <a:pt x="2" y="101"/>
                  </a:lnTo>
                  <a:lnTo>
                    <a:pt x="0" y="113"/>
                  </a:lnTo>
                  <a:lnTo>
                    <a:pt x="0" y="125"/>
                  </a:lnTo>
                  <a:lnTo>
                    <a:pt x="1" y="137"/>
                  </a:lnTo>
                  <a:lnTo>
                    <a:pt x="3" y="148"/>
                  </a:lnTo>
                  <a:lnTo>
                    <a:pt x="6" y="160"/>
                  </a:lnTo>
                  <a:lnTo>
                    <a:pt x="11" y="172"/>
                  </a:lnTo>
                </a:path>
              </a:pathLst>
            </a:custGeom>
            <a:solidFill>
              <a:srgbClr val="4B66A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2" name="Freeform 79"/>
            <p:cNvSpPr>
              <a:spLocks/>
            </p:cNvSpPr>
            <p:nvPr/>
          </p:nvSpPr>
          <p:spPr bwMode="auto">
            <a:xfrm>
              <a:off x="221" y="254"/>
              <a:ext cx="239" cy="239"/>
            </a:xfrm>
            <a:custGeom>
              <a:avLst/>
              <a:gdLst>
                <a:gd name="T0" fmla="*/ 17 w 239"/>
                <a:gd name="T1" fmla="*/ 180 h 239"/>
                <a:gd name="T2" fmla="*/ 31 w 239"/>
                <a:gd name="T3" fmla="*/ 199 h 239"/>
                <a:gd name="T4" fmla="*/ 48 w 239"/>
                <a:gd name="T5" fmla="*/ 214 h 239"/>
                <a:gd name="T6" fmla="*/ 67 w 239"/>
                <a:gd name="T7" fmla="*/ 226 h 239"/>
                <a:gd name="T8" fmla="*/ 89 w 239"/>
                <a:gd name="T9" fmla="*/ 234 h 239"/>
                <a:gd name="T10" fmla="*/ 111 w 239"/>
                <a:gd name="T11" fmla="*/ 238 h 239"/>
                <a:gd name="T12" fmla="*/ 134 w 239"/>
                <a:gd name="T13" fmla="*/ 237 h 239"/>
                <a:gd name="T14" fmla="*/ 157 w 239"/>
                <a:gd name="T15" fmla="*/ 232 h 239"/>
                <a:gd name="T16" fmla="*/ 179 w 239"/>
                <a:gd name="T17" fmla="*/ 221 h 239"/>
                <a:gd name="T18" fmla="*/ 199 w 239"/>
                <a:gd name="T19" fmla="*/ 207 h 239"/>
                <a:gd name="T20" fmla="*/ 214 w 239"/>
                <a:gd name="T21" fmla="*/ 190 h 239"/>
                <a:gd name="T22" fmla="*/ 226 w 239"/>
                <a:gd name="T23" fmla="*/ 171 h 239"/>
                <a:gd name="T24" fmla="*/ 234 w 239"/>
                <a:gd name="T25" fmla="*/ 149 h 239"/>
                <a:gd name="T26" fmla="*/ 238 w 239"/>
                <a:gd name="T27" fmla="*/ 127 h 239"/>
                <a:gd name="T28" fmla="*/ 237 w 239"/>
                <a:gd name="T29" fmla="*/ 104 h 239"/>
                <a:gd name="T30" fmla="*/ 232 w 239"/>
                <a:gd name="T31" fmla="*/ 81 h 239"/>
                <a:gd name="T32" fmla="*/ 221 w 239"/>
                <a:gd name="T33" fmla="*/ 59 h 239"/>
                <a:gd name="T34" fmla="*/ 207 w 239"/>
                <a:gd name="T35" fmla="*/ 39 h 239"/>
                <a:gd name="T36" fmla="*/ 190 w 239"/>
                <a:gd name="T37" fmla="*/ 24 h 239"/>
                <a:gd name="T38" fmla="*/ 171 w 239"/>
                <a:gd name="T39" fmla="*/ 12 h 239"/>
                <a:gd name="T40" fmla="*/ 149 w 239"/>
                <a:gd name="T41" fmla="*/ 4 h 239"/>
                <a:gd name="T42" fmla="*/ 127 w 239"/>
                <a:gd name="T43" fmla="*/ 0 h 239"/>
                <a:gd name="T44" fmla="*/ 104 w 239"/>
                <a:gd name="T45" fmla="*/ 1 h 239"/>
                <a:gd name="T46" fmla="*/ 81 w 239"/>
                <a:gd name="T47" fmla="*/ 6 h 239"/>
                <a:gd name="T48" fmla="*/ 59 w 239"/>
                <a:gd name="T49" fmla="*/ 16 h 239"/>
                <a:gd name="T50" fmla="*/ 39 w 239"/>
                <a:gd name="T51" fmla="*/ 31 h 239"/>
                <a:gd name="T52" fmla="*/ 24 w 239"/>
                <a:gd name="T53" fmla="*/ 48 h 239"/>
                <a:gd name="T54" fmla="*/ 12 w 239"/>
                <a:gd name="T55" fmla="*/ 67 h 239"/>
                <a:gd name="T56" fmla="*/ 4 w 239"/>
                <a:gd name="T57" fmla="*/ 89 h 239"/>
                <a:gd name="T58" fmla="*/ 0 w 239"/>
                <a:gd name="T59" fmla="*/ 111 h 239"/>
                <a:gd name="T60" fmla="*/ 1 w 239"/>
                <a:gd name="T61" fmla="*/ 134 h 239"/>
                <a:gd name="T62" fmla="*/ 6 w 239"/>
                <a:gd name="T63" fmla="*/ 157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239">
                  <a:moveTo>
                    <a:pt x="11" y="169"/>
                  </a:moveTo>
                  <a:lnTo>
                    <a:pt x="17" y="180"/>
                  </a:lnTo>
                  <a:lnTo>
                    <a:pt x="23" y="189"/>
                  </a:lnTo>
                  <a:lnTo>
                    <a:pt x="31" y="199"/>
                  </a:lnTo>
                  <a:lnTo>
                    <a:pt x="39" y="207"/>
                  </a:lnTo>
                  <a:lnTo>
                    <a:pt x="48" y="214"/>
                  </a:lnTo>
                  <a:lnTo>
                    <a:pt x="57" y="221"/>
                  </a:lnTo>
                  <a:lnTo>
                    <a:pt x="67" y="226"/>
                  </a:lnTo>
                  <a:lnTo>
                    <a:pt x="78" y="231"/>
                  </a:lnTo>
                  <a:lnTo>
                    <a:pt x="89" y="234"/>
                  </a:lnTo>
                  <a:lnTo>
                    <a:pt x="100" y="236"/>
                  </a:lnTo>
                  <a:lnTo>
                    <a:pt x="111" y="238"/>
                  </a:lnTo>
                  <a:lnTo>
                    <a:pt x="123" y="238"/>
                  </a:lnTo>
                  <a:lnTo>
                    <a:pt x="134" y="237"/>
                  </a:lnTo>
                  <a:lnTo>
                    <a:pt x="146" y="235"/>
                  </a:lnTo>
                  <a:lnTo>
                    <a:pt x="157" y="232"/>
                  </a:lnTo>
                  <a:lnTo>
                    <a:pt x="169" y="227"/>
                  </a:lnTo>
                  <a:lnTo>
                    <a:pt x="179" y="221"/>
                  </a:lnTo>
                  <a:lnTo>
                    <a:pt x="189" y="215"/>
                  </a:lnTo>
                  <a:lnTo>
                    <a:pt x="199" y="207"/>
                  </a:lnTo>
                  <a:lnTo>
                    <a:pt x="207" y="199"/>
                  </a:lnTo>
                  <a:lnTo>
                    <a:pt x="214" y="190"/>
                  </a:lnTo>
                  <a:lnTo>
                    <a:pt x="221" y="181"/>
                  </a:lnTo>
                  <a:lnTo>
                    <a:pt x="226" y="171"/>
                  </a:lnTo>
                  <a:lnTo>
                    <a:pt x="231" y="160"/>
                  </a:lnTo>
                  <a:lnTo>
                    <a:pt x="234" y="149"/>
                  </a:lnTo>
                  <a:lnTo>
                    <a:pt x="236" y="138"/>
                  </a:lnTo>
                  <a:lnTo>
                    <a:pt x="238" y="127"/>
                  </a:lnTo>
                  <a:lnTo>
                    <a:pt x="238" y="115"/>
                  </a:lnTo>
                  <a:lnTo>
                    <a:pt x="237" y="104"/>
                  </a:lnTo>
                  <a:lnTo>
                    <a:pt x="235" y="92"/>
                  </a:lnTo>
                  <a:lnTo>
                    <a:pt x="232" y="81"/>
                  </a:lnTo>
                  <a:lnTo>
                    <a:pt x="227" y="69"/>
                  </a:lnTo>
                  <a:lnTo>
                    <a:pt x="221" y="59"/>
                  </a:lnTo>
                  <a:lnTo>
                    <a:pt x="215" y="48"/>
                  </a:lnTo>
                  <a:lnTo>
                    <a:pt x="207" y="39"/>
                  </a:lnTo>
                  <a:lnTo>
                    <a:pt x="199" y="31"/>
                  </a:lnTo>
                  <a:lnTo>
                    <a:pt x="190" y="24"/>
                  </a:lnTo>
                  <a:lnTo>
                    <a:pt x="181" y="17"/>
                  </a:lnTo>
                  <a:lnTo>
                    <a:pt x="171" y="12"/>
                  </a:lnTo>
                  <a:lnTo>
                    <a:pt x="160" y="7"/>
                  </a:lnTo>
                  <a:lnTo>
                    <a:pt x="149" y="4"/>
                  </a:lnTo>
                  <a:lnTo>
                    <a:pt x="138" y="2"/>
                  </a:lnTo>
                  <a:lnTo>
                    <a:pt x="127" y="0"/>
                  </a:lnTo>
                  <a:lnTo>
                    <a:pt x="115" y="0"/>
                  </a:lnTo>
                  <a:lnTo>
                    <a:pt x="104" y="1"/>
                  </a:lnTo>
                  <a:lnTo>
                    <a:pt x="92" y="3"/>
                  </a:lnTo>
                  <a:lnTo>
                    <a:pt x="81" y="6"/>
                  </a:lnTo>
                  <a:lnTo>
                    <a:pt x="69" y="11"/>
                  </a:lnTo>
                  <a:lnTo>
                    <a:pt x="59" y="16"/>
                  </a:lnTo>
                  <a:lnTo>
                    <a:pt x="49" y="23"/>
                  </a:lnTo>
                  <a:lnTo>
                    <a:pt x="39" y="31"/>
                  </a:lnTo>
                  <a:lnTo>
                    <a:pt x="31" y="39"/>
                  </a:lnTo>
                  <a:lnTo>
                    <a:pt x="24" y="48"/>
                  </a:lnTo>
                  <a:lnTo>
                    <a:pt x="17" y="57"/>
                  </a:lnTo>
                  <a:lnTo>
                    <a:pt x="12" y="67"/>
                  </a:lnTo>
                  <a:lnTo>
                    <a:pt x="7" y="78"/>
                  </a:lnTo>
                  <a:lnTo>
                    <a:pt x="4" y="89"/>
                  </a:lnTo>
                  <a:lnTo>
                    <a:pt x="2" y="100"/>
                  </a:lnTo>
                  <a:lnTo>
                    <a:pt x="0" y="111"/>
                  </a:lnTo>
                  <a:lnTo>
                    <a:pt x="0" y="123"/>
                  </a:lnTo>
                  <a:lnTo>
                    <a:pt x="1" y="134"/>
                  </a:lnTo>
                  <a:lnTo>
                    <a:pt x="3" y="146"/>
                  </a:lnTo>
                  <a:lnTo>
                    <a:pt x="6" y="157"/>
                  </a:lnTo>
                  <a:lnTo>
                    <a:pt x="11" y="169"/>
                  </a:lnTo>
                </a:path>
              </a:pathLst>
            </a:custGeom>
            <a:solidFill>
              <a:srgbClr val="4E68A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3" name="Freeform 80"/>
            <p:cNvSpPr>
              <a:spLocks/>
            </p:cNvSpPr>
            <p:nvPr/>
          </p:nvSpPr>
          <p:spPr bwMode="auto">
            <a:xfrm>
              <a:off x="226" y="257"/>
              <a:ext cx="233" cy="233"/>
            </a:xfrm>
            <a:custGeom>
              <a:avLst/>
              <a:gdLst>
                <a:gd name="T0" fmla="*/ 16 w 233"/>
                <a:gd name="T1" fmla="*/ 175 h 233"/>
                <a:gd name="T2" fmla="*/ 30 w 233"/>
                <a:gd name="T3" fmla="*/ 194 h 233"/>
                <a:gd name="T4" fmla="*/ 46 w 233"/>
                <a:gd name="T5" fmla="*/ 209 h 233"/>
                <a:gd name="T6" fmla="*/ 65 w 233"/>
                <a:gd name="T7" fmla="*/ 220 h 233"/>
                <a:gd name="T8" fmla="*/ 86 w 233"/>
                <a:gd name="T9" fmla="*/ 228 h 233"/>
                <a:gd name="T10" fmla="*/ 108 w 233"/>
                <a:gd name="T11" fmla="*/ 232 h 233"/>
                <a:gd name="T12" fmla="*/ 131 w 233"/>
                <a:gd name="T13" fmla="*/ 231 h 233"/>
                <a:gd name="T14" fmla="*/ 153 w 233"/>
                <a:gd name="T15" fmla="*/ 226 h 233"/>
                <a:gd name="T16" fmla="*/ 175 w 233"/>
                <a:gd name="T17" fmla="*/ 216 h 233"/>
                <a:gd name="T18" fmla="*/ 194 w 233"/>
                <a:gd name="T19" fmla="*/ 202 h 233"/>
                <a:gd name="T20" fmla="*/ 209 w 233"/>
                <a:gd name="T21" fmla="*/ 186 h 233"/>
                <a:gd name="T22" fmla="*/ 220 w 233"/>
                <a:gd name="T23" fmla="*/ 167 h 233"/>
                <a:gd name="T24" fmla="*/ 228 w 233"/>
                <a:gd name="T25" fmla="*/ 146 h 233"/>
                <a:gd name="T26" fmla="*/ 232 w 233"/>
                <a:gd name="T27" fmla="*/ 124 h 233"/>
                <a:gd name="T28" fmla="*/ 231 w 233"/>
                <a:gd name="T29" fmla="*/ 101 h 233"/>
                <a:gd name="T30" fmla="*/ 226 w 233"/>
                <a:gd name="T31" fmla="*/ 79 h 233"/>
                <a:gd name="T32" fmla="*/ 216 w 233"/>
                <a:gd name="T33" fmla="*/ 57 h 233"/>
                <a:gd name="T34" fmla="*/ 202 w 233"/>
                <a:gd name="T35" fmla="*/ 38 h 233"/>
                <a:gd name="T36" fmla="*/ 186 w 233"/>
                <a:gd name="T37" fmla="*/ 23 h 233"/>
                <a:gd name="T38" fmla="*/ 166 w 233"/>
                <a:gd name="T39" fmla="*/ 12 h 233"/>
                <a:gd name="T40" fmla="*/ 146 w 233"/>
                <a:gd name="T41" fmla="*/ 4 h 233"/>
                <a:gd name="T42" fmla="*/ 124 w 233"/>
                <a:gd name="T43" fmla="*/ 0 h 233"/>
                <a:gd name="T44" fmla="*/ 101 w 233"/>
                <a:gd name="T45" fmla="*/ 1 h 233"/>
                <a:gd name="T46" fmla="*/ 79 w 233"/>
                <a:gd name="T47" fmla="*/ 6 h 233"/>
                <a:gd name="T48" fmla="*/ 57 w 233"/>
                <a:gd name="T49" fmla="*/ 16 h 233"/>
                <a:gd name="T50" fmla="*/ 38 w 233"/>
                <a:gd name="T51" fmla="*/ 30 h 233"/>
                <a:gd name="T52" fmla="*/ 23 w 233"/>
                <a:gd name="T53" fmla="*/ 46 h 233"/>
                <a:gd name="T54" fmla="*/ 12 w 233"/>
                <a:gd name="T55" fmla="*/ 65 h 233"/>
                <a:gd name="T56" fmla="*/ 4 w 233"/>
                <a:gd name="T57" fmla="*/ 86 h 233"/>
                <a:gd name="T58" fmla="*/ 0 w 233"/>
                <a:gd name="T59" fmla="*/ 108 h 233"/>
                <a:gd name="T60" fmla="*/ 1 w 233"/>
                <a:gd name="T61" fmla="*/ 131 h 233"/>
                <a:gd name="T62" fmla="*/ 6 w 233"/>
                <a:gd name="T63" fmla="*/ 15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233">
                  <a:moveTo>
                    <a:pt x="11" y="164"/>
                  </a:moveTo>
                  <a:lnTo>
                    <a:pt x="16" y="175"/>
                  </a:lnTo>
                  <a:lnTo>
                    <a:pt x="23" y="185"/>
                  </a:lnTo>
                  <a:lnTo>
                    <a:pt x="30" y="194"/>
                  </a:lnTo>
                  <a:lnTo>
                    <a:pt x="38" y="202"/>
                  </a:lnTo>
                  <a:lnTo>
                    <a:pt x="46" y="209"/>
                  </a:lnTo>
                  <a:lnTo>
                    <a:pt x="56" y="215"/>
                  </a:lnTo>
                  <a:lnTo>
                    <a:pt x="65" y="220"/>
                  </a:lnTo>
                  <a:lnTo>
                    <a:pt x="76" y="225"/>
                  </a:lnTo>
                  <a:lnTo>
                    <a:pt x="86" y="228"/>
                  </a:lnTo>
                  <a:lnTo>
                    <a:pt x="97" y="230"/>
                  </a:lnTo>
                  <a:lnTo>
                    <a:pt x="108" y="232"/>
                  </a:lnTo>
                  <a:lnTo>
                    <a:pt x="120" y="232"/>
                  </a:lnTo>
                  <a:lnTo>
                    <a:pt x="131" y="231"/>
                  </a:lnTo>
                  <a:lnTo>
                    <a:pt x="142" y="229"/>
                  </a:lnTo>
                  <a:lnTo>
                    <a:pt x="153" y="226"/>
                  </a:lnTo>
                  <a:lnTo>
                    <a:pt x="164" y="221"/>
                  </a:lnTo>
                  <a:lnTo>
                    <a:pt x="175" y="216"/>
                  </a:lnTo>
                  <a:lnTo>
                    <a:pt x="185" y="209"/>
                  </a:lnTo>
                  <a:lnTo>
                    <a:pt x="194" y="202"/>
                  </a:lnTo>
                  <a:lnTo>
                    <a:pt x="202" y="194"/>
                  </a:lnTo>
                  <a:lnTo>
                    <a:pt x="209" y="186"/>
                  </a:lnTo>
                  <a:lnTo>
                    <a:pt x="215" y="176"/>
                  </a:lnTo>
                  <a:lnTo>
                    <a:pt x="220" y="167"/>
                  </a:lnTo>
                  <a:lnTo>
                    <a:pt x="225" y="156"/>
                  </a:lnTo>
                  <a:lnTo>
                    <a:pt x="228" y="146"/>
                  </a:lnTo>
                  <a:lnTo>
                    <a:pt x="230" y="135"/>
                  </a:lnTo>
                  <a:lnTo>
                    <a:pt x="232" y="124"/>
                  </a:lnTo>
                  <a:lnTo>
                    <a:pt x="232" y="112"/>
                  </a:lnTo>
                  <a:lnTo>
                    <a:pt x="231" y="101"/>
                  </a:lnTo>
                  <a:lnTo>
                    <a:pt x="229" y="90"/>
                  </a:lnTo>
                  <a:lnTo>
                    <a:pt x="226" y="79"/>
                  </a:lnTo>
                  <a:lnTo>
                    <a:pt x="221" y="68"/>
                  </a:lnTo>
                  <a:lnTo>
                    <a:pt x="216" y="57"/>
                  </a:lnTo>
                  <a:lnTo>
                    <a:pt x="209" y="47"/>
                  </a:lnTo>
                  <a:lnTo>
                    <a:pt x="202" y="38"/>
                  </a:lnTo>
                  <a:lnTo>
                    <a:pt x="194" y="30"/>
                  </a:lnTo>
                  <a:lnTo>
                    <a:pt x="186" y="23"/>
                  </a:lnTo>
                  <a:lnTo>
                    <a:pt x="176" y="17"/>
                  </a:lnTo>
                  <a:lnTo>
                    <a:pt x="166" y="12"/>
                  </a:lnTo>
                  <a:lnTo>
                    <a:pt x="156" y="7"/>
                  </a:lnTo>
                  <a:lnTo>
                    <a:pt x="146" y="4"/>
                  </a:lnTo>
                  <a:lnTo>
                    <a:pt x="135" y="2"/>
                  </a:lnTo>
                  <a:lnTo>
                    <a:pt x="124" y="0"/>
                  </a:lnTo>
                  <a:lnTo>
                    <a:pt x="112" y="0"/>
                  </a:lnTo>
                  <a:lnTo>
                    <a:pt x="101" y="1"/>
                  </a:lnTo>
                  <a:lnTo>
                    <a:pt x="90" y="3"/>
                  </a:lnTo>
                  <a:lnTo>
                    <a:pt x="79" y="6"/>
                  </a:lnTo>
                  <a:lnTo>
                    <a:pt x="68" y="11"/>
                  </a:lnTo>
                  <a:lnTo>
                    <a:pt x="57" y="16"/>
                  </a:lnTo>
                  <a:lnTo>
                    <a:pt x="47" y="23"/>
                  </a:lnTo>
                  <a:lnTo>
                    <a:pt x="38" y="30"/>
                  </a:lnTo>
                  <a:lnTo>
                    <a:pt x="30" y="38"/>
                  </a:lnTo>
                  <a:lnTo>
                    <a:pt x="23" y="46"/>
                  </a:lnTo>
                  <a:lnTo>
                    <a:pt x="17" y="56"/>
                  </a:lnTo>
                  <a:lnTo>
                    <a:pt x="12" y="65"/>
                  </a:lnTo>
                  <a:lnTo>
                    <a:pt x="7" y="76"/>
                  </a:lnTo>
                  <a:lnTo>
                    <a:pt x="4" y="86"/>
                  </a:lnTo>
                  <a:lnTo>
                    <a:pt x="2" y="97"/>
                  </a:lnTo>
                  <a:lnTo>
                    <a:pt x="0" y="108"/>
                  </a:lnTo>
                  <a:lnTo>
                    <a:pt x="0" y="120"/>
                  </a:lnTo>
                  <a:lnTo>
                    <a:pt x="1" y="131"/>
                  </a:lnTo>
                  <a:lnTo>
                    <a:pt x="3" y="142"/>
                  </a:lnTo>
                  <a:lnTo>
                    <a:pt x="6" y="153"/>
                  </a:lnTo>
                  <a:lnTo>
                    <a:pt x="11" y="164"/>
                  </a:lnTo>
                </a:path>
              </a:pathLst>
            </a:custGeom>
            <a:solidFill>
              <a:srgbClr val="506BA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4" name="Freeform 81"/>
            <p:cNvSpPr>
              <a:spLocks/>
            </p:cNvSpPr>
            <p:nvPr/>
          </p:nvSpPr>
          <p:spPr bwMode="auto">
            <a:xfrm>
              <a:off x="229" y="260"/>
              <a:ext cx="229" cy="228"/>
            </a:xfrm>
            <a:custGeom>
              <a:avLst/>
              <a:gdLst>
                <a:gd name="T0" fmla="*/ 16 w 229"/>
                <a:gd name="T1" fmla="*/ 171 h 228"/>
                <a:gd name="T2" fmla="*/ 29 w 229"/>
                <a:gd name="T3" fmla="*/ 189 h 228"/>
                <a:gd name="T4" fmla="*/ 46 w 229"/>
                <a:gd name="T5" fmla="*/ 204 h 228"/>
                <a:gd name="T6" fmla="*/ 65 w 229"/>
                <a:gd name="T7" fmla="*/ 216 h 228"/>
                <a:gd name="T8" fmla="*/ 85 w 229"/>
                <a:gd name="T9" fmla="*/ 223 h 228"/>
                <a:gd name="T10" fmla="*/ 107 w 229"/>
                <a:gd name="T11" fmla="*/ 227 h 228"/>
                <a:gd name="T12" fmla="*/ 129 w 229"/>
                <a:gd name="T13" fmla="*/ 226 h 228"/>
                <a:gd name="T14" fmla="*/ 151 w 229"/>
                <a:gd name="T15" fmla="*/ 221 h 228"/>
                <a:gd name="T16" fmla="*/ 172 w 229"/>
                <a:gd name="T17" fmla="*/ 211 h 228"/>
                <a:gd name="T18" fmla="*/ 190 w 229"/>
                <a:gd name="T19" fmla="*/ 198 h 228"/>
                <a:gd name="T20" fmla="*/ 205 w 229"/>
                <a:gd name="T21" fmla="*/ 182 h 228"/>
                <a:gd name="T22" fmla="*/ 217 w 229"/>
                <a:gd name="T23" fmla="*/ 163 h 228"/>
                <a:gd name="T24" fmla="*/ 224 w 229"/>
                <a:gd name="T25" fmla="*/ 143 h 228"/>
                <a:gd name="T26" fmla="*/ 228 w 229"/>
                <a:gd name="T27" fmla="*/ 121 h 228"/>
                <a:gd name="T28" fmla="*/ 227 w 229"/>
                <a:gd name="T29" fmla="*/ 99 h 228"/>
                <a:gd name="T30" fmla="*/ 222 w 229"/>
                <a:gd name="T31" fmla="*/ 77 h 228"/>
                <a:gd name="T32" fmla="*/ 212 w 229"/>
                <a:gd name="T33" fmla="*/ 56 h 228"/>
                <a:gd name="T34" fmla="*/ 199 w 229"/>
                <a:gd name="T35" fmla="*/ 38 h 228"/>
                <a:gd name="T36" fmla="*/ 182 w 229"/>
                <a:gd name="T37" fmla="*/ 23 h 228"/>
                <a:gd name="T38" fmla="*/ 163 w 229"/>
                <a:gd name="T39" fmla="*/ 11 h 228"/>
                <a:gd name="T40" fmla="*/ 143 w 229"/>
                <a:gd name="T41" fmla="*/ 4 h 228"/>
                <a:gd name="T42" fmla="*/ 121 w 229"/>
                <a:gd name="T43" fmla="*/ 0 h 228"/>
                <a:gd name="T44" fmla="*/ 99 w 229"/>
                <a:gd name="T45" fmla="*/ 1 h 228"/>
                <a:gd name="T46" fmla="*/ 77 w 229"/>
                <a:gd name="T47" fmla="*/ 6 h 228"/>
                <a:gd name="T48" fmla="*/ 56 w 229"/>
                <a:gd name="T49" fmla="*/ 16 h 228"/>
                <a:gd name="T50" fmla="*/ 38 w 229"/>
                <a:gd name="T51" fmla="*/ 29 h 228"/>
                <a:gd name="T52" fmla="*/ 23 w 229"/>
                <a:gd name="T53" fmla="*/ 45 h 228"/>
                <a:gd name="T54" fmla="*/ 11 w 229"/>
                <a:gd name="T55" fmla="*/ 64 h 228"/>
                <a:gd name="T56" fmla="*/ 4 w 229"/>
                <a:gd name="T57" fmla="*/ 84 h 228"/>
                <a:gd name="T58" fmla="*/ 0 w 229"/>
                <a:gd name="T59" fmla="*/ 106 h 228"/>
                <a:gd name="T60" fmla="*/ 1 w 229"/>
                <a:gd name="T61" fmla="*/ 128 h 228"/>
                <a:gd name="T62" fmla="*/ 6 w 229"/>
                <a:gd name="T63" fmla="*/ 150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9" h="228">
                  <a:moveTo>
                    <a:pt x="11" y="161"/>
                  </a:moveTo>
                  <a:lnTo>
                    <a:pt x="16" y="171"/>
                  </a:lnTo>
                  <a:lnTo>
                    <a:pt x="22" y="181"/>
                  </a:lnTo>
                  <a:lnTo>
                    <a:pt x="29" y="189"/>
                  </a:lnTo>
                  <a:lnTo>
                    <a:pt x="37" y="197"/>
                  </a:lnTo>
                  <a:lnTo>
                    <a:pt x="46" y="204"/>
                  </a:lnTo>
                  <a:lnTo>
                    <a:pt x="55" y="210"/>
                  </a:lnTo>
                  <a:lnTo>
                    <a:pt x="65" y="216"/>
                  </a:lnTo>
                  <a:lnTo>
                    <a:pt x="75" y="220"/>
                  </a:lnTo>
                  <a:lnTo>
                    <a:pt x="85" y="223"/>
                  </a:lnTo>
                  <a:lnTo>
                    <a:pt x="96" y="226"/>
                  </a:lnTo>
                  <a:lnTo>
                    <a:pt x="107" y="227"/>
                  </a:lnTo>
                  <a:lnTo>
                    <a:pt x="118" y="227"/>
                  </a:lnTo>
                  <a:lnTo>
                    <a:pt x="129" y="226"/>
                  </a:lnTo>
                  <a:lnTo>
                    <a:pt x="140" y="224"/>
                  </a:lnTo>
                  <a:lnTo>
                    <a:pt x="151" y="221"/>
                  </a:lnTo>
                  <a:lnTo>
                    <a:pt x="162" y="217"/>
                  </a:lnTo>
                  <a:lnTo>
                    <a:pt x="172" y="211"/>
                  </a:lnTo>
                  <a:lnTo>
                    <a:pt x="182" y="205"/>
                  </a:lnTo>
                  <a:lnTo>
                    <a:pt x="190" y="198"/>
                  </a:lnTo>
                  <a:lnTo>
                    <a:pt x="198" y="190"/>
                  </a:lnTo>
                  <a:lnTo>
                    <a:pt x="205" y="182"/>
                  </a:lnTo>
                  <a:lnTo>
                    <a:pt x="211" y="173"/>
                  </a:lnTo>
                  <a:lnTo>
                    <a:pt x="217" y="163"/>
                  </a:lnTo>
                  <a:lnTo>
                    <a:pt x="221" y="153"/>
                  </a:lnTo>
                  <a:lnTo>
                    <a:pt x="224" y="143"/>
                  </a:lnTo>
                  <a:lnTo>
                    <a:pt x="226" y="132"/>
                  </a:lnTo>
                  <a:lnTo>
                    <a:pt x="228" y="121"/>
                  </a:lnTo>
                  <a:lnTo>
                    <a:pt x="228" y="110"/>
                  </a:lnTo>
                  <a:lnTo>
                    <a:pt x="227" y="99"/>
                  </a:lnTo>
                  <a:lnTo>
                    <a:pt x="225" y="88"/>
                  </a:lnTo>
                  <a:lnTo>
                    <a:pt x="222" y="77"/>
                  </a:lnTo>
                  <a:lnTo>
                    <a:pt x="217" y="66"/>
                  </a:lnTo>
                  <a:lnTo>
                    <a:pt x="212" y="56"/>
                  </a:lnTo>
                  <a:lnTo>
                    <a:pt x="206" y="46"/>
                  </a:lnTo>
                  <a:lnTo>
                    <a:pt x="199" y="38"/>
                  </a:lnTo>
                  <a:lnTo>
                    <a:pt x="191" y="30"/>
                  </a:lnTo>
                  <a:lnTo>
                    <a:pt x="182" y="23"/>
                  </a:lnTo>
                  <a:lnTo>
                    <a:pt x="173" y="17"/>
                  </a:lnTo>
                  <a:lnTo>
                    <a:pt x="163" y="11"/>
                  </a:lnTo>
                  <a:lnTo>
                    <a:pt x="153" y="7"/>
                  </a:lnTo>
                  <a:lnTo>
                    <a:pt x="143" y="4"/>
                  </a:lnTo>
                  <a:lnTo>
                    <a:pt x="132" y="1"/>
                  </a:lnTo>
                  <a:lnTo>
                    <a:pt x="121" y="0"/>
                  </a:lnTo>
                  <a:lnTo>
                    <a:pt x="110" y="0"/>
                  </a:lnTo>
                  <a:lnTo>
                    <a:pt x="99" y="1"/>
                  </a:lnTo>
                  <a:lnTo>
                    <a:pt x="88" y="3"/>
                  </a:lnTo>
                  <a:lnTo>
                    <a:pt x="77" y="6"/>
                  </a:lnTo>
                  <a:lnTo>
                    <a:pt x="66" y="10"/>
                  </a:lnTo>
                  <a:lnTo>
                    <a:pt x="56" y="16"/>
                  </a:lnTo>
                  <a:lnTo>
                    <a:pt x="46" y="22"/>
                  </a:lnTo>
                  <a:lnTo>
                    <a:pt x="38" y="29"/>
                  </a:lnTo>
                  <a:lnTo>
                    <a:pt x="30" y="37"/>
                  </a:lnTo>
                  <a:lnTo>
                    <a:pt x="23" y="45"/>
                  </a:lnTo>
                  <a:lnTo>
                    <a:pt x="17" y="54"/>
                  </a:lnTo>
                  <a:lnTo>
                    <a:pt x="11" y="64"/>
                  </a:lnTo>
                  <a:lnTo>
                    <a:pt x="7" y="74"/>
                  </a:lnTo>
                  <a:lnTo>
                    <a:pt x="4" y="84"/>
                  </a:lnTo>
                  <a:lnTo>
                    <a:pt x="2" y="95"/>
                  </a:lnTo>
                  <a:lnTo>
                    <a:pt x="0" y="106"/>
                  </a:lnTo>
                  <a:lnTo>
                    <a:pt x="0" y="117"/>
                  </a:lnTo>
                  <a:lnTo>
                    <a:pt x="1" y="128"/>
                  </a:lnTo>
                  <a:lnTo>
                    <a:pt x="3" y="139"/>
                  </a:lnTo>
                  <a:lnTo>
                    <a:pt x="6" y="150"/>
                  </a:lnTo>
                  <a:lnTo>
                    <a:pt x="11" y="161"/>
                  </a:lnTo>
                </a:path>
              </a:pathLst>
            </a:custGeom>
            <a:solidFill>
              <a:srgbClr val="526EA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5" name="Freeform 82"/>
            <p:cNvSpPr>
              <a:spLocks/>
            </p:cNvSpPr>
            <p:nvPr/>
          </p:nvSpPr>
          <p:spPr bwMode="auto">
            <a:xfrm>
              <a:off x="235" y="261"/>
              <a:ext cx="222" cy="224"/>
            </a:xfrm>
            <a:custGeom>
              <a:avLst/>
              <a:gdLst>
                <a:gd name="T0" fmla="*/ 15 w 222"/>
                <a:gd name="T1" fmla="*/ 168 h 224"/>
                <a:gd name="T2" fmla="*/ 28 w 222"/>
                <a:gd name="T3" fmla="*/ 186 h 224"/>
                <a:gd name="T4" fmla="*/ 44 w 222"/>
                <a:gd name="T5" fmla="*/ 201 h 224"/>
                <a:gd name="T6" fmla="*/ 62 w 222"/>
                <a:gd name="T7" fmla="*/ 212 h 224"/>
                <a:gd name="T8" fmla="*/ 82 w 222"/>
                <a:gd name="T9" fmla="*/ 219 h 224"/>
                <a:gd name="T10" fmla="*/ 103 w 222"/>
                <a:gd name="T11" fmla="*/ 223 h 224"/>
                <a:gd name="T12" fmla="*/ 124 w 222"/>
                <a:gd name="T13" fmla="*/ 222 h 224"/>
                <a:gd name="T14" fmla="*/ 146 w 222"/>
                <a:gd name="T15" fmla="*/ 217 h 224"/>
                <a:gd name="T16" fmla="*/ 166 w 222"/>
                <a:gd name="T17" fmla="*/ 207 h 224"/>
                <a:gd name="T18" fmla="*/ 184 w 222"/>
                <a:gd name="T19" fmla="*/ 194 h 224"/>
                <a:gd name="T20" fmla="*/ 199 w 222"/>
                <a:gd name="T21" fmla="*/ 178 h 224"/>
                <a:gd name="T22" fmla="*/ 210 w 222"/>
                <a:gd name="T23" fmla="*/ 160 h 224"/>
                <a:gd name="T24" fmla="*/ 217 w 222"/>
                <a:gd name="T25" fmla="*/ 140 h 224"/>
                <a:gd name="T26" fmla="*/ 221 w 222"/>
                <a:gd name="T27" fmla="*/ 118 h 224"/>
                <a:gd name="T28" fmla="*/ 220 w 222"/>
                <a:gd name="T29" fmla="*/ 97 h 224"/>
                <a:gd name="T30" fmla="*/ 215 w 222"/>
                <a:gd name="T31" fmla="*/ 75 h 224"/>
                <a:gd name="T32" fmla="*/ 206 w 222"/>
                <a:gd name="T33" fmla="*/ 55 h 224"/>
                <a:gd name="T34" fmla="*/ 193 w 222"/>
                <a:gd name="T35" fmla="*/ 37 h 224"/>
                <a:gd name="T36" fmla="*/ 177 w 222"/>
                <a:gd name="T37" fmla="*/ 22 h 224"/>
                <a:gd name="T38" fmla="*/ 159 w 222"/>
                <a:gd name="T39" fmla="*/ 11 h 224"/>
                <a:gd name="T40" fmla="*/ 139 w 222"/>
                <a:gd name="T41" fmla="*/ 4 h 224"/>
                <a:gd name="T42" fmla="*/ 118 w 222"/>
                <a:gd name="T43" fmla="*/ 0 h 224"/>
                <a:gd name="T44" fmla="*/ 97 w 222"/>
                <a:gd name="T45" fmla="*/ 1 h 224"/>
                <a:gd name="T46" fmla="*/ 75 w 222"/>
                <a:gd name="T47" fmla="*/ 6 h 224"/>
                <a:gd name="T48" fmla="*/ 55 w 222"/>
                <a:gd name="T49" fmla="*/ 16 h 224"/>
                <a:gd name="T50" fmla="*/ 37 w 222"/>
                <a:gd name="T51" fmla="*/ 29 h 224"/>
                <a:gd name="T52" fmla="*/ 22 w 222"/>
                <a:gd name="T53" fmla="*/ 45 h 224"/>
                <a:gd name="T54" fmla="*/ 11 w 222"/>
                <a:gd name="T55" fmla="*/ 63 h 224"/>
                <a:gd name="T56" fmla="*/ 4 w 222"/>
                <a:gd name="T57" fmla="*/ 83 h 224"/>
                <a:gd name="T58" fmla="*/ 0 w 222"/>
                <a:gd name="T59" fmla="*/ 105 h 224"/>
                <a:gd name="T60" fmla="*/ 1 w 222"/>
                <a:gd name="T61" fmla="*/ 126 h 224"/>
                <a:gd name="T62" fmla="*/ 6 w 222"/>
                <a:gd name="T63" fmla="*/ 148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2" h="224">
                  <a:moveTo>
                    <a:pt x="10" y="158"/>
                  </a:moveTo>
                  <a:lnTo>
                    <a:pt x="15" y="168"/>
                  </a:lnTo>
                  <a:lnTo>
                    <a:pt x="21" y="178"/>
                  </a:lnTo>
                  <a:lnTo>
                    <a:pt x="28" y="186"/>
                  </a:lnTo>
                  <a:lnTo>
                    <a:pt x="35" y="194"/>
                  </a:lnTo>
                  <a:lnTo>
                    <a:pt x="44" y="201"/>
                  </a:lnTo>
                  <a:lnTo>
                    <a:pt x="53" y="207"/>
                  </a:lnTo>
                  <a:lnTo>
                    <a:pt x="62" y="212"/>
                  </a:lnTo>
                  <a:lnTo>
                    <a:pt x="72" y="216"/>
                  </a:lnTo>
                  <a:lnTo>
                    <a:pt x="82" y="219"/>
                  </a:lnTo>
                  <a:lnTo>
                    <a:pt x="92" y="221"/>
                  </a:lnTo>
                  <a:lnTo>
                    <a:pt x="103" y="223"/>
                  </a:lnTo>
                  <a:lnTo>
                    <a:pt x="113" y="223"/>
                  </a:lnTo>
                  <a:lnTo>
                    <a:pt x="124" y="222"/>
                  </a:lnTo>
                  <a:lnTo>
                    <a:pt x="135" y="220"/>
                  </a:lnTo>
                  <a:lnTo>
                    <a:pt x="146" y="217"/>
                  </a:lnTo>
                  <a:lnTo>
                    <a:pt x="156" y="212"/>
                  </a:lnTo>
                  <a:lnTo>
                    <a:pt x="166" y="207"/>
                  </a:lnTo>
                  <a:lnTo>
                    <a:pt x="176" y="201"/>
                  </a:lnTo>
                  <a:lnTo>
                    <a:pt x="184" y="194"/>
                  </a:lnTo>
                  <a:lnTo>
                    <a:pt x="192" y="186"/>
                  </a:lnTo>
                  <a:lnTo>
                    <a:pt x="199" y="178"/>
                  </a:lnTo>
                  <a:lnTo>
                    <a:pt x="205" y="169"/>
                  </a:lnTo>
                  <a:lnTo>
                    <a:pt x="210" y="160"/>
                  </a:lnTo>
                  <a:lnTo>
                    <a:pt x="214" y="150"/>
                  </a:lnTo>
                  <a:lnTo>
                    <a:pt x="217" y="140"/>
                  </a:lnTo>
                  <a:lnTo>
                    <a:pt x="220" y="129"/>
                  </a:lnTo>
                  <a:lnTo>
                    <a:pt x="221" y="118"/>
                  </a:lnTo>
                  <a:lnTo>
                    <a:pt x="221" y="108"/>
                  </a:lnTo>
                  <a:lnTo>
                    <a:pt x="220" y="97"/>
                  </a:lnTo>
                  <a:lnTo>
                    <a:pt x="219" y="86"/>
                  </a:lnTo>
                  <a:lnTo>
                    <a:pt x="215" y="75"/>
                  </a:lnTo>
                  <a:lnTo>
                    <a:pt x="211" y="65"/>
                  </a:lnTo>
                  <a:lnTo>
                    <a:pt x="206" y="55"/>
                  </a:lnTo>
                  <a:lnTo>
                    <a:pt x="200" y="45"/>
                  </a:lnTo>
                  <a:lnTo>
                    <a:pt x="193" y="37"/>
                  </a:lnTo>
                  <a:lnTo>
                    <a:pt x="186" y="29"/>
                  </a:lnTo>
                  <a:lnTo>
                    <a:pt x="177" y="22"/>
                  </a:lnTo>
                  <a:lnTo>
                    <a:pt x="168" y="16"/>
                  </a:lnTo>
                  <a:lnTo>
                    <a:pt x="159" y="11"/>
                  </a:lnTo>
                  <a:lnTo>
                    <a:pt x="149" y="7"/>
                  </a:lnTo>
                  <a:lnTo>
                    <a:pt x="139" y="4"/>
                  </a:lnTo>
                  <a:lnTo>
                    <a:pt x="129" y="2"/>
                  </a:lnTo>
                  <a:lnTo>
                    <a:pt x="118" y="0"/>
                  </a:lnTo>
                  <a:lnTo>
                    <a:pt x="108" y="0"/>
                  </a:lnTo>
                  <a:lnTo>
                    <a:pt x="97" y="1"/>
                  </a:lnTo>
                  <a:lnTo>
                    <a:pt x="86" y="3"/>
                  </a:lnTo>
                  <a:lnTo>
                    <a:pt x="75" y="6"/>
                  </a:lnTo>
                  <a:lnTo>
                    <a:pt x="65" y="11"/>
                  </a:lnTo>
                  <a:lnTo>
                    <a:pt x="55" y="16"/>
                  </a:lnTo>
                  <a:lnTo>
                    <a:pt x="45" y="22"/>
                  </a:lnTo>
                  <a:lnTo>
                    <a:pt x="37" y="29"/>
                  </a:lnTo>
                  <a:lnTo>
                    <a:pt x="29" y="37"/>
                  </a:lnTo>
                  <a:lnTo>
                    <a:pt x="22" y="45"/>
                  </a:lnTo>
                  <a:lnTo>
                    <a:pt x="16" y="54"/>
                  </a:lnTo>
                  <a:lnTo>
                    <a:pt x="11" y="63"/>
                  </a:lnTo>
                  <a:lnTo>
                    <a:pt x="7" y="73"/>
                  </a:lnTo>
                  <a:lnTo>
                    <a:pt x="4" y="83"/>
                  </a:lnTo>
                  <a:lnTo>
                    <a:pt x="1" y="94"/>
                  </a:lnTo>
                  <a:lnTo>
                    <a:pt x="0" y="105"/>
                  </a:lnTo>
                  <a:lnTo>
                    <a:pt x="0" y="115"/>
                  </a:lnTo>
                  <a:lnTo>
                    <a:pt x="1" y="126"/>
                  </a:lnTo>
                  <a:lnTo>
                    <a:pt x="2" y="137"/>
                  </a:lnTo>
                  <a:lnTo>
                    <a:pt x="6" y="148"/>
                  </a:lnTo>
                  <a:lnTo>
                    <a:pt x="10" y="158"/>
                  </a:lnTo>
                </a:path>
              </a:pathLst>
            </a:custGeom>
            <a:solidFill>
              <a:srgbClr val="5570A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6" name="Freeform 83"/>
            <p:cNvSpPr>
              <a:spLocks/>
            </p:cNvSpPr>
            <p:nvPr/>
          </p:nvSpPr>
          <p:spPr bwMode="auto">
            <a:xfrm>
              <a:off x="238" y="262"/>
              <a:ext cx="218" cy="218"/>
            </a:xfrm>
            <a:custGeom>
              <a:avLst/>
              <a:gdLst>
                <a:gd name="T0" fmla="*/ 15 w 218"/>
                <a:gd name="T1" fmla="*/ 164 h 218"/>
                <a:gd name="T2" fmla="*/ 28 w 218"/>
                <a:gd name="T3" fmla="*/ 181 h 218"/>
                <a:gd name="T4" fmla="*/ 43 w 218"/>
                <a:gd name="T5" fmla="*/ 195 h 218"/>
                <a:gd name="T6" fmla="*/ 61 w 218"/>
                <a:gd name="T7" fmla="*/ 206 h 218"/>
                <a:gd name="T8" fmla="*/ 81 w 218"/>
                <a:gd name="T9" fmla="*/ 213 h 218"/>
                <a:gd name="T10" fmla="*/ 101 w 218"/>
                <a:gd name="T11" fmla="*/ 217 h 218"/>
                <a:gd name="T12" fmla="*/ 122 w 218"/>
                <a:gd name="T13" fmla="*/ 216 h 218"/>
                <a:gd name="T14" fmla="*/ 143 w 218"/>
                <a:gd name="T15" fmla="*/ 211 h 218"/>
                <a:gd name="T16" fmla="*/ 164 w 218"/>
                <a:gd name="T17" fmla="*/ 202 h 218"/>
                <a:gd name="T18" fmla="*/ 181 w 218"/>
                <a:gd name="T19" fmla="*/ 189 h 218"/>
                <a:gd name="T20" fmla="*/ 195 w 218"/>
                <a:gd name="T21" fmla="*/ 174 h 218"/>
                <a:gd name="T22" fmla="*/ 206 w 218"/>
                <a:gd name="T23" fmla="*/ 156 h 218"/>
                <a:gd name="T24" fmla="*/ 213 w 218"/>
                <a:gd name="T25" fmla="*/ 136 h 218"/>
                <a:gd name="T26" fmla="*/ 217 w 218"/>
                <a:gd name="T27" fmla="*/ 116 h 218"/>
                <a:gd name="T28" fmla="*/ 216 w 218"/>
                <a:gd name="T29" fmla="*/ 95 h 218"/>
                <a:gd name="T30" fmla="*/ 211 w 218"/>
                <a:gd name="T31" fmla="*/ 74 h 218"/>
                <a:gd name="T32" fmla="*/ 202 w 218"/>
                <a:gd name="T33" fmla="*/ 53 h 218"/>
                <a:gd name="T34" fmla="*/ 189 w 218"/>
                <a:gd name="T35" fmla="*/ 36 h 218"/>
                <a:gd name="T36" fmla="*/ 174 w 218"/>
                <a:gd name="T37" fmla="*/ 22 h 218"/>
                <a:gd name="T38" fmla="*/ 156 w 218"/>
                <a:gd name="T39" fmla="*/ 11 h 218"/>
                <a:gd name="T40" fmla="*/ 136 w 218"/>
                <a:gd name="T41" fmla="*/ 4 h 218"/>
                <a:gd name="T42" fmla="*/ 116 w 218"/>
                <a:gd name="T43" fmla="*/ 0 h 218"/>
                <a:gd name="T44" fmla="*/ 95 w 218"/>
                <a:gd name="T45" fmla="*/ 1 h 218"/>
                <a:gd name="T46" fmla="*/ 74 w 218"/>
                <a:gd name="T47" fmla="*/ 6 h 218"/>
                <a:gd name="T48" fmla="*/ 53 w 218"/>
                <a:gd name="T49" fmla="*/ 15 h 218"/>
                <a:gd name="T50" fmla="*/ 36 w 218"/>
                <a:gd name="T51" fmla="*/ 28 h 218"/>
                <a:gd name="T52" fmla="*/ 22 w 218"/>
                <a:gd name="T53" fmla="*/ 43 h 218"/>
                <a:gd name="T54" fmla="*/ 11 w 218"/>
                <a:gd name="T55" fmla="*/ 61 h 218"/>
                <a:gd name="T56" fmla="*/ 4 w 218"/>
                <a:gd name="T57" fmla="*/ 81 h 218"/>
                <a:gd name="T58" fmla="*/ 0 w 218"/>
                <a:gd name="T59" fmla="*/ 101 h 218"/>
                <a:gd name="T60" fmla="*/ 1 w 218"/>
                <a:gd name="T61" fmla="*/ 122 h 218"/>
                <a:gd name="T62" fmla="*/ 6 w 218"/>
                <a:gd name="T63" fmla="*/ 143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18">
                  <a:moveTo>
                    <a:pt x="10" y="154"/>
                  </a:moveTo>
                  <a:lnTo>
                    <a:pt x="15" y="164"/>
                  </a:lnTo>
                  <a:lnTo>
                    <a:pt x="21" y="173"/>
                  </a:lnTo>
                  <a:lnTo>
                    <a:pt x="28" y="181"/>
                  </a:lnTo>
                  <a:lnTo>
                    <a:pt x="35" y="189"/>
                  </a:lnTo>
                  <a:lnTo>
                    <a:pt x="43" y="195"/>
                  </a:lnTo>
                  <a:lnTo>
                    <a:pt x="52" y="201"/>
                  </a:lnTo>
                  <a:lnTo>
                    <a:pt x="61" y="206"/>
                  </a:lnTo>
                  <a:lnTo>
                    <a:pt x="71" y="210"/>
                  </a:lnTo>
                  <a:lnTo>
                    <a:pt x="81" y="213"/>
                  </a:lnTo>
                  <a:lnTo>
                    <a:pt x="91" y="216"/>
                  </a:lnTo>
                  <a:lnTo>
                    <a:pt x="101" y="217"/>
                  </a:lnTo>
                  <a:lnTo>
                    <a:pt x="112" y="217"/>
                  </a:lnTo>
                  <a:lnTo>
                    <a:pt x="122" y="216"/>
                  </a:lnTo>
                  <a:lnTo>
                    <a:pt x="133" y="214"/>
                  </a:lnTo>
                  <a:lnTo>
                    <a:pt x="143" y="211"/>
                  </a:lnTo>
                  <a:lnTo>
                    <a:pt x="154" y="207"/>
                  </a:lnTo>
                  <a:lnTo>
                    <a:pt x="164" y="202"/>
                  </a:lnTo>
                  <a:lnTo>
                    <a:pt x="173" y="196"/>
                  </a:lnTo>
                  <a:lnTo>
                    <a:pt x="181" y="189"/>
                  </a:lnTo>
                  <a:lnTo>
                    <a:pt x="189" y="182"/>
                  </a:lnTo>
                  <a:lnTo>
                    <a:pt x="195" y="174"/>
                  </a:lnTo>
                  <a:lnTo>
                    <a:pt x="201" y="165"/>
                  </a:lnTo>
                  <a:lnTo>
                    <a:pt x="206" y="156"/>
                  </a:lnTo>
                  <a:lnTo>
                    <a:pt x="210" y="146"/>
                  </a:lnTo>
                  <a:lnTo>
                    <a:pt x="213" y="136"/>
                  </a:lnTo>
                  <a:lnTo>
                    <a:pt x="216" y="126"/>
                  </a:lnTo>
                  <a:lnTo>
                    <a:pt x="217" y="116"/>
                  </a:lnTo>
                  <a:lnTo>
                    <a:pt x="217" y="105"/>
                  </a:lnTo>
                  <a:lnTo>
                    <a:pt x="216" y="95"/>
                  </a:lnTo>
                  <a:lnTo>
                    <a:pt x="214" y="84"/>
                  </a:lnTo>
                  <a:lnTo>
                    <a:pt x="211" y="74"/>
                  </a:lnTo>
                  <a:lnTo>
                    <a:pt x="207" y="63"/>
                  </a:lnTo>
                  <a:lnTo>
                    <a:pt x="202" y="53"/>
                  </a:lnTo>
                  <a:lnTo>
                    <a:pt x="196" y="44"/>
                  </a:lnTo>
                  <a:lnTo>
                    <a:pt x="189" y="36"/>
                  </a:lnTo>
                  <a:lnTo>
                    <a:pt x="182" y="28"/>
                  </a:lnTo>
                  <a:lnTo>
                    <a:pt x="174" y="22"/>
                  </a:lnTo>
                  <a:lnTo>
                    <a:pt x="165" y="16"/>
                  </a:lnTo>
                  <a:lnTo>
                    <a:pt x="156" y="11"/>
                  </a:lnTo>
                  <a:lnTo>
                    <a:pt x="146" y="7"/>
                  </a:lnTo>
                  <a:lnTo>
                    <a:pt x="136" y="4"/>
                  </a:lnTo>
                  <a:lnTo>
                    <a:pt x="126" y="1"/>
                  </a:lnTo>
                  <a:lnTo>
                    <a:pt x="116" y="0"/>
                  </a:lnTo>
                  <a:lnTo>
                    <a:pt x="105" y="0"/>
                  </a:lnTo>
                  <a:lnTo>
                    <a:pt x="95" y="1"/>
                  </a:lnTo>
                  <a:lnTo>
                    <a:pt x="84" y="3"/>
                  </a:lnTo>
                  <a:lnTo>
                    <a:pt x="74" y="6"/>
                  </a:lnTo>
                  <a:lnTo>
                    <a:pt x="63" y="10"/>
                  </a:lnTo>
                  <a:lnTo>
                    <a:pt x="53" y="15"/>
                  </a:lnTo>
                  <a:lnTo>
                    <a:pt x="44" y="21"/>
                  </a:lnTo>
                  <a:lnTo>
                    <a:pt x="36" y="28"/>
                  </a:lnTo>
                  <a:lnTo>
                    <a:pt x="28" y="35"/>
                  </a:lnTo>
                  <a:lnTo>
                    <a:pt x="22" y="43"/>
                  </a:lnTo>
                  <a:lnTo>
                    <a:pt x="16" y="52"/>
                  </a:lnTo>
                  <a:lnTo>
                    <a:pt x="11" y="61"/>
                  </a:lnTo>
                  <a:lnTo>
                    <a:pt x="7" y="71"/>
                  </a:lnTo>
                  <a:lnTo>
                    <a:pt x="4" y="81"/>
                  </a:lnTo>
                  <a:lnTo>
                    <a:pt x="1" y="91"/>
                  </a:lnTo>
                  <a:lnTo>
                    <a:pt x="0" y="101"/>
                  </a:lnTo>
                  <a:lnTo>
                    <a:pt x="0" y="112"/>
                  </a:lnTo>
                  <a:lnTo>
                    <a:pt x="1" y="122"/>
                  </a:lnTo>
                  <a:lnTo>
                    <a:pt x="3" y="133"/>
                  </a:lnTo>
                  <a:lnTo>
                    <a:pt x="6" y="143"/>
                  </a:lnTo>
                  <a:lnTo>
                    <a:pt x="10" y="154"/>
                  </a:lnTo>
                </a:path>
              </a:pathLst>
            </a:custGeom>
            <a:solidFill>
              <a:srgbClr val="5773A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7" name="Freeform 84"/>
            <p:cNvSpPr>
              <a:spLocks/>
            </p:cNvSpPr>
            <p:nvPr/>
          </p:nvSpPr>
          <p:spPr bwMode="auto">
            <a:xfrm>
              <a:off x="243" y="265"/>
              <a:ext cx="212" cy="214"/>
            </a:xfrm>
            <a:custGeom>
              <a:avLst/>
              <a:gdLst>
                <a:gd name="T0" fmla="*/ 14 w 212"/>
                <a:gd name="T1" fmla="*/ 161 h 214"/>
                <a:gd name="T2" fmla="*/ 27 w 212"/>
                <a:gd name="T3" fmla="*/ 178 h 214"/>
                <a:gd name="T4" fmla="*/ 42 w 212"/>
                <a:gd name="T5" fmla="*/ 192 h 214"/>
                <a:gd name="T6" fmla="*/ 59 w 212"/>
                <a:gd name="T7" fmla="*/ 202 h 214"/>
                <a:gd name="T8" fmla="*/ 78 w 212"/>
                <a:gd name="T9" fmla="*/ 209 h 214"/>
                <a:gd name="T10" fmla="*/ 98 w 212"/>
                <a:gd name="T11" fmla="*/ 213 h 214"/>
                <a:gd name="T12" fmla="*/ 119 w 212"/>
                <a:gd name="T13" fmla="*/ 212 h 214"/>
                <a:gd name="T14" fmla="*/ 139 w 212"/>
                <a:gd name="T15" fmla="*/ 207 h 214"/>
                <a:gd name="T16" fmla="*/ 159 w 212"/>
                <a:gd name="T17" fmla="*/ 198 h 214"/>
                <a:gd name="T18" fmla="*/ 176 w 212"/>
                <a:gd name="T19" fmla="*/ 185 h 214"/>
                <a:gd name="T20" fmla="*/ 190 w 212"/>
                <a:gd name="T21" fmla="*/ 170 h 214"/>
                <a:gd name="T22" fmla="*/ 201 w 212"/>
                <a:gd name="T23" fmla="*/ 152 h 214"/>
                <a:gd name="T24" fmla="*/ 208 w 212"/>
                <a:gd name="T25" fmla="*/ 133 h 214"/>
                <a:gd name="T26" fmla="*/ 211 w 212"/>
                <a:gd name="T27" fmla="*/ 113 h 214"/>
                <a:gd name="T28" fmla="*/ 210 w 212"/>
                <a:gd name="T29" fmla="*/ 92 h 214"/>
                <a:gd name="T30" fmla="*/ 206 w 212"/>
                <a:gd name="T31" fmla="*/ 72 h 214"/>
                <a:gd name="T32" fmla="*/ 197 w 212"/>
                <a:gd name="T33" fmla="*/ 52 h 214"/>
                <a:gd name="T34" fmla="*/ 184 w 212"/>
                <a:gd name="T35" fmla="*/ 35 h 214"/>
                <a:gd name="T36" fmla="*/ 169 w 212"/>
                <a:gd name="T37" fmla="*/ 21 h 214"/>
                <a:gd name="T38" fmla="*/ 152 w 212"/>
                <a:gd name="T39" fmla="*/ 11 h 214"/>
                <a:gd name="T40" fmla="*/ 133 w 212"/>
                <a:gd name="T41" fmla="*/ 4 h 214"/>
                <a:gd name="T42" fmla="*/ 113 w 212"/>
                <a:gd name="T43" fmla="*/ 0 h 214"/>
                <a:gd name="T44" fmla="*/ 92 w 212"/>
                <a:gd name="T45" fmla="*/ 1 h 214"/>
                <a:gd name="T46" fmla="*/ 72 w 212"/>
                <a:gd name="T47" fmla="*/ 6 h 214"/>
                <a:gd name="T48" fmla="*/ 52 w 212"/>
                <a:gd name="T49" fmla="*/ 15 h 214"/>
                <a:gd name="T50" fmla="*/ 35 w 212"/>
                <a:gd name="T51" fmla="*/ 28 h 214"/>
                <a:gd name="T52" fmla="*/ 21 w 212"/>
                <a:gd name="T53" fmla="*/ 43 h 214"/>
                <a:gd name="T54" fmla="*/ 10 w 212"/>
                <a:gd name="T55" fmla="*/ 61 h 214"/>
                <a:gd name="T56" fmla="*/ 3 w 212"/>
                <a:gd name="T57" fmla="*/ 80 h 214"/>
                <a:gd name="T58" fmla="*/ 0 w 212"/>
                <a:gd name="T59" fmla="*/ 100 h 214"/>
                <a:gd name="T60" fmla="*/ 1 w 212"/>
                <a:gd name="T61" fmla="*/ 121 h 214"/>
                <a:gd name="T62" fmla="*/ 5 w 212"/>
                <a:gd name="T63" fmla="*/ 141 h 2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2" h="214">
                  <a:moveTo>
                    <a:pt x="9" y="151"/>
                  </a:moveTo>
                  <a:lnTo>
                    <a:pt x="14" y="161"/>
                  </a:lnTo>
                  <a:lnTo>
                    <a:pt x="20" y="170"/>
                  </a:lnTo>
                  <a:lnTo>
                    <a:pt x="27" y="178"/>
                  </a:lnTo>
                  <a:lnTo>
                    <a:pt x="34" y="185"/>
                  </a:lnTo>
                  <a:lnTo>
                    <a:pt x="42" y="192"/>
                  </a:lnTo>
                  <a:lnTo>
                    <a:pt x="50" y="197"/>
                  </a:lnTo>
                  <a:lnTo>
                    <a:pt x="59" y="202"/>
                  </a:lnTo>
                  <a:lnTo>
                    <a:pt x="68" y="206"/>
                  </a:lnTo>
                  <a:lnTo>
                    <a:pt x="78" y="209"/>
                  </a:lnTo>
                  <a:lnTo>
                    <a:pt x="88" y="211"/>
                  </a:lnTo>
                  <a:lnTo>
                    <a:pt x="98" y="213"/>
                  </a:lnTo>
                  <a:lnTo>
                    <a:pt x="108" y="213"/>
                  </a:lnTo>
                  <a:lnTo>
                    <a:pt x="119" y="212"/>
                  </a:lnTo>
                  <a:lnTo>
                    <a:pt x="129" y="210"/>
                  </a:lnTo>
                  <a:lnTo>
                    <a:pt x="139" y="207"/>
                  </a:lnTo>
                  <a:lnTo>
                    <a:pt x="149" y="203"/>
                  </a:lnTo>
                  <a:lnTo>
                    <a:pt x="159" y="198"/>
                  </a:lnTo>
                  <a:lnTo>
                    <a:pt x="168" y="192"/>
                  </a:lnTo>
                  <a:lnTo>
                    <a:pt x="176" y="185"/>
                  </a:lnTo>
                  <a:lnTo>
                    <a:pt x="183" y="178"/>
                  </a:lnTo>
                  <a:lnTo>
                    <a:pt x="190" y="170"/>
                  </a:lnTo>
                  <a:lnTo>
                    <a:pt x="196" y="161"/>
                  </a:lnTo>
                  <a:lnTo>
                    <a:pt x="201" y="152"/>
                  </a:lnTo>
                  <a:lnTo>
                    <a:pt x="205" y="143"/>
                  </a:lnTo>
                  <a:lnTo>
                    <a:pt x="208" y="133"/>
                  </a:lnTo>
                  <a:lnTo>
                    <a:pt x="210" y="123"/>
                  </a:lnTo>
                  <a:lnTo>
                    <a:pt x="211" y="113"/>
                  </a:lnTo>
                  <a:lnTo>
                    <a:pt x="211" y="103"/>
                  </a:lnTo>
                  <a:lnTo>
                    <a:pt x="210" y="92"/>
                  </a:lnTo>
                  <a:lnTo>
                    <a:pt x="209" y="82"/>
                  </a:lnTo>
                  <a:lnTo>
                    <a:pt x="206" y="72"/>
                  </a:lnTo>
                  <a:lnTo>
                    <a:pt x="202" y="62"/>
                  </a:lnTo>
                  <a:lnTo>
                    <a:pt x="197" y="52"/>
                  </a:lnTo>
                  <a:lnTo>
                    <a:pt x="191" y="43"/>
                  </a:lnTo>
                  <a:lnTo>
                    <a:pt x="184" y="35"/>
                  </a:lnTo>
                  <a:lnTo>
                    <a:pt x="177" y="28"/>
                  </a:lnTo>
                  <a:lnTo>
                    <a:pt x="169" y="21"/>
                  </a:lnTo>
                  <a:lnTo>
                    <a:pt x="161" y="16"/>
                  </a:lnTo>
                  <a:lnTo>
                    <a:pt x="152" y="11"/>
                  </a:lnTo>
                  <a:lnTo>
                    <a:pt x="143" y="7"/>
                  </a:lnTo>
                  <a:lnTo>
                    <a:pt x="133" y="4"/>
                  </a:lnTo>
                  <a:lnTo>
                    <a:pt x="123" y="2"/>
                  </a:lnTo>
                  <a:lnTo>
                    <a:pt x="113" y="0"/>
                  </a:lnTo>
                  <a:lnTo>
                    <a:pt x="103" y="0"/>
                  </a:lnTo>
                  <a:lnTo>
                    <a:pt x="92" y="1"/>
                  </a:lnTo>
                  <a:lnTo>
                    <a:pt x="82" y="3"/>
                  </a:lnTo>
                  <a:lnTo>
                    <a:pt x="72" y="6"/>
                  </a:lnTo>
                  <a:lnTo>
                    <a:pt x="62" y="10"/>
                  </a:lnTo>
                  <a:lnTo>
                    <a:pt x="52" y="15"/>
                  </a:lnTo>
                  <a:lnTo>
                    <a:pt x="43" y="21"/>
                  </a:lnTo>
                  <a:lnTo>
                    <a:pt x="35" y="28"/>
                  </a:lnTo>
                  <a:lnTo>
                    <a:pt x="28" y="35"/>
                  </a:lnTo>
                  <a:lnTo>
                    <a:pt x="21" y="43"/>
                  </a:lnTo>
                  <a:lnTo>
                    <a:pt x="15" y="52"/>
                  </a:lnTo>
                  <a:lnTo>
                    <a:pt x="10" y="61"/>
                  </a:lnTo>
                  <a:lnTo>
                    <a:pt x="6" y="70"/>
                  </a:lnTo>
                  <a:lnTo>
                    <a:pt x="3" y="80"/>
                  </a:lnTo>
                  <a:lnTo>
                    <a:pt x="1" y="90"/>
                  </a:lnTo>
                  <a:lnTo>
                    <a:pt x="0" y="100"/>
                  </a:lnTo>
                  <a:lnTo>
                    <a:pt x="0" y="110"/>
                  </a:lnTo>
                  <a:lnTo>
                    <a:pt x="1" y="121"/>
                  </a:lnTo>
                  <a:lnTo>
                    <a:pt x="2" y="131"/>
                  </a:lnTo>
                  <a:lnTo>
                    <a:pt x="5" y="141"/>
                  </a:lnTo>
                  <a:lnTo>
                    <a:pt x="9" y="151"/>
                  </a:lnTo>
                </a:path>
              </a:pathLst>
            </a:custGeom>
            <a:solidFill>
              <a:srgbClr val="5A76A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8" name="Freeform 85"/>
            <p:cNvSpPr>
              <a:spLocks/>
            </p:cNvSpPr>
            <p:nvPr/>
          </p:nvSpPr>
          <p:spPr bwMode="auto">
            <a:xfrm>
              <a:off x="248" y="267"/>
              <a:ext cx="207" cy="208"/>
            </a:xfrm>
            <a:custGeom>
              <a:avLst/>
              <a:gdLst>
                <a:gd name="T0" fmla="*/ 14 w 207"/>
                <a:gd name="T1" fmla="*/ 156 h 208"/>
                <a:gd name="T2" fmla="*/ 26 w 207"/>
                <a:gd name="T3" fmla="*/ 173 h 208"/>
                <a:gd name="T4" fmla="*/ 41 w 207"/>
                <a:gd name="T5" fmla="*/ 186 h 208"/>
                <a:gd name="T6" fmla="*/ 58 w 207"/>
                <a:gd name="T7" fmla="*/ 197 h 208"/>
                <a:gd name="T8" fmla="*/ 76 w 207"/>
                <a:gd name="T9" fmla="*/ 203 h 208"/>
                <a:gd name="T10" fmla="*/ 96 w 207"/>
                <a:gd name="T11" fmla="*/ 207 h 208"/>
                <a:gd name="T12" fmla="*/ 116 w 207"/>
                <a:gd name="T13" fmla="*/ 206 h 208"/>
                <a:gd name="T14" fmla="*/ 136 w 207"/>
                <a:gd name="T15" fmla="*/ 201 h 208"/>
                <a:gd name="T16" fmla="*/ 155 w 207"/>
                <a:gd name="T17" fmla="*/ 192 h 208"/>
                <a:gd name="T18" fmla="*/ 172 w 207"/>
                <a:gd name="T19" fmla="*/ 180 h 208"/>
                <a:gd name="T20" fmla="*/ 185 w 207"/>
                <a:gd name="T21" fmla="*/ 165 h 208"/>
                <a:gd name="T22" fmla="*/ 196 w 207"/>
                <a:gd name="T23" fmla="*/ 148 h 208"/>
                <a:gd name="T24" fmla="*/ 203 w 207"/>
                <a:gd name="T25" fmla="*/ 130 h 208"/>
                <a:gd name="T26" fmla="*/ 206 w 207"/>
                <a:gd name="T27" fmla="*/ 110 h 208"/>
                <a:gd name="T28" fmla="*/ 205 w 207"/>
                <a:gd name="T29" fmla="*/ 90 h 208"/>
                <a:gd name="T30" fmla="*/ 201 w 207"/>
                <a:gd name="T31" fmla="*/ 70 h 208"/>
                <a:gd name="T32" fmla="*/ 192 w 207"/>
                <a:gd name="T33" fmla="*/ 51 h 208"/>
                <a:gd name="T34" fmla="*/ 180 w 207"/>
                <a:gd name="T35" fmla="*/ 34 h 208"/>
                <a:gd name="T36" fmla="*/ 165 w 207"/>
                <a:gd name="T37" fmla="*/ 21 h 208"/>
                <a:gd name="T38" fmla="*/ 148 w 207"/>
                <a:gd name="T39" fmla="*/ 10 h 208"/>
                <a:gd name="T40" fmla="*/ 130 w 207"/>
                <a:gd name="T41" fmla="*/ 4 h 208"/>
                <a:gd name="T42" fmla="*/ 110 w 207"/>
                <a:gd name="T43" fmla="*/ 0 h 208"/>
                <a:gd name="T44" fmla="*/ 90 w 207"/>
                <a:gd name="T45" fmla="*/ 1 h 208"/>
                <a:gd name="T46" fmla="*/ 70 w 207"/>
                <a:gd name="T47" fmla="*/ 6 h 208"/>
                <a:gd name="T48" fmla="*/ 51 w 207"/>
                <a:gd name="T49" fmla="*/ 15 h 208"/>
                <a:gd name="T50" fmla="*/ 34 w 207"/>
                <a:gd name="T51" fmla="*/ 27 h 208"/>
                <a:gd name="T52" fmla="*/ 21 w 207"/>
                <a:gd name="T53" fmla="*/ 42 h 208"/>
                <a:gd name="T54" fmla="*/ 10 w 207"/>
                <a:gd name="T55" fmla="*/ 59 h 208"/>
                <a:gd name="T56" fmla="*/ 3 w 207"/>
                <a:gd name="T57" fmla="*/ 77 h 208"/>
                <a:gd name="T58" fmla="*/ 0 w 207"/>
                <a:gd name="T59" fmla="*/ 97 h 208"/>
                <a:gd name="T60" fmla="*/ 1 w 207"/>
                <a:gd name="T61" fmla="*/ 117 h 208"/>
                <a:gd name="T62" fmla="*/ 5 w 207"/>
                <a:gd name="T63" fmla="*/ 137 h 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7" h="208">
                  <a:moveTo>
                    <a:pt x="9" y="147"/>
                  </a:moveTo>
                  <a:lnTo>
                    <a:pt x="14" y="156"/>
                  </a:lnTo>
                  <a:lnTo>
                    <a:pt x="20" y="165"/>
                  </a:lnTo>
                  <a:lnTo>
                    <a:pt x="26" y="173"/>
                  </a:lnTo>
                  <a:lnTo>
                    <a:pt x="33" y="180"/>
                  </a:lnTo>
                  <a:lnTo>
                    <a:pt x="41" y="186"/>
                  </a:lnTo>
                  <a:lnTo>
                    <a:pt x="49" y="192"/>
                  </a:lnTo>
                  <a:lnTo>
                    <a:pt x="58" y="197"/>
                  </a:lnTo>
                  <a:lnTo>
                    <a:pt x="67" y="201"/>
                  </a:lnTo>
                  <a:lnTo>
                    <a:pt x="76" y="203"/>
                  </a:lnTo>
                  <a:lnTo>
                    <a:pt x="86" y="206"/>
                  </a:lnTo>
                  <a:lnTo>
                    <a:pt x="96" y="207"/>
                  </a:lnTo>
                  <a:lnTo>
                    <a:pt x="106" y="207"/>
                  </a:lnTo>
                  <a:lnTo>
                    <a:pt x="116" y="206"/>
                  </a:lnTo>
                  <a:lnTo>
                    <a:pt x="126" y="204"/>
                  </a:lnTo>
                  <a:lnTo>
                    <a:pt x="136" y="201"/>
                  </a:lnTo>
                  <a:lnTo>
                    <a:pt x="146" y="197"/>
                  </a:lnTo>
                  <a:lnTo>
                    <a:pt x="155" y="192"/>
                  </a:lnTo>
                  <a:lnTo>
                    <a:pt x="164" y="187"/>
                  </a:lnTo>
                  <a:lnTo>
                    <a:pt x="172" y="180"/>
                  </a:lnTo>
                  <a:lnTo>
                    <a:pt x="179" y="173"/>
                  </a:lnTo>
                  <a:lnTo>
                    <a:pt x="185" y="165"/>
                  </a:lnTo>
                  <a:lnTo>
                    <a:pt x="191" y="157"/>
                  </a:lnTo>
                  <a:lnTo>
                    <a:pt x="196" y="148"/>
                  </a:lnTo>
                  <a:lnTo>
                    <a:pt x="200" y="139"/>
                  </a:lnTo>
                  <a:lnTo>
                    <a:pt x="203" y="130"/>
                  </a:lnTo>
                  <a:lnTo>
                    <a:pt x="205" y="120"/>
                  </a:lnTo>
                  <a:lnTo>
                    <a:pt x="206" y="110"/>
                  </a:lnTo>
                  <a:lnTo>
                    <a:pt x="206" y="100"/>
                  </a:lnTo>
                  <a:lnTo>
                    <a:pt x="205" y="90"/>
                  </a:lnTo>
                  <a:lnTo>
                    <a:pt x="204" y="80"/>
                  </a:lnTo>
                  <a:lnTo>
                    <a:pt x="201" y="70"/>
                  </a:lnTo>
                  <a:lnTo>
                    <a:pt x="197" y="60"/>
                  </a:lnTo>
                  <a:lnTo>
                    <a:pt x="192" y="51"/>
                  </a:lnTo>
                  <a:lnTo>
                    <a:pt x="186" y="42"/>
                  </a:lnTo>
                  <a:lnTo>
                    <a:pt x="180" y="34"/>
                  </a:lnTo>
                  <a:lnTo>
                    <a:pt x="173" y="27"/>
                  </a:lnTo>
                  <a:lnTo>
                    <a:pt x="165" y="21"/>
                  </a:lnTo>
                  <a:lnTo>
                    <a:pt x="157" y="15"/>
                  </a:lnTo>
                  <a:lnTo>
                    <a:pt x="148" y="10"/>
                  </a:lnTo>
                  <a:lnTo>
                    <a:pt x="139" y="6"/>
                  </a:lnTo>
                  <a:lnTo>
                    <a:pt x="130" y="4"/>
                  </a:lnTo>
                  <a:lnTo>
                    <a:pt x="120" y="1"/>
                  </a:lnTo>
                  <a:lnTo>
                    <a:pt x="110" y="0"/>
                  </a:lnTo>
                  <a:lnTo>
                    <a:pt x="100" y="0"/>
                  </a:lnTo>
                  <a:lnTo>
                    <a:pt x="90" y="1"/>
                  </a:lnTo>
                  <a:lnTo>
                    <a:pt x="80" y="3"/>
                  </a:lnTo>
                  <a:lnTo>
                    <a:pt x="70" y="6"/>
                  </a:lnTo>
                  <a:lnTo>
                    <a:pt x="60" y="10"/>
                  </a:lnTo>
                  <a:lnTo>
                    <a:pt x="51" y="15"/>
                  </a:lnTo>
                  <a:lnTo>
                    <a:pt x="42" y="20"/>
                  </a:lnTo>
                  <a:lnTo>
                    <a:pt x="34" y="27"/>
                  </a:lnTo>
                  <a:lnTo>
                    <a:pt x="27" y="34"/>
                  </a:lnTo>
                  <a:lnTo>
                    <a:pt x="21" y="42"/>
                  </a:lnTo>
                  <a:lnTo>
                    <a:pt x="15" y="50"/>
                  </a:lnTo>
                  <a:lnTo>
                    <a:pt x="10" y="59"/>
                  </a:lnTo>
                  <a:lnTo>
                    <a:pt x="6" y="68"/>
                  </a:lnTo>
                  <a:lnTo>
                    <a:pt x="3" y="77"/>
                  </a:lnTo>
                  <a:lnTo>
                    <a:pt x="1" y="87"/>
                  </a:lnTo>
                  <a:lnTo>
                    <a:pt x="0" y="97"/>
                  </a:lnTo>
                  <a:lnTo>
                    <a:pt x="0" y="107"/>
                  </a:lnTo>
                  <a:lnTo>
                    <a:pt x="1" y="117"/>
                  </a:lnTo>
                  <a:lnTo>
                    <a:pt x="2" y="127"/>
                  </a:lnTo>
                  <a:lnTo>
                    <a:pt x="5" y="137"/>
                  </a:lnTo>
                  <a:lnTo>
                    <a:pt x="9" y="147"/>
                  </a:lnTo>
                </a:path>
              </a:pathLst>
            </a:custGeom>
            <a:solidFill>
              <a:srgbClr val="5C78A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39" name="Freeform 86"/>
            <p:cNvSpPr>
              <a:spLocks/>
            </p:cNvSpPr>
            <p:nvPr/>
          </p:nvSpPr>
          <p:spPr bwMode="auto">
            <a:xfrm>
              <a:off x="251" y="269"/>
              <a:ext cx="204" cy="203"/>
            </a:xfrm>
            <a:custGeom>
              <a:avLst/>
              <a:gdLst>
                <a:gd name="T0" fmla="*/ 14 w 204"/>
                <a:gd name="T1" fmla="*/ 152 h 203"/>
                <a:gd name="T2" fmla="*/ 26 w 204"/>
                <a:gd name="T3" fmla="*/ 168 h 203"/>
                <a:gd name="T4" fmla="*/ 41 w 204"/>
                <a:gd name="T5" fmla="*/ 182 h 203"/>
                <a:gd name="T6" fmla="*/ 58 w 204"/>
                <a:gd name="T7" fmla="*/ 192 h 203"/>
                <a:gd name="T8" fmla="*/ 76 w 204"/>
                <a:gd name="T9" fmla="*/ 199 h 203"/>
                <a:gd name="T10" fmla="*/ 95 w 204"/>
                <a:gd name="T11" fmla="*/ 202 h 203"/>
                <a:gd name="T12" fmla="*/ 115 w 204"/>
                <a:gd name="T13" fmla="*/ 201 h 203"/>
                <a:gd name="T14" fmla="*/ 134 w 204"/>
                <a:gd name="T15" fmla="*/ 197 h 203"/>
                <a:gd name="T16" fmla="*/ 153 w 204"/>
                <a:gd name="T17" fmla="*/ 188 h 203"/>
                <a:gd name="T18" fmla="*/ 169 w 204"/>
                <a:gd name="T19" fmla="*/ 176 h 203"/>
                <a:gd name="T20" fmla="*/ 183 w 204"/>
                <a:gd name="T21" fmla="*/ 162 h 203"/>
                <a:gd name="T22" fmla="*/ 193 w 204"/>
                <a:gd name="T23" fmla="*/ 145 h 203"/>
                <a:gd name="T24" fmla="*/ 200 w 204"/>
                <a:gd name="T25" fmla="*/ 127 h 203"/>
                <a:gd name="T26" fmla="*/ 203 w 204"/>
                <a:gd name="T27" fmla="*/ 108 h 203"/>
                <a:gd name="T28" fmla="*/ 202 w 204"/>
                <a:gd name="T29" fmla="*/ 88 h 203"/>
                <a:gd name="T30" fmla="*/ 197 w 204"/>
                <a:gd name="T31" fmla="*/ 69 h 203"/>
                <a:gd name="T32" fmla="*/ 189 w 204"/>
                <a:gd name="T33" fmla="*/ 50 h 203"/>
                <a:gd name="T34" fmla="*/ 177 w 204"/>
                <a:gd name="T35" fmla="*/ 34 h 203"/>
                <a:gd name="T36" fmla="*/ 162 w 204"/>
                <a:gd name="T37" fmla="*/ 20 h 203"/>
                <a:gd name="T38" fmla="*/ 145 w 204"/>
                <a:gd name="T39" fmla="*/ 10 h 203"/>
                <a:gd name="T40" fmla="*/ 127 w 204"/>
                <a:gd name="T41" fmla="*/ 3 h 203"/>
                <a:gd name="T42" fmla="*/ 108 w 204"/>
                <a:gd name="T43" fmla="*/ 0 h 203"/>
                <a:gd name="T44" fmla="*/ 88 w 204"/>
                <a:gd name="T45" fmla="*/ 1 h 203"/>
                <a:gd name="T46" fmla="*/ 69 w 204"/>
                <a:gd name="T47" fmla="*/ 5 h 203"/>
                <a:gd name="T48" fmla="*/ 50 w 204"/>
                <a:gd name="T49" fmla="*/ 14 h 203"/>
                <a:gd name="T50" fmla="*/ 34 w 204"/>
                <a:gd name="T51" fmla="*/ 26 h 203"/>
                <a:gd name="T52" fmla="*/ 20 w 204"/>
                <a:gd name="T53" fmla="*/ 40 h 203"/>
                <a:gd name="T54" fmla="*/ 10 w 204"/>
                <a:gd name="T55" fmla="*/ 57 h 203"/>
                <a:gd name="T56" fmla="*/ 3 w 204"/>
                <a:gd name="T57" fmla="*/ 75 h 203"/>
                <a:gd name="T58" fmla="*/ 0 w 204"/>
                <a:gd name="T59" fmla="*/ 94 h 203"/>
                <a:gd name="T60" fmla="*/ 1 w 204"/>
                <a:gd name="T61" fmla="*/ 114 h 203"/>
                <a:gd name="T62" fmla="*/ 6 w 204"/>
                <a:gd name="T63" fmla="*/ 133 h 2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4" h="203">
                  <a:moveTo>
                    <a:pt x="9" y="143"/>
                  </a:moveTo>
                  <a:lnTo>
                    <a:pt x="14" y="152"/>
                  </a:lnTo>
                  <a:lnTo>
                    <a:pt x="20" y="161"/>
                  </a:lnTo>
                  <a:lnTo>
                    <a:pt x="26" y="168"/>
                  </a:lnTo>
                  <a:lnTo>
                    <a:pt x="33" y="176"/>
                  </a:lnTo>
                  <a:lnTo>
                    <a:pt x="41" y="182"/>
                  </a:lnTo>
                  <a:lnTo>
                    <a:pt x="49" y="187"/>
                  </a:lnTo>
                  <a:lnTo>
                    <a:pt x="58" y="192"/>
                  </a:lnTo>
                  <a:lnTo>
                    <a:pt x="67" y="196"/>
                  </a:lnTo>
                  <a:lnTo>
                    <a:pt x="76" y="199"/>
                  </a:lnTo>
                  <a:lnTo>
                    <a:pt x="85" y="201"/>
                  </a:lnTo>
                  <a:lnTo>
                    <a:pt x="95" y="202"/>
                  </a:lnTo>
                  <a:lnTo>
                    <a:pt x="105" y="202"/>
                  </a:lnTo>
                  <a:lnTo>
                    <a:pt x="115" y="201"/>
                  </a:lnTo>
                  <a:lnTo>
                    <a:pt x="125" y="200"/>
                  </a:lnTo>
                  <a:lnTo>
                    <a:pt x="134" y="197"/>
                  </a:lnTo>
                  <a:lnTo>
                    <a:pt x="144" y="193"/>
                  </a:lnTo>
                  <a:lnTo>
                    <a:pt x="153" y="188"/>
                  </a:lnTo>
                  <a:lnTo>
                    <a:pt x="162" y="183"/>
                  </a:lnTo>
                  <a:lnTo>
                    <a:pt x="169" y="176"/>
                  </a:lnTo>
                  <a:lnTo>
                    <a:pt x="176" y="169"/>
                  </a:lnTo>
                  <a:lnTo>
                    <a:pt x="183" y="162"/>
                  </a:lnTo>
                  <a:lnTo>
                    <a:pt x="188" y="154"/>
                  </a:lnTo>
                  <a:lnTo>
                    <a:pt x="193" y="145"/>
                  </a:lnTo>
                  <a:lnTo>
                    <a:pt x="197" y="136"/>
                  </a:lnTo>
                  <a:lnTo>
                    <a:pt x="200" y="127"/>
                  </a:lnTo>
                  <a:lnTo>
                    <a:pt x="202" y="118"/>
                  </a:lnTo>
                  <a:lnTo>
                    <a:pt x="203" y="108"/>
                  </a:lnTo>
                  <a:lnTo>
                    <a:pt x="203" y="98"/>
                  </a:lnTo>
                  <a:lnTo>
                    <a:pt x="202" y="88"/>
                  </a:lnTo>
                  <a:lnTo>
                    <a:pt x="200" y="78"/>
                  </a:lnTo>
                  <a:lnTo>
                    <a:pt x="197" y="69"/>
                  </a:lnTo>
                  <a:lnTo>
                    <a:pt x="193" y="59"/>
                  </a:lnTo>
                  <a:lnTo>
                    <a:pt x="189" y="50"/>
                  </a:lnTo>
                  <a:lnTo>
                    <a:pt x="183" y="41"/>
                  </a:lnTo>
                  <a:lnTo>
                    <a:pt x="177" y="34"/>
                  </a:lnTo>
                  <a:lnTo>
                    <a:pt x="170" y="26"/>
                  </a:lnTo>
                  <a:lnTo>
                    <a:pt x="162" y="20"/>
                  </a:lnTo>
                  <a:lnTo>
                    <a:pt x="154" y="15"/>
                  </a:lnTo>
                  <a:lnTo>
                    <a:pt x="145" y="10"/>
                  </a:lnTo>
                  <a:lnTo>
                    <a:pt x="136" y="6"/>
                  </a:lnTo>
                  <a:lnTo>
                    <a:pt x="127" y="3"/>
                  </a:lnTo>
                  <a:lnTo>
                    <a:pt x="118" y="1"/>
                  </a:lnTo>
                  <a:lnTo>
                    <a:pt x="108" y="0"/>
                  </a:lnTo>
                  <a:lnTo>
                    <a:pt x="98" y="0"/>
                  </a:lnTo>
                  <a:lnTo>
                    <a:pt x="88" y="1"/>
                  </a:lnTo>
                  <a:lnTo>
                    <a:pt x="78" y="2"/>
                  </a:lnTo>
                  <a:lnTo>
                    <a:pt x="69" y="5"/>
                  </a:lnTo>
                  <a:lnTo>
                    <a:pt x="59" y="9"/>
                  </a:lnTo>
                  <a:lnTo>
                    <a:pt x="50" y="14"/>
                  </a:lnTo>
                  <a:lnTo>
                    <a:pt x="41" y="19"/>
                  </a:lnTo>
                  <a:lnTo>
                    <a:pt x="34" y="26"/>
                  </a:lnTo>
                  <a:lnTo>
                    <a:pt x="27" y="33"/>
                  </a:lnTo>
                  <a:lnTo>
                    <a:pt x="20" y="40"/>
                  </a:lnTo>
                  <a:lnTo>
                    <a:pt x="15" y="48"/>
                  </a:lnTo>
                  <a:lnTo>
                    <a:pt x="10" y="57"/>
                  </a:lnTo>
                  <a:lnTo>
                    <a:pt x="6" y="66"/>
                  </a:lnTo>
                  <a:lnTo>
                    <a:pt x="3" y="75"/>
                  </a:lnTo>
                  <a:lnTo>
                    <a:pt x="1" y="84"/>
                  </a:lnTo>
                  <a:lnTo>
                    <a:pt x="0" y="94"/>
                  </a:lnTo>
                  <a:lnTo>
                    <a:pt x="0" y="104"/>
                  </a:lnTo>
                  <a:lnTo>
                    <a:pt x="1" y="114"/>
                  </a:lnTo>
                  <a:lnTo>
                    <a:pt x="3" y="124"/>
                  </a:lnTo>
                  <a:lnTo>
                    <a:pt x="6" y="133"/>
                  </a:lnTo>
                  <a:lnTo>
                    <a:pt x="9" y="143"/>
                  </a:lnTo>
                </a:path>
              </a:pathLst>
            </a:custGeom>
            <a:solidFill>
              <a:srgbClr val="5F7BA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0" name="Freeform 87"/>
            <p:cNvSpPr>
              <a:spLocks/>
            </p:cNvSpPr>
            <p:nvPr/>
          </p:nvSpPr>
          <p:spPr bwMode="auto">
            <a:xfrm>
              <a:off x="256" y="270"/>
              <a:ext cx="198" cy="200"/>
            </a:xfrm>
            <a:custGeom>
              <a:avLst/>
              <a:gdLst>
                <a:gd name="T0" fmla="*/ 13 w 198"/>
                <a:gd name="T1" fmla="*/ 150 h 200"/>
                <a:gd name="T2" fmla="*/ 25 w 198"/>
                <a:gd name="T3" fmla="*/ 166 h 200"/>
                <a:gd name="T4" fmla="*/ 39 w 198"/>
                <a:gd name="T5" fmla="*/ 179 h 200"/>
                <a:gd name="T6" fmla="*/ 55 w 198"/>
                <a:gd name="T7" fmla="*/ 189 h 200"/>
                <a:gd name="T8" fmla="*/ 73 w 198"/>
                <a:gd name="T9" fmla="*/ 196 h 200"/>
                <a:gd name="T10" fmla="*/ 92 w 198"/>
                <a:gd name="T11" fmla="*/ 199 h 200"/>
                <a:gd name="T12" fmla="*/ 111 w 198"/>
                <a:gd name="T13" fmla="*/ 198 h 200"/>
                <a:gd name="T14" fmla="*/ 130 w 198"/>
                <a:gd name="T15" fmla="*/ 193 h 200"/>
                <a:gd name="T16" fmla="*/ 148 w 198"/>
                <a:gd name="T17" fmla="*/ 185 h 200"/>
                <a:gd name="T18" fmla="*/ 164 w 198"/>
                <a:gd name="T19" fmla="*/ 173 h 200"/>
                <a:gd name="T20" fmla="*/ 177 w 198"/>
                <a:gd name="T21" fmla="*/ 159 h 200"/>
                <a:gd name="T22" fmla="*/ 187 w 198"/>
                <a:gd name="T23" fmla="*/ 142 h 200"/>
                <a:gd name="T24" fmla="*/ 194 w 198"/>
                <a:gd name="T25" fmla="*/ 124 h 200"/>
                <a:gd name="T26" fmla="*/ 197 w 198"/>
                <a:gd name="T27" fmla="*/ 106 h 200"/>
                <a:gd name="T28" fmla="*/ 197 w 198"/>
                <a:gd name="T29" fmla="*/ 86 h 200"/>
                <a:gd name="T30" fmla="*/ 192 w 198"/>
                <a:gd name="T31" fmla="*/ 67 h 200"/>
                <a:gd name="T32" fmla="*/ 184 w 198"/>
                <a:gd name="T33" fmla="*/ 49 h 200"/>
                <a:gd name="T34" fmla="*/ 172 w 198"/>
                <a:gd name="T35" fmla="*/ 33 h 200"/>
                <a:gd name="T36" fmla="*/ 158 w 198"/>
                <a:gd name="T37" fmla="*/ 20 h 200"/>
                <a:gd name="T38" fmla="*/ 142 w 198"/>
                <a:gd name="T39" fmla="*/ 10 h 200"/>
                <a:gd name="T40" fmla="*/ 124 w 198"/>
                <a:gd name="T41" fmla="*/ 3 h 200"/>
                <a:gd name="T42" fmla="*/ 105 w 198"/>
                <a:gd name="T43" fmla="*/ 0 h 200"/>
                <a:gd name="T44" fmla="*/ 86 w 198"/>
                <a:gd name="T45" fmla="*/ 1 h 200"/>
                <a:gd name="T46" fmla="*/ 67 w 198"/>
                <a:gd name="T47" fmla="*/ 6 h 200"/>
                <a:gd name="T48" fmla="*/ 49 w 198"/>
                <a:gd name="T49" fmla="*/ 14 h 200"/>
                <a:gd name="T50" fmla="*/ 33 w 198"/>
                <a:gd name="T51" fmla="*/ 26 h 200"/>
                <a:gd name="T52" fmla="*/ 20 w 198"/>
                <a:gd name="T53" fmla="*/ 40 h 200"/>
                <a:gd name="T54" fmla="*/ 10 w 198"/>
                <a:gd name="T55" fmla="*/ 57 h 200"/>
                <a:gd name="T56" fmla="*/ 3 w 198"/>
                <a:gd name="T57" fmla="*/ 75 h 200"/>
                <a:gd name="T58" fmla="*/ 0 w 198"/>
                <a:gd name="T59" fmla="*/ 93 h 200"/>
                <a:gd name="T60" fmla="*/ 1 w 198"/>
                <a:gd name="T61" fmla="*/ 113 h 200"/>
                <a:gd name="T62" fmla="*/ 5 w 198"/>
                <a:gd name="T63" fmla="*/ 132 h 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200">
                  <a:moveTo>
                    <a:pt x="9" y="141"/>
                  </a:moveTo>
                  <a:lnTo>
                    <a:pt x="13" y="150"/>
                  </a:lnTo>
                  <a:lnTo>
                    <a:pt x="19" y="159"/>
                  </a:lnTo>
                  <a:lnTo>
                    <a:pt x="25" y="166"/>
                  </a:lnTo>
                  <a:lnTo>
                    <a:pt x="32" y="173"/>
                  </a:lnTo>
                  <a:lnTo>
                    <a:pt x="39" y="179"/>
                  </a:lnTo>
                  <a:lnTo>
                    <a:pt x="47" y="184"/>
                  </a:lnTo>
                  <a:lnTo>
                    <a:pt x="55" y="189"/>
                  </a:lnTo>
                  <a:lnTo>
                    <a:pt x="64" y="193"/>
                  </a:lnTo>
                  <a:lnTo>
                    <a:pt x="73" y="196"/>
                  </a:lnTo>
                  <a:lnTo>
                    <a:pt x="82" y="198"/>
                  </a:lnTo>
                  <a:lnTo>
                    <a:pt x="92" y="199"/>
                  </a:lnTo>
                  <a:lnTo>
                    <a:pt x="101" y="199"/>
                  </a:lnTo>
                  <a:lnTo>
                    <a:pt x="111" y="198"/>
                  </a:lnTo>
                  <a:lnTo>
                    <a:pt x="120" y="196"/>
                  </a:lnTo>
                  <a:lnTo>
                    <a:pt x="130" y="193"/>
                  </a:lnTo>
                  <a:lnTo>
                    <a:pt x="139" y="190"/>
                  </a:lnTo>
                  <a:lnTo>
                    <a:pt x="148" y="185"/>
                  </a:lnTo>
                  <a:lnTo>
                    <a:pt x="157" y="179"/>
                  </a:lnTo>
                  <a:lnTo>
                    <a:pt x="164" y="173"/>
                  </a:lnTo>
                  <a:lnTo>
                    <a:pt x="171" y="166"/>
                  </a:lnTo>
                  <a:lnTo>
                    <a:pt x="177" y="159"/>
                  </a:lnTo>
                  <a:lnTo>
                    <a:pt x="183" y="151"/>
                  </a:lnTo>
                  <a:lnTo>
                    <a:pt x="187" y="142"/>
                  </a:lnTo>
                  <a:lnTo>
                    <a:pt x="191" y="134"/>
                  </a:lnTo>
                  <a:lnTo>
                    <a:pt x="194" y="124"/>
                  </a:lnTo>
                  <a:lnTo>
                    <a:pt x="196" y="115"/>
                  </a:lnTo>
                  <a:lnTo>
                    <a:pt x="197" y="106"/>
                  </a:lnTo>
                  <a:lnTo>
                    <a:pt x="197" y="96"/>
                  </a:lnTo>
                  <a:lnTo>
                    <a:pt x="197" y="86"/>
                  </a:lnTo>
                  <a:lnTo>
                    <a:pt x="195" y="77"/>
                  </a:lnTo>
                  <a:lnTo>
                    <a:pt x="192" y="67"/>
                  </a:lnTo>
                  <a:lnTo>
                    <a:pt x="188" y="58"/>
                  </a:lnTo>
                  <a:lnTo>
                    <a:pt x="184" y="49"/>
                  </a:lnTo>
                  <a:lnTo>
                    <a:pt x="178" y="40"/>
                  </a:lnTo>
                  <a:lnTo>
                    <a:pt x="172" y="33"/>
                  </a:lnTo>
                  <a:lnTo>
                    <a:pt x="165" y="26"/>
                  </a:lnTo>
                  <a:lnTo>
                    <a:pt x="158" y="20"/>
                  </a:lnTo>
                  <a:lnTo>
                    <a:pt x="150" y="15"/>
                  </a:lnTo>
                  <a:lnTo>
                    <a:pt x="142" y="10"/>
                  </a:lnTo>
                  <a:lnTo>
                    <a:pt x="133" y="6"/>
                  </a:lnTo>
                  <a:lnTo>
                    <a:pt x="124" y="3"/>
                  </a:lnTo>
                  <a:lnTo>
                    <a:pt x="115" y="1"/>
                  </a:lnTo>
                  <a:lnTo>
                    <a:pt x="105" y="0"/>
                  </a:lnTo>
                  <a:lnTo>
                    <a:pt x="96" y="0"/>
                  </a:lnTo>
                  <a:lnTo>
                    <a:pt x="86" y="1"/>
                  </a:lnTo>
                  <a:lnTo>
                    <a:pt x="77" y="3"/>
                  </a:lnTo>
                  <a:lnTo>
                    <a:pt x="67" y="6"/>
                  </a:lnTo>
                  <a:lnTo>
                    <a:pt x="58" y="10"/>
                  </a:lnTo>
                  <a:lnTo>
                    <a:pt x="49" y="14"/>
                  </a:lnTo>
                  <a:lnTo>
                    <a:pt x="40" y="20"/>
                  </a:lnTo>
                  <a:lnTo>
                    <a:pt x="33" y="26"/>
                  </a:lnTo>
                  <a:lnTo>
                    <a:pt x="26" y="33"/>
                  </a:lnTo>
                  <a:lnTo>
                    <a:pt x="20" y="40"/>
                  </a:lnTo>
                  <a:lnTo>
                    <a:pt x="14" y="48"/>
                  </a:lnTo>
                  <a:lnTo>
                    <a:pt x="10" y="57"/>
                  </a:lnTo>
                  <a:lnTo>
                    <a:pt x="6" y="65"/>
                  </a:lnTo>
                  <a:lnTo>
                    <a:pt x="3" y="75"/>
                  </a:lnTo>
                  <a:lnTo>
                    <a:pt x="1" y="84"/>
                  </a:lnTo>
                  <a:lnTo>
                    <a:pt x="0" y="93"/>
                  </a:lnTo>
                  <a:lnTo>
                    <a:pt x="0" y="103"/>
                  </a:lnTo>
                  <a:lnTo>
                    <a:pt x="1" y="113"/>
                  </a:lnTo>
                  <a:lnTo>
                    <a:pt x="2" y="122"/>
                  </a:lnTo>
                  <a:lnTo>
                    <a:pt x="5" y="132"/>
                  </a:lnTo>
                  <a:lnTo>
                    <a:pt x="9" y="141"/>
                  </a:lnTo>
                </a:path>
              </a:pathLst>
            </a:custGeom>
            <a:solidFill>
              <a:srgbClr val="617EB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1" name="Freeform 88"/>
            <p:cNvSpPr>
              <a:spLocks/>
            </p:cNvSpPr>
            <p:nvPr/>
          </p:nvSpPr>
          <p:spPr bwMode="auto">
            <a:xfrm>
              <a:off x="260" y="271"/>
              <a:ext cx="194" cy="195"/>
            </a:xfrm>
            <a:custGeom>
              <a:avLst/>
              <a:gdLst>
                <a:gd name="T0" fmla="*/ 13 w 194"/>
                <a:gd name="T1" fmla="*/ 146 h 195"/>
                <a:gd name="T2" fmla="*/ 25 w 194"/>
                <a:gd name="T3" fmla="*/ 162 h 195"/>
                <a:gd name="T4" fmla="*/ 38 w 194"/>
                <a:gd name="T5" fmla="*/ 175 h 195"/>
                <a:gd name="T6" fmla="*/ 54 w 194"/>
                <a:gd name="T7" fmla="*/ 184 h 195"/>
                <a:gd name="T8" fmla="*/ 72 w 194"/>
                <a:gd name="T9" fmla="*/ 191 h 195"/>
                <a:gd name="T10" fmla="*/ 90 w 194"/>
                <a:gd name="T11" fmla="*/ 194 h 195"/>
                <a:gd name="T12" fmla="*/ 109 w 194"/>
                <a:gd name="T13" fmla="*/ 193 h 195"/>
                <a:gd name="T14" fmla="*/ 127 w 194"/>
                <a:gd name="T15" fmla="*/ 189 h 195"/>
                <a:gd name="T16" fmla="*/ 145 w 194"/>
                <a:gd name="T17" fmla="*/ 180 h 195"/>
                <a:gd name="T18" fmla="*/ 161 w 194"/>
                <a:gd name="T19" fmla="*/ 169 h 195"/>
                <a:gd name="T20" fmla="*/ 174 w 194"/>
                <a:gd name="T21" fmla="*/ 155 h 195"/>
                <a:gd name="T22" fmla="*/ 183 w 194"/>
                <a:gd name="T23" fmla="*/ 139 h 195"/>
                <a:gd name="T24" fmla="*/ 190 w 194"/>
                <a:gd name="T25" fmla="*/ 122 h 195"/>
                <a:gd name="T26" fmla="*/ 193 w 194"/>
                <a:gd name="T27" fmla="*/ 103 h 195"/>
                <a:gd name="T28" fmla="*/ 192 w 194"/>
                <a:gd name="T29" fmla="*/ 84 h 195"/>
                <a:gd name="T30" fmla="*/ 188 w 194"/>
                <a:gd name="T31" fmla="*/ 66 h 195"/>
                <a:gd name="T32" fmla="*/ 180 w 194"/>
                <a:gd name="T33" fmla="*/ 48 h 195"/>
                <a:gd name="T34" fmla="*/ 169 w 194"/>
                <a:gd name="T35" fmla="*/ 32 h 195"/>
                <a:gd name="T36" fmla="*/ 155 w 194"/>
                <a:gd name="T37" fmla="*/ 19 h 195"/>
                <a:gd name="T38" fmla="*/ 139 w 194"/>
                <a:gd name="T39" fmla="*/ 10 h 195"/>
                <a:gd name="T40" fmla="*/ 121 w 194"/>
                <a:gd name="T41" fmla="*/ 3 h 195"/>
                <a:gd name="T42" fmla="*/ 103 w 194"/>
                <a:gd name="T43" fmla="*/ 0 h 195"/>
                <a:gd name="T44" fmla="*/ 84 w 194"/>
                <a:gd name="T45" fmla="*/ 1 h 195"/>
                <a:gd name="T46" fmla="*/ 66 w 194"/>
                <a:gd name="T47" fmla="*/ 5 h 195"/>
                <a:gd name="T48" fmla="*/ 48 w 194"/>
                <a:gd name="T49" fmla="*/ 14 h 195"/>
                <a:gd name="T50" fmla="*/ 32 w 194"/>
                <a:gd name="T51" fmla="*/ 25 h 195"/>
                <a:gd name="T52" fmla="*/ 19 w 194"/>
                <a:gd name="T53" fmla="*/ 39 h 195"/>
                <a:gd name="T54" fmla="*/ 10 w 194"/>
                <a:gd name="T55" fmla="*/ 55 h 195"/>
                <a:gd name="T56" fmla="*/ 3 w 194"/>
                <a:gd name="T57" fmla="*/ 72 h 195"/>
                <a:gd name="T58" fmla="*/ 0 w 194"/>
                <a:gd name="T59" fmla="*/ 91 h 195"/>
                <a:gd name="T60" fmla="*/ 1 w 194"/>
                <a:gd name="T61" fmla="*/ 110 h 195"/>
                <a:gd name="T62" fmla="*/ 5 w 194"/>
                <a:gd name="T63" fmla="*/ 128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4" h="195">
                  <a:moveTo>
                    <a:pt x="9" y="138"/>
                  </a:moveTo>
                  <a:lnTo>
                    <a:pt x="13" y="146"/>
                  </a:lnTo>
                  <a:lnTo>
                    <a:pt x="18" y="155"/>
                  </a:lnTo>
                  <a:lnTo>
                    <a:pt x="25" y="162"/>
                  </a:lnTo>
                  <a:lnTo>
                    <a:pt x="31" y="169"/>
                  </a:lnTo>
                  <a:lnTo>
                    <a:pt x="38" y="175"/>
                  </a:lnTo>
                  <a:lnTo>
                    <a:pt x="46" y="180"/>
                  </a:lnTo>
                  <a:lnTo>
                    <a:pt x="54" y="184"/>
                  </a:lnTo>
                  <a:lnTo>
                    <a:pt x="63" y="188"/>
                  </a:lnTo>
                  <a:lnTo>
                    <a:pt x="72" y="191"/>
                  </a:lnTo>
                  <a:lnTo>
                    <a:pt x="81" y="193"/>
                  </a:lnTo>
                  <a:lnTo>
                    <a:pt x="90" y="194"/>
                  </a:lnTo>
                  <a:lnTo>
                    <a:pt x="99" y="194"/>
                  </a:lnTo>
                  <a:lnTo>
                    <a:pt x="109" y="193"/>
                  </a:lnTo>
                  <a:lnTo>
                    <a:pt x="118" y="191"/>
                  </a:lnTo>
                  <a:lnTo>
                    <a:pt x="127" y="189"/>
                  </a:lnTo>
                  <a:lnTo>
                    <a:pt x="137" y="185"/>
                  </a:lnTo>
                  <a:lnTo>
                    <a:pt x="145" y="180"/>
                  </a:lnTo>
                  <a:lnTo>
                    <a:pt x="154" y="175"/>
                  </a:lnTo>
                  <a:lnTo>
                    <a:pt x="161" y="169"/>
                  </a:lnTo>
                  <a:lnTo>
                    <a:pt x="168" y="162"/>
                  </a:lnTo>
                  <a:lnTo>
                    <a:pt x="174" y="155"/>
                  </a:lnTo>
                  <a:lnTo>
                    <a:pt x="179" y="147"/>
                  </a:lnTo>
                  <a:lnTo>
                    <a:pt x="183" y="139"/>
                  </a:lnTo>
                  <a:lnTo>
                    <a:pt x="187" y="130"/>
                  </a:lnTo>
                  <a:lnTo>
                    <a:pt x="190" y="122"/>
                  </a:lnTo>
                  <a:lnTo>
                    <a:pt x="192" y="112"/>
                  </a:lnTo>
                  <a:lnTo>
                    <a:pt x="193" y="103"/>
                  </a:lnTo>
                  <a:lnTo>
                    <a:pt x="193" y="94"/>
                  </a:lnTo>
                  <a:lnTo>
                    <a:pt x="192" y="84"/>
                  </a:lnTo>
                  <a:lnTo>
                    <a:pt x="191" y="75"/>
                  </a:lnTo>
                  <a:lnTo>
                    <a:pt x="188" y="66"/>
                  </a:lnTo>
                  <a:lnTo>
                    <a:pt x="184" y="56"/>
                  </a:lnTo>
                  <a:lnTo>
                    <a:pt x="180" y="48"/>
                  </a:lnTo>
                  <a:lnTo>
                    <a:pt x="175" y="39"/>
                  </a:lnTo>
                  <a:lnTo>
                    <a:pt x="169" y="32"/>
                  </a:lnTo>
                  <a:lnTo>
                    <a:pt x="162" y="25"/>
                  </a:lnTo>
                  <a:lnTo>
                    <a:pt x="155" y="19"/>
                  </a:lnTo>
                  <a:lnTo>
                    <a:pt x="147" y="14"/>
                  </a:lnTo>
                  <a:lnTo>
                    <a:pt x="139" y="10"/>
                  </a:lnTo>
                  <a:lnTo>
                    <a:pt x="130" y="6"/>
                  </a:lnTo>
                  <a:lnTo>
                    <a:pt x="121" y="3"/>
                  </a:lnTo>
                  <a:lnTo>
                    <a:pt x="112" y="1"/>
                  </a:lnTo>
                  <a:lnTo>
                    <a:pt x="103" y="0"/>
                  </a:lnTo>
                  <a:lnTo>
                    <a:pt x="94" y="0"/>
                  </a:lnTo>
                  <a:lnTo>
                    <a:pt x="84" y="1"/>
                  </a:lnTo>
                  <a:lnTo>
                    <a:pt x="75" y="3"/>
                  </a:lnTo>
                  <a:lnTo>
                    <a:pt x="66" y="5"/>
                  </a:lnTo>
                  <a:lnTo>
                    <a:pt x="56" y="9"/>
                  </a:lnTo>
                  <a:lnTo>
                    <a:pt x="48" y="14"/>
                  </a:lnTo>
                  <a:lnTo>
                    <a:pt x="39" y="19"/>
                  </a:lnTo>
                  <a:lnTo>
                    <a:pt x="32" y="25"/>
                  </a:lnTo>
                  <a:lnTo>
                    <a:pt x="25" y="32"/>
                  </a:lnTo>
                  <a:lnTo>
                    <a:pt x="19" y="39"/>
                  </a:lnTo>
                  <a:lnTo>
                    <a:pt x="14" y="47"/>
                  </a:lnTo>
                  <a:lnTo>
                    <a:pt x="10" y="55"/>
                  </a:lnTo>
                  <a:lnTo>
                    <a:pt x="6" y="64"/>
                  </a:lnTo>
                  <a:lnTo>
                    <a:pt x="3" y="72"/>
                  </a:lnTo>
                  <a:lnTo>
                    <a:pt x="1" y="82"/>
                  </a:lnTo>
                  <a:lnTo>
                    <a:pt x="0" y="91"/>
                  </a:lnTo>
                  <a:lnTo>
                    <a:pt x="0" y="100"/>
                  </a:lnTo>
                  <a:lnTo>
                    <a:pt x="1" y="110"/>
                  </a:lnTo>
                  <a:lnTo>
                    <a:pt x="2" y="119"/>
                  </a:lnTo>
                  <a:lnTo>
                    <a:pt x="5" y="128"/>
                  </a:lnTo>
                  <a:lnTo>
                    <a:pt x="9" y="138"/>
                  </a:lnTo>
                </a:path>
              </a:pathLst>
            </a:custGeom>
            <a:solidFill>
              <a:srgbClr val="6481B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2" name="Freeform 89"/>
            <p:cNvSpPr>
              <a:spLocks/>
            </p:cNvSpPr>
            <p:nvPr/>
          </p:nvSpPr>
          <p:spPr bwMode="auto">
            <a:xfrm>
              <a:off x="264" y="274"/>
              <a:ext cx="190" cy="189"/>
            </a:xfrm>
            <a:custGeom>
              <a:avLst/>
              <a:gdLst>
                <a:gd name="T0" fmla="*/ 13 w 190"/>
                <a:gd name="T1" fmla="*/ 142 h 189"/>
                <a:gd name="T2" fmla="*/ 25 w 190"/>
                <a:gd name="T3" fmla="*/ 157 h 189"/>
                <a:gd name="T4" fmla="*/ 38 w 190"/>
                <a:gd name="T5" fmla="*/ 169 h 189"/>
                <a:gd name="T6" fmla="*/ 54 w 190"/>
                <a:gd name="T7" fmla="*/ 179 h 189"/>
                <a:gd name="T8" fmla="*/ 71 w 190"/>
                <a:gd name="T9" fmla="*/ 185 h 189"/>
                <a:gd name="T10" fmla="*/ 89 w 190"/>
                <a:gd name="T11" fmla="*/ 188 h 189"/>
                <a:gd name="T12" fmla="*/ 107 w 190"/>
                <a:gd name="T13" fmla="*/ 187 h 189"/>
                <a:gd name="T14" fmla="*/ 125 w 190"/>
                <a:gd name="T15" fmla="*/ 183 h 189"/>
                <a:gd name="T16" fmla="*/ 143 w 190"/>
                <a:gd name="T17" fmla="*/ 175 h 189"/>
                <a:gd name="T18" fmla="*/ 158 w 190"/>
                <a:gd name="T19" fmla="*/ 164 h 189"/>
                <a:gd name="T20" fmla="*/ 170 w 190"/>
                <a:gd name="T21" fmla="*/ 151 h 189"/>
                <a:gd name="T22" fmla="*/ 180 w 190"/>
                <a:gd name="T23" fmla="*/ 135 h 189"/>
                <a:gd name="T24" fmla="*/ 186 w 190"/>
                <a:gd name="T25" fmla="*/ 118 h 189"/>
                <a:gd name="T26" fmla="*/ 189 w 190"/>
                <a:gd name="T27" fmla="*/ 100 h 189"/>
                <a:gd name="T28" fmla="*/ 188 w 190"/>
                <a:gd name="T29" fmla="*/ 82 h 189"/>
                <a:gd name="T30" fmla="*/ 184 w 190"/>
                <a:gd name="T31" fmla="*/ 64 h 189"/>
                <a:gd name="T32" fmla="*/ 176 w 190"/>
                <a:gd name="T33" fmla="*/ 46 h 189"/>
                <a:gd name="T34" fmla="*/ 165 w 190"/>
                <a:gd name="T35" fmla="*/ 31 h 189"/>
                <a:gd name="T36" fmla="*/ 151 w 190"/>
                <a:gd name="T37" fmla="*/ 19 h 189"/>
                <a:gd name="T38" fmla="*/ 135 w 190"/>
                <a:gd name="T39" fmla="*/ 9 h 189"/>
                <a:gd name="T40" fmla="*/ 118 w 190"/>
                <a:gd name="T41" fmla="*/ 3 h 189"/>
                <a:gd name="T42" fmla="*/ 100 w 190"/>
                <a:gd name="T43" fmla="*/ 0 h 189"/>
                <a:gd name="T44" fmla="*/ 82 w 190"/>
                <a:gd name="T45" fmla="*/ 1 h 189"/>
                <a:gd name="T46" fmla="*/ 64 w 190"/>
                <a:gd name="T47" fmla="*/ 5 h 189"/>
                <a:gd name="T48" fmla="*/ 46 w 190"/>
                <a:gd name="T49" fmla="*/ 13 h 189"/>
                <a:gd name="T50" fmla="*/ 31 w 190"/>
                <a:gd name="T51" fmla="*/ 24 h 189"/>
                <a:gd name="T52" fmla="*/ 19 w 190"/>
                <a:gd name="T53" fmla="*/ 37 h 189"/>
                <a:gd name="T54" fmla="*/ 9 w 190"/>
                <a:gd name="T55" fmla="*/ 53 h 189"/>
                <a:gd name="T56" fmla="*/ 3 w 190"/>
                <a:gd name="T57" fmla="*/ 70 h 189"/>
                <a:gd name="T58" fmla="*/ 0 w 190"/>
                <a:gd name="T59" fmla="*/ 88 h 189"/>
                <a:gd name="T60" fmla="*/ 1 w 190"/>
                <a:gd name="T61" fmla="*/ 106 h 189"/>
                <a:gd name="T62" fmla="*/ 5 w 190"/>
                <a:gd name="T63" fmla="*/ 124 h 1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0" h="189">
                  <a:moveTo>
                    <a:pt x="9" y="133"/>
                  </a:moveTo>
                  <a:lnTo>
                    <a:pt x="13" y="142"/>
                  </a:lnTo>
                  <a:lnTo>
                    <a:pt x="19" y="150"/>
                  </a:lnTo>
                  <a:lnTo>
                    <a:pt x="25" y="157"/>
                  </a:lnTo>
                  <a:lnTo>
                    <a:pt x="31" y="163"/>
                  </a:lnTo>
                  <a:lnTo>
                    <a:pt x="38" y="169"/>
                  </a:lnTo>
                  <a:lnTo>
                    <a:pt x="46" y="174"/>
                  </a:lnTo>
                  <a:lnTo>
                    <a:pt x="54" y="179"/>
                  </a:lnTo>
                  <a:lnTo>
                    <a:pt x="62" y="182"/>
                  </a:lnTo>
                  <a:lnTo>
                    <a:pt x="71" y="185"/>
                  </a:lnTo>
                  <a:lnTo>
                    <a:pt x="79" y="187"/>
                  </a:lnTo>
                  <a:lnTo>
                    <a:pt x="89" y="188"/>
                  </a:lnTo>
                  <a:lnTo>
                    <a:pt x="98" y="188"/>
                  </a:lnTo>
                  <a:lnTo>
                    <a:pt x="107" y="187"/>
                  </a:lnTo>
                  <a:lnTo>
                    <a:pt x="116" y="186"/>
                  </a:lnTo>
                  <a:lnTo>
                    <a:pt x="125" y="183"/>
                  </a:lnTo>
                  <a:lnTo>
                    <a:pt x="134" y="180"/>
                  </a:lnTo>
                  <a:lnTo>
                    <a:pt x="143" y="175"/>
                  </a:lnTo>
                  <a:lnTo>
                    <a:pt x="151" y="170"/>
                  </a:lnTo>
                  <a:lnTo>
                    <a:pt x="158" y="164"/>
                  </a:lnTo>
                  <a:lnTo>
                    <a:pt x="164" y="158"/>
                  </a:lnTo>
                  <a:lnTo>
                    <a:pt x="170" y="151"/>
                  </a:lnTo>
                  <a:lnTo>
                    <a:pt x="175" y="143"/>
                  </a:lnTo>
                  <a:lnTo>
                    <a:pt x="180" y="135"/>
                  </a:lnTo>
                  <a:lnTo>
                    <a:pt x="183" y="127"/>
                  </a:lnTo>
                  <a:lnTo>
                    <a:pt x="186" y="118"/>
                  </a:lnTo>
                  <a:lnTo>
                    <a:pt x="188" y="109"/>
                  </a:lnTo>
                  <a:lnTo>
                    <a:pt x="189" y="100"/>
                  </a:lnTo>
                  <a:lnTo>
                    <a:pt x="189" y="91"/>
                  </a:lnTo>
                  <a:lnTo>
                    <a:pt x="188" y="82"/>
                  </a:lnTo>
                  <a:lnTo>
                    <a:pt x="186" y="73"/>
                  </a:lnTo>
                  <a:lnTo>
                    <a:pt x="184" y="64"/>
                  </a:lnTo>
                  <a:lnTo>
                    <a:pt x="180" y="55"/>
                  </a:lnTo>
                  <a:lnTo>
                    <a:pt x="176" y="46"/>
                  </a:lnTo>
                  <a:lnTo>
                    <a:pt x="170" y="38"/>
                  </a:lnTo>
                  <a:lnTo>
                    <a:pt x="165" y="31"/>
                  </a:lnTo>
                  <a:lnTo>
                    <a:pt x="158" y="25"/>
                  </a:lnTo>
                  <a:lnTo>
                    <a:pt x="151" y="19"/>
                  </a:lnTo>
                  <a:lnTo>
                    <a:pt x="143" y="14"/>
                  </a:lnTo>
                  <a:lnTo>
                    <a:pt x="135" y="9"/>
                  </a:lnTo>
                  <a:lnTo>
                    <a:pt x="127" y="6"/>
                  </a:lnTo>
                  <a:lnTo>
                    <a:pt x="118" y="3"/>
                  </a:lnTo>
                  <a:lnTo>
                    <a:pt x="110" y="1"/>
                  </a:lnTo>
                  <a:lnTo>
                    <a:pt x="100" y="0"/>
                  </a:lnTo>
                  <a:lnTo>
                    <a:pt x="91" y="0"/>
                  </a:lnTo>
                  <a:lnTo>
                    <a:pt x="82" y="1"/>
                  </a:lnTo>
                  <a:lnTo>
                    <a:pt x="73" y="2"/>
                  </a:lnTo>
                  <a:lnTo>
                    <a:pt x="64" y="5"/>
                  </a:lnTo>
                  <a:lnTo>
                    <a:pt x="55" y="8"/>
                  </a:lnTo>
                  <a:lnTo>
                    <a:pt x="46" y="13"/>
                  </a:lnTo>
                  <a:lnTo>
                    <a:pt x="38" y="18"/>
                  </a:lnTo>
                  <a:lnTo>
                    <a:pt x="31" y="24"/>
                  </a:lnTo>
                  <a:lnTo>
                    <a:pt x="25" y="30"/>
                  </a:lnTo>
                  <a:lnTo>
                    <a:pt x="19" y="37"/>
                  </a:lnTo>
                  <a:lnTo>
                    <a:pt x="14" y="45"/>
                  </a:lnTo>
                  <a:lnTo>
                    <a:pt x="9" y="53"/>
                  </a:lnTo>
                  <a:lnTo>
                    <a:pt x="6" y="61"/>
                  </a:lnTo>
                  <a:lnTo>
                    <a:pt x="3" y="70"/>
                  </a:lnTo>
                  <a:lnTo>
                    <a:pt x="1" y="79"/>
                  </a:lnTo>
                  <a:lnTo>
                    <a:pt x="0" y="88"/>
                  </a:lnTo>
                  <a:lnTo>
                    <a:pt x="0" y="97"/>
                  </a:lnTo>
                  <a:lnTo>
                    <a:pt x="1" y="106"/>
                  </a:lnTo>
                  <a:lnTo>
                    <a:pt x="3" y="115"/>
                  </a:lnTo>
                  <a:lnTo>
                    <a:pt x="5" y="124"/>
                  </a:lnTo>
                  <a:lnTo>
                    <a:pt x="9" y="133"/>
                  </a:lnTo>
                </a:path>
              </a:pathLst>
            </a:custGeom>
            <a:solidFill>
              <a:srgbClr val="6683B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3" name="Freeform 90"/>
            <p:cNvSpPr>
              <a:spLocks/>
            </p:cNvSpPr>
            <p:nvPr/>
          </p:nvSpPr>
          <p:spPr bwMode="auto">
            <a:xfrm>
              <a:off x="268" y="276"/>
              <a:ext cx="185" cy="184"/>
            </a:xfrm>
            <a:custGeom>
              <a:avLst/>
              <a:gdLst>
                <a:gd name="T0" fmla="*/ 13 w 185"/>
                <a:gd name="T1" fmla="*/ 138 h 184"/>
                <a:gd name="T2" fmla="*/ 24 w 185"/>
                <a:gd name="T3" fmla="*/ 153 h 184"/>
                <a:gd name="T4" fmla="*/ 37 w 185"/>
                <a:gd name="T5" fmla="*/ 165 h 184"/>
                <a:gd name="T6" fmla="*/ 52 w 185"/>
                <a:gd name="T7" fmla="*/ 174 h 184"/>
                <a:gd name="T8" fmla="*/ 69 w 185"/>
                <a:gd name="T9" fmla="*/ 180 h 184"/>
                <a:gd name="T10" fmla="*/ 86 w 185"/>
                <a:gd name="T11" fmla="*/ 183 h 184"/>
                <a:gd name="T12" fmla="*/ 104 w 185"/>
                <a:gd name="T13" fmla="*/ 182 h 184"/>
                <a:gd name="T14" fmla="*/ 122 w 185"/>
                <a:gd name="T15" fmla="*/ 178 h 184"/>
                <a:gd name="T16" fmla="*/ 139 w 185"/>
                <a:gd name="T17" fmla="*/ 171 h 184"/>
                <a:gd name="T18" fmla="*/ 154 w 185"/>
                <a:gd name="T19" fmla="*/ 160 h 184"/>
                <a:gd name="T20" fmla="*/ 166 w 185"/>
                <a:gd name="T21" fmla="*/ 147 h 184"/>
                <a:gd name="T22" fmla="*/ 175 w 185"/>
                <a:gd name="T23" fmla="*/ 132 h 184"/>
                <a:gd name="T24" fmla="*/ 181 w 185"/>
                <a:gd name="T25" fmla="*/ 115 h 184"/>
                <a:gd name="T26" fmla="*/ 184 w 185"/>
                <a:gd name="T27" fmla="*/ 98 h 184"/>
                <a:gd name="T28" fmla="*/ 183 w 185"/>
                <a:gd name="T29" fmla="*/ 80 h 184"/>
                <a:gd name="T30" fmla="*/ 179 w 185"/>
                <a:gd name="T31" fmla="*/ 62 h 184"/>
                <a:gd name="T32" fmla="*/ 171 w 185"/>
                <a:gd name="T33" fmla="*/ 45 h 184"/>
                <a:gd name="T34" fmla="*/ 160 w 185"/>
                <a:gd name="T35" fmla="*/ 30 h 184"/>
                <a:gd name="T36" fmla="*/ 147 w 185"/>
                <a:gd name="T37" fmla="*/ 18 h 184"/>
                <a:gd name="T38" fmla="*/ 132 w 185"/>
                <a:gd name="T39" fmla="*/ 9 h 184"/>
                <a:gd name="T40" fmla="*/ 115 w 185"/>
                <a:gd name="T41" fmla="*/ 3 h 184"/>
                <a:gd name="T42" fmla="*/ 98 w 185"/>
                <a:gd name="T43" fmla="*/ 0 h 184"/>
                <a:gd name="T44" fmla="*/ 80 w 185"/>
                <a:gd name="T45" fmla="*/ 1 h 184"/>
                <a:gd name="T46" fmla="*/ 62 w 185"/>
                <a:gd name="T47" fmla="*/ 5 h 184"/>
                <a:gd name="T48" fmla="*/ 45 w 185"/>
                <a:gd name="T49" fmla="*/ 12 h 184"/>
                <a:gd name="T50" fmla="*/ 30 w 185"/>
                <a:gd name="T51" fmla="*/ 23 h 184"/>
                <a:gd name="T52" fmla="*/ 18 w 185"/>
                <a:gd name="T53" fmla="*/ 36 h 184"/>
                <a:gd name="T54" fmla="*/ 9 w 185"/>
                <a:gd name="T55" fmla="*/ 51 h 184"/>
                <a:gd name="T56" fmla="*/ 3 w 185"/>
                <a:gd name="T57" fmla="*/ 68 h 184"/>
                <a:gd name="T58" fmla="*/ 0 w 185"/>
                <a:gd name="T59" fmla="*/ 85 h 184"/>
                <a:gd name="T60" fmla="*/ 1 w 185"/>
                <a:gd name="T61" fmla="*/ 103 h 184"/>
                <a:gd name="T62" fmla="*/ 5 w 185"/>
                <a:gd name="T63" fmla="*/ 121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5" h="184">
                  <a:moveTo>
                    <a:pt x="9" y="130"/>
                  </a:moveTo>
                  <a:lnTo>
                    <a:pt x="13" y="138"/>
                  </a:lnTo>
                  <a:lnTo>
                    <a:pt x="18" y="146"/>
                  </a:lnTo>
                  <a:lnTo>
                    <a:pt x="24" y="153"/>
                  </a:lnTo>
                  <a:lnTo>
                    <a:pt x="30" y="159"/>
                  </a:lnTo>
                  <a:lnTo>
                    <a:pt x="37" y="165"/>
                  </a:lnTo>
                  <a:lnTo>
                    <a:pt x="44" y="170"/>
                  </a:lnTo>
                  <a:lnTo>
                    <a:pt x="52" y="174"/>
                  </a:lnTo>
                  <a:lnTo>
                    <a:pt x="60" y="177"/>
                  </a:lnTo>
                  <a:lnTo>
                    <a:pt x="69" y="180"/>
                  </a:lnTo>
                  <a:lnTo>
                    <a:pt x="77" y="182"/>
                  </a:lnTo>
                  <a:lnTo>
                    <a:pt x="86" y="183"/>
                  </a:lnTo>
                  <a:lnTo>
                    <a:pt x="95" y="183"/>
                  </a:lnTo>
                  <a:lnTo>
                    <a:pt x="104" y="182"/>
                  </a:lnTo>
                  <a:lnTo>
                    <a:pt x="113" y="181"/>
                  </a:lnTo>
                  <a:lnTo>
                    <a:pt x="122" y="178"/>
                  </a:lnTo>
                  <a:lnTo>
                    <a:pt x="131" y="175"/>
                  </a:lnTo>
                  <a:lnTo>
                    <a:pt x="139" y="171"/>
                  </a:lnTo>
                  <a:lnTo>
                    <a:pt x="147" y="165"/>
                  </a:lnTo>
                  <a:lnTo>
                    <a:pt x="154" y="160"/>
                  </a:lnTo>
                  <a:lnTo>
                    <a:pt x="160" y="153"/>
                  </a:lnTo>
                  <a:lnTo>
                    <a:pt x="166" y="147"/>
                  </a:lnTo>
                  <a:lnTo>
                    <a:pt x="171" y="139"/>
                  </a:lnTo>
                  <a:lnTo>
                    <a:pt x="175" y="132"/>
                  </a:lnTo>
                  <a:lnTo>
                    <a:pt x="178" y="124"/>
                  </a:lnTo>
                  <a:lnTo>
                    <a:pt x="181" y="115"/>
                  </a:lnTo>
                  <a:lnTo>
                    <a:pt x="183" y="107"/>
                  </a:lnTo>
                  <a:lnTo>
                    <a:pt x="184" y="98"/>
                  </a:lnTo>
                  <a:lnTo>
                    <a:pt x="184" y="89"/>
                  </a:lnTo>
                  <a:lnTo>
                    <a:pt x="183" y="80"/>
                  </a:lnTo>
                  <a:lnTo>
                    <a:pt x="181" y="71"/>
                  </a:lnTo>
                  <a:lnTo>
                    <a:pt x="179" y="62"/>
                  </a:lnTo>
                  <a:lnTo>
                    <a:pt x="175" y="53"/>
                  </a:lnTo>
                  <a:lnTo>
                    <a:pt x="171" y="45"/>
                  </a:lnTo>
                  <a:lnTo>
                    <a:pt x="166" y="37"/>
                  </a:lnTo>
                  <a:lnTo>
                    <a:pt x="160" y="30"/>
                  </a:lnTo>
                  <a:lnTo>
                    <a:pt x="154" y="24"/>
                  </a:lnTo>
                  <a:lnTo>
                    <a:pt x="147" y="18"/>
                  </a:lnTo>
                  <a:lnTo>
                    <a:pt x="140" y="13"/>
                  </a:lnTo>
                  <a:lnTo>
                    <a:pt x="132" y="9"/>
                  </a:lnTo>
                  <a:lnTo>
                    <a:pt x="124" y="6"/>
                  </a:lnTo>
                  <a:lnTo>
                    <a:pt x="115" y="3"/>
                  </a:lnTo>
                  <a:lnTo>
                    <a:pt x="107" y="1"/>
                  </a:lnTo>
                  <a:lnTo>
                    <a:pt x="98" y="0"/>
                  </a:lnTo>
                  <a:lnTo>
                    <a:pt x="89" y="0"/>
                  </a:lnTo>
                  <a:lnTo>
                    <a:pt x="80" y="1"/>
                  </a:lnTo>
                  <a:lnTo>
                    <a:pt x="71" y="2"/>
                  </a:lnTo>
                  <a:lnTo>
                    <a:pt x="62" y="5"/>
                  </a:lnTo>
                  <a:lnTo>
                    <a:pt x="53" y="8"/>
                  </a:lnTo>
                  <a:lnTo>
                    <a:pt x="45" y="12"/>
                  </a:lnTo>
                  <a:lnTo>
                    <a:pt x="37" y="18"/>
                  </a:lnTo>
                  <a:lnTo>
                    <a:pt x="30" y="23"/>
                  </a:lnTo>
                  <a:lnTo>
                    <a:pt x="24" y="30"/>
                  </a:lnTo>
                  <a:lnTo>
                    <a:pt x="18" y="36"/>
                  </a:lnTo>
                  <a:lnTo>
                    <a:pt x="13" y="44"/>
                  </a:lnTo>
                  <a:lnTo>
                    <a:pt x="9" y="51"/>
                  </a:lnTo>
                  <a:lnTo>
                    <a:pt x="6" y="59"/>
                  </a:lnTo>
                  <a:lnTo>
                    <a:pt x="3" y="68"/>
                  </a:lnTo>
                  <a:lnTo>
                    <a:pt x="1" y="76"/>
                  </a:lnTo>
                  <a:lnTo>
                    <a:pt x="0" y="85"/>
                  </a:lnTo>
                  <a:lnTo>
                    <a:pt x="0" y="94"/>
                  </a:lnTo>
                  <a:lnTo>
                    <a:pt x="1" y="103"/>
                  </a:lnTo>
                  <a:lnTo>
                    <a:pt x="3" y="112"/>
                  </a:lnTo>
                  <a:lnTo>
                    <a:pt x="5" y="121"/>
                  </a:lnTo>
                  <a:lnTo>
                    <a:pt x="9" y="130"/>
                  </a:lnTo>
                </a:path>
              </a:pathLst>
            </a:custGeom>
            <a:solidFill>
              <a:srgbClr val="6986B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4" name="Freeform 91"/>
            <p:cNvSpPr>
              <a:spLocks/>
            </p:cNvSpPr>
            <p:nvPr/>
          </p:nvSpPr>
          <p:spPr bwMode="auto">
            <a:xfrm>
              <a:off x="273" y="277"/>
              <a:ext cx="180" cy="180"/>
            </a:xfrm>
            <a:custGeom>
              <a:avLst/>
              <a:gdLst>
                <a:gd name="T0" fmla="*/ 12 w 180"/>
                <a:gd name="T1" fmla="*/ 135 h 180"/>
                <a:gd name="T2" fmla="*/ 23 w 180"/>
                <a:gd name="T3" fmla="*/ 149 h 180"/>
                <a:gd name="T4" fmla="*/ 36 w 180"/>
                <a:gd name="T5" fmla="*/ 161 h 180"/>
                <a:gd name="T6" fmla="*/ 51 w 180"/>
                <a:gd name="T7" fmla="*/ 170 h 180"/>
                <a:gd name="T8" fmla="*/ 67 w 180"/>
                <a:gd name="T9" fmla="*/ 176 h 180"/>
                <a:gd name="T10" fmla="*/ 84 w 180"/>
                <a:gd name="T11" fmla="*/ 179 h 180"/>
                <a:gd name="T12" fmla="*/ 101 w 180"/>
                <a:gd name="T13" fmla="*/ 178 h 180"/>
                <a:gd name="T14" fmla="*/ 118 w 180"/>
                <a:gd name="T15" fmla="*/ 174 h 180"/>
                <a:gd name="T16" fmla="*/ 135 w 180"/>
                <a:gd name="T17" fmla="*/ 167 h 180"/>
                <a:gd name="T18" fmla="*/ 149 w 180"/>
                <a:gd name="T19" fmla="*/ 156 h 180"/>
                <a:gd name="T20" fmla="*/ 161 w 180"/>
                <a:gd name="T21" fmla="*/ 143 h 180"/>
                <a:gd name="T22" fmla="*/ 170 w 180"/>
                <a:gd name="T23" fmla="*/ 128 h 180"/>
                <a:gd name="T24" fmla="*/ 176 w 180"/>
                <a:gd name="T25" fmla="*/ 112 h 180"/>
                <a:gd name="T26" fmla="*/ 179 w 180"/>
                <a:gd name="T27" fmla="*/ 95 h 180"/>
                <a:gd name="T28" fmla="*/ 178 w 180"/>
                <a:gd name="T29" fmla="*/ 78 h 180"/>
                <a:gd name="T30" fmla="*/ 174 w 180"/>
                <a:gd name="T31" fmla="*/ 61 h 180"/>
                <a:gd name="T32" fmla="*/ 167 w 180"/>
                <a:gd name="T33" fmla="*/ 44 h 180"/>
                <a:gd name="T34" fmla="*/ 156 w 180"/>
                <a:gd name="T35" fmla="*/ 30 h 180"/>
                <a:gd name="T36" fmla="*/ 143 w 180"/>
                <a:gd name="T37" fmla="*/ 18 h 180"/>
                <a:gd name="T38" fmla="*/ 129 w 180"/>
                <a:gd name="T39" fmla="*/ 9 h 180"/>
                <a:gd name="T40" fmla="*/ 112 w 180"/>
                <a:gd name="T41" fmla="*/ 3 h 180"/>
                <a:gd name="T42" fmla="*/ 95 w 180"/>
                <a:gd name="T43" fmla="*/ 0 h 180"/>
                <a:gd name="T44" fmla="*/ 78 w 180"/>
                <a:gd name="T45" fmla="*/ 1 h 180"/>
                <a:gd name="T46" fmla="*/ 61 w 180"/>
                <a:gd name="T47" fmla="*/ 5 h 180"/>
                <a:gd name="T48" fmla="*/ 44 w 180"/>
                <a:gd name="T49" fmla="*/ 12 h 180"/>
                <a:gd name="T50" fmla="*/ 30 w 180"/>
                <a:gd name="T51" fmla="*/ 23 h 180"/>
                <a:gd name="T52" fmla="*/ 18 w 180"/>
                <a:gd name="T53" fmla="*/ 36 h 180"/>
                <a:gd name="T54" fmla="*/ 9 w 180"/>
                <a:gd name="T55" fmla="*/ 51 h 180"/>
                <a:gd name="T56" fmla="*/ 3 w 180"/>
                <a:gd name="T57" fmla="*/ 67 h 180"/>
                <a:gd name="T58" fmla="*/ 0 w 180"/>
                <a:gd name="T59" fmla="*/ 84 h 180"/>
                <a:gd name="T60" fmla="*/ 1 w 180"/>
                <a:gd name="T61" fmla="*/ 101 h 180"/>
                <a:gd name="T62" fmla="*/ 5 w 180"/>
                <a:gd name="T63" fmla="*/ 118 h 1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80">
                  <a:moveTo>
                    <a:pt x="8" y="127"/>
                  </a:moveTo>
                  <a:lnTo>
                    <a:pt x="12" y="135"/>
                  </a:lnTo>
                  <a:lnTo>
                    <a:pt x="17" y="142"/>
                  </a:lnTo>
                  <a:lnTo>
                    <a:pt x="23" y="149"/>
                  </a:lnTo>
                  <a:lnTo>
                    <a:pt x="29" y="156"/>
                  </a:lnTo>
                  <a:lnTo>
                    <a:pt x="36" y="161"/>
                  </a:lnTo>
                  <a:lnTo>
                    <a:pt x="43" y="166"/>
                  </a:lnTo>
                  <a:lnTo>
                    <a:pt x="51" y="170"/>
                  </a:lnTo>
                  <a:lnTo>
                    <a:pt x="58" y="173"/>
                  </a:lnTo>
                  <a:lnTo>
                    <a:pt x="67" y="176"/>
                  </a:lnTo>
                  <a:lnTo>
                    <a:pt x="75" y="178"/>
                  </a:lnTo>
                  <a:lnTo>
                    <a:pt x="84" y="179"/>
                  </a:lnTo>
                  <a:lnTo>
                    <a:pt x="92" y="179"/>
                  </a:lnTo>
                  <a:lnTo>
                    <a:pt x="101" y="178"/>
                  </a:lnTo>
                  <a:lnTo>
                    <a:pt x="110" y="177"/>
                  </a:lnTo>
                  <a:lnTo>
                    <a:pt x="118" y="174"/>
                  </a:lnTo>
                  <a:lnTo>
                    <a:pt x="127" y="171"/>
                  </a:lnTo>
                  <a:lnTo>
                    <a:pt x="135" y="167"/>
                  </a:lnTo>
                  <a:lnTo>
                    <a:pt x="143" y="162"/>
                  </a:lnTo>
                  <a:lnTo>
                    <a:pt x="149" y="156"/>
                  </a:lnTo>
                  <a:lnTo>
                    <a:pt x="156" y="150"/>
                  </a:lnTo>
                  <a:lnTo>
                    <a:pt x="161" y="143"/>
                  </a:lnTo>
                  <a:lnTo>
                    <a:pt x="166" y="136"/>
                  </a:lnTo>
                  <a:lnTo>
                    <a:pt x="170" y="128"/>
                  </a:lnTo>
                  <a:lnTo>
                    <a:pt x="173" y="121"/>
                  </a:lnTo>
                  <a:lnTo>
                    <a:pt x="176" y="112"/>
                  </a:lnTo>
                  <a:lnTo>
                    <a:pt x="178" y="104"/>
                  </a:lnTo>
                  <a:lnTo>
                    <a:pt x="179" y="95"/>
                  </a:lnTo>
                  <a:lnTo>
                    <a:pt x="179" y="87"/>
                  </a:lnTo>
                  <a:lnTo>
                    <a:pt x="178" y="78"/>
                  </a:lnTo>
                  <a:lnTo>
                    <a:pt x="177" y="69"/>
                  </a:lnTo>
                  <a:lnTo>
                    <a:pt x="174" y="61"/>
                  </a:lnTo>
                  <a:lnTo>
                    <a:pt x="171" y="52"/>
                  </a:lnTo>
                  <a:lnTo>
                    <a:pt x="167" y="44"/>
                  </a:lnTo>
                  <a:lnTo>
                    <a:pt x="162" y="36"/>
                  </a:lnTo>
                  <a:lnTo>
                    <a:pt x="156" y="30"/>
                  </a:lnTo>
                  <a:lnTo>
                    <a:pt x="150" y="23"/>
                  </a:lnTo>
                  <a:lnTo>
                    <a:pt x="143" y="18"/>
                  </a:lnTo>
                  <a:lnTo>
                    <a:pt x="136" y="13"/>
                  </a:lnTo>
                  <a:lnTo>
                    <a:pt x="129" y="9"/>
                  </a:lnTo>
                  <a:lnTo>
                    <a:pt x="121" y="6"/>
                  </a:lnTo>
                  <a:lnTo>
                    <a:pt x="112" y="3"/>
                  </a:lnTo>
                  <a:lnTo>
                    <a:pt x="104" y="1"/>
                  </a:lnTo>
                  <a:lnTo>
                    <a:pt x="95" y="0"/>
                  </a:lnTo>
                  <a:lnTo>
                    <a:pt x="87" y="0"/>
                  </a:lnTo>
                  <a:lnTo>
                    <a:pt x="78" y="1"/>
                  </a:lnTo>
                  <a:lnTo>
                    <a:pt x="69" y="2"/>
                  </a:lnTo>
                  <a:lnTo>
                    <a:pt x="61" y="5"/>
                  </a:lnTo>
                  <a:lnTo>
                    <a:pt x="52" y="8"/>
                  </a:lnTo>
                  <a:lnTo>
                    <a:pt x="44" y="12"/>
                  </a:lnTo>
                  <a:lnTo>
                    <a:pt x="36" y="17"/>
                  </a:lnTo>
                  <a:lnTo>
                    <a:pt x="30" y="23"/>
                  </a:lnTo>
                  <a:lnTo>
                    <a:pt x="23" y="29"/>
                  </a:lnTo>
                  <a:lnTo>
                    <a:pt x="18" y="36"/>
                  </a:lnTo>
                  <a:lnTo>
                    <a:pt x="13" y="43"/>
                  </a:lnTo>
                  <a:lnTo>
                    <a:pt x="9" y="51"/>
                  </a:lnTo>
                  <a:lnTo>
                    <a:pt x="6" y="58"/>
                  </a:lnTo>
                  <a:lnTo>
                    <a:pt x="3" y="67"/>
                  </a:lnTo>
                  <a:lnTo>
                    <a:pt x="1" y="75"/>
                  </a:lnTo>
                  <a:lnTo>
                    <a:pt x="0" y="84"/>
                  </a:lnTo>
                  <a:lnTo>
                    <a:pt x="0" y="92"/>
                  </a:lnTo>
                  <a:lnTo>
                    <a:pt x="1" y="101"/>
                  </a:lnTo>
                  <a:lnTo>
                    <a:pt x="2" y="110"/>
                  </a:lnTo>
                  <a:lnTo>
                    <a:pt x="5" y="118"/>
                  </a:lnTo>
                  <a:lnTo>
                    <a:pt x="8" y="127"/>
                  </a:lnTo>
                </a:path>
              </a:pathLst>
            </a:custGeom>
            <a:solidFill>
              <a:srgbClr val="6B89B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5" name="Freeform 92"/>
            <p:cNvSpPr>
              <a:spLocks/>
            </p:cNvSpPr>
            <p:nvPr/>
          </p:nvSpPr>
          <p:spPr bwMode="auto">
            <a:xfrm>
              <a:off x="276" y="279"/>
              <a:ext cx="176" cy="175"/>
            </a:xfrm>
            <a:custGeom>
              <a:avLst/>
              <a:gdLst>
                <a:gd name="T0" fmla="*/ 12 w 176"/>
                <a:gd name="T1" fmla="*/ 131 h 175"/>
                <a:gd name="T2" fmla="*/ 23 w 176"/>
                <a:gd name="T3" fmla="*/ 145 h 175"/>
                <a:gd name="T4" fmla="*/ 35 w 176"/>
                <a:gd name="T5" fmla="*/ 157 h 175"/>
                <a:gd name="T6" fmla="*/ 50 w 176"/>
                <a:gd name="T7" fmla="*/ 165 h 175"/>
                <a:gd name="T8" fmla="*/ 65 w 176"/>
                <a:gd name="T9" fmla="*/ 171 h 175"/>
                <a:gd name="T10" fmla="*/ 82 w 176"/>
                <a:gd name="T11" fmla="*/ 174 h 175"/>
                <a:gd name="T12" fmla="*/ 99 w 176"/>
                <a:gd name="T13" fmla="*/ 173 h 175"/>
                <a:gd name="T14" fmla="*/ 116 w 176"/>
                <a:gd name="T15" fmla="*/ 170 h 175"/>
                <a:gd name="T16" fmla="*/ 132 w 176"/>
                <a:gd name="T17" fmla="*/ 162 h 175"/>
                <a:gd name="T18" fmla="*/ 146 w 176"/>
                <a:gd name="T19" fmla="*/ 152 h 175"/>
                <a:gd name="T20" fmla="*/ 158 w 176"/>
                <a:gd name="T21" fmla="*/ 139 h 175"/>
                <a:gd name="T22" fmla="*/ 166 w 176"/>
                <a:gd name="T23" fmla="*/ 125 h 175"/>
                <a:gd name="T24" fmla="*/ 172 w 176"/>
                <a:gd name="T25" fmla="*/ 110 h 175"/>
                <a:gd name="T26" fmla="*/ 175 w 176"/>
                <a:gd name="T27" fmla="*/ 93 h 175"/>
                <a:gd name="T28" fmla="*/ 174 w 176"/>
                <a:gd name="T29" fmla="*/ 76 h 175"/>
                <a:gd name="T30" fmla="*/ 170 w 176"/>
                <a:gd name="T31" fmla="*/ 59 h 175"/>
                <a:gd name="T32" fmla="*/ 163 w 176"/>
                <a:gd name="T33" fmla="*/ 43 h 175"/>
                <a:gd name="T34" fmla="*/ 152 w 176"/>
                <a:gd name="T35" fmla="*/ 29 h 175"/>
                <a:gd name="T36" fmla="*/ 140 w 176"/>
                <a:gd name="T37" fmla="*/ 17 h 175"/>
                <a:gd name="T38" fmla="*/ 125 w 176"/>
                <a:gd name="T39" fmla="*/ 9 h 175"/>
                <a:gd name="T40" fmla="*/ 110 w 176"/>
                <a:gd name="T41" fmla="*/ 3 h 175"/>
                <a:gd name="T42" fmla="*/ 93 w 176"/>
                <a:gd name="T43" fmla="*/ 0 h 175"/>
                <a:gd name="T44" fmla="*/ 76 w 176"/>
                <a:gd name="T45" fmla="*/ 1 h 175"/>
                <a:gd name="T46" fmla="*/ 59 w 176"/>
                <a:gd name="T47" fmla="*/ 4 h 175"/>
                <a:gd name="T48" fmla="*/ 43 w 176"/>
                <a:gd name="T49" fmla="*/ 12 h 175"/>
                <a:gd name="T50" fmla="*/ 29 w 176"/>
                <a:gd name="T51" fmla="*/ 22 h 175"/>
                <a:gd name="T52" fmla="*/ 17 w 176"/>
                <a:gd name="T53" fmla="*/ 35 h 175"/>
                <a:gd name="T54" fmla="*/ 9 w 176"/>
                <a:gd name="T55" fmla="*/ 49 h 175"/>
                <a:gd name="T56" fmla="*/ 3 w 176"/>
                <a:gd name="T57" fmla="*/ 64 h 175"/>
                <a:gd name="T58" fmla="*/ 0 w 176"/>
                <a:gd name="T59" fmla="*/ 81 h 175"/>
                <a:gd name="T60" fmla="*/ 1 w 176"/>
                <a:gd name="T61" fmla="*/ 98 h 175"/>
                <a:gd name="T62" fmla="*/ 5 w 176"/>
                <a:gd name="T63" fmla="*/ 115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6" h="175">
                  <a:moveTo>
                    <a:pt x="8" y="123"/>
                  </a:moveTo>
                  <a:lnTo>
                    <a:pt x="12" y="131"/>
                  </a:lnTo>
                  <a:lnTo>
                    <a:pt x="17" y="138"/>
                  </a:lnTo>
                  <a:lnTo>
                    <a:pt x="23" y="145"/>
                  </a:lnTo>
                  <a:lnTo>
                    <a:pt x="29" y="151"/>
                  </a:lnTo>
                  <a:lnTo>
                    <a:pt x="35" y="157"/>
                  </a:lnTo>
                  <a:lnTo>
                    <a:pt x="42" y="161"/>
                  </a:lnTo>
                  <a:lnTo>
                    <a:pt x="50" y="165"/>
                  </a:lnTo>
                  <a:lnTo>
                    <a:pt x="57" y="169"/>
                  </a:lnTo>
                  <a:lnTo>
                    <a:pt x="65" y="171"/>
                  </a:lnTo>
                  <a:lnTo>
                    <a:pt x="74" y="173"/>
                  </a:lnTo>
                  <a:lnTo>
                    <a:pt x="82" y="174"/>
                  </a:lnTo>
                  <a:lnTo>
                    <a:pt x="90" y="174"/>
                  </a:lnTo>
                  <a:lnTo>
                    <a:pt x="99" y="173"/>
                  </a:lnTo>
                  <a:lnTo>
                    <a:pt x="107" y="172"/>
                  </a:lnTo>
                  <a:lnTo>
                    <a:pt x="116" y="170"/>
                  </a:lnTo>
                  <a:lnTo>
                    <a:pt x="124" y="166"/>
                  </a:lnTo>
                  <a:lnTo>
                    <a:pt x="132" y="162"/>
                  </a:lnTo>
                  <a:lnTo>
                    <a:pt x="139" y="157"/>
                  </a:lnTo>
                  <a:lnTo>
                    <a:pt x="146" y="152"/>
                  </a:lnTo>
                  <a:lnTo>
                    <a:pt x="152" y="146"/>
                  </a:lnTo>
                  <a:lnTo>
                    <a:pt x="158" y="139"/>
                  </a:lnTo>
                  <a:lnTo>
                    <a:pt x="162" y="132"/>
                  </a:lnTo>
                  <a:lnTo>
                    <a:pt x="166" y="125"/>
                  </a:lnTo>
                  <a:lnTo>
                    <a:pt x="169" y="117"/>
                  </a:lnTo>
                  <a:lnTo>
                    <a:pt x="172" y="110"/>
                  </a:lnTo>
                  <a:lnTo>
                    <a:pt x="174" y="101"/>
                  </a:lnTo>
                  <a:lnTo>
                    <a:pt x="175" y="93"/>
                  </a:lnTo>
                  <a:lnTo>
                    <a:pt x="175" y="85"/>
                  </a:lnTo>
                  <a:lnTo>
                    <a:pt x="174" y="76"/>
                  </a:lnTo>
                  <a:lnTo>
                    <a:pt x="173" y="68"/>
                  </a:lnTo>
                  <a:lnTo>
                    <a:pt x="170" y="59"/>
                  </a:lnTo>
                  <a:lnTo>
                    <a:pt x="167" y="51"/>
                  </a:lnTo>
                  <a:lnTo>
                    <a:pt x="163" y="43"/>
                  </a:lnTo>
                  <a:lnTo>
                    <a:pt x="158" y="36"/>
                  </a:lnTo>
                  <a:lnTo>
                    <a:pt x="152" y="29"/>
                  </a:lnTo>
                  <a:lnTo>
                    <a:pt x="146" y="23"/>
                  </a:lnTo>
                  <a:lnTo>
                    <a:pt x="140" y="17"/>
                  </a:lnTo>
                  <a:lnTo>
                    <a:pt x="133" y="13"/>
                  </a:lnTo>
                  <a:lnTo>
                    <a:pt x="125" y="9"/>
                  </a:lnTo>
                  <a:lnTo>
                    <a:pt x="118" y="5"/>
                  </a:lnTo>
                  <a:lnTo>
                    <a:pt x="110" y="3"/>
                  </a:lnTo>
                  <a:lnTo>
                    <a:pt x="101" y="1"/>
                  </a:lnTo>
                  <a:lnTo>
                    <a:pt x="93" y="0"/>
                  </a:lnTo>
                  <a:lnTo>
                    <a:pt x="85" y="0"/>
                  </a:lnTo>
                  <a:lnTo>
                    <a:pt x="76" y="1"/>
                  </a:lnTo>
                  <a:lnTo>
                    <a:pt x="68" y="2"/>
                  </a:lnTo>
                  <a:lnTo>
                    <a:pt x="59" y="4"/>
                  </a:lnTo>
                  <a:lnTo>
                    <a:pt x="51" y="8"/>
                  </a:lnTo>
                  <a:lnTo>
                    <a:pt x="43" y="12"/>
                  </a:lnTo>
                  <a:lnTo>
                    <a:pt x="36" y="17"/>
                  </a:lnTo>
                  <a:lnTo>
                    <a:pt x="29" y="22"/>
                  </a:lnTo>
                  <a:lnTo>
                    <a:pt x="23" y="28"/>
                  </a:lnTo>
                  <a:lnTo>
                    <a:pt x="17" y="35"/>
                  </a:lnTo>
                  <a:lnTo>
                    <a:pt x="13" y="42"/>
                  </a:lnTo>
                  <a:lnTo>
                    <a:pt x="9" y="49"/>
                  </a:lnTo>
                  <a:lnTo>
                    <a:pt x="5" y="57"/>
                  </a:lnTo>
                  <a:lnTo>
                    <a:pt x="3" y="64"/>
                  </a:lnTo>
                  <a:lnTo>
                    <a:pt x="1" y="73"/>
                  </a:lnTo>
                  <a:lnTo>
                    <a:pt x="0" y="81"/>
                  </a:lnTo>
                  <a:lnTo>
                    <a:pt x="0" y="90"/>
                  </a:lnTo>
                  <a:lnTo>
                    <a:pt x="1" y="98"/>
                  </a:lnTo>
                  <a:lnTo>
                    <a:pt x="2" y="107"/>
                  </a:lnTo>
                  <a:lnTo>
                    <a:pt x="5" y="115"/>
                  </a:lnTo>
                  <a:lnTo>
                    <a:pt x="8" y="123"/>
                  </a:lnTo>
                </a:path>
              </a:pathLst>
            </a:custGeom>
            <a:solidFill>
              <a:srgbClr val="6E8CB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6" name="Freeform 93"/>
            <p:cNvSpPr>
              <a:spLocks/>
            </p:cNvSpPr>
            <p:nvPr/>
          </p:nvSpPr>
          <p:spPr bwMode="auto">
            <a:xfrm>
              <a:off x="281" y="281"/>
              <a:ext cx="170" cy="170"/>
            </a:xfrm>
            <a:custGeom>
              <a:avLst/>
              <a:gdLst>
                <a:gd name="T0" fmla="*/ 12 w 170"/>
                <a:gd name="T1" fmla="*/ 127 h 170"/>
                <a:gd name="T2" fmla="*/ 22 w 170"/>
                <a:gd name="T3" fmla="*/ 141 h 170"/>
                <a:gd name="T4" fmla="*/ 34 w 170"/>
                <a:gd name="T5" fmla="*/ 152 h 170"/>
                <a:gd name="T6" fmla="*/ 48 w 170"/>
                <a:gd name="T7" fmla="*/ 161 h 170"/>
                <a:gd name="T8" fmla="*/ 63 w 170"/>
                <a:gd name="T9" fmla="*/ 166 h 170"/>
                <a:gd name="T10" fmla="*/ 79 w 170"/>
                <a:gd name="T11" fmla="*/ 169 h 170"/>
                <a:gd name="T12" fmla="*/ 95 w 170"/>
                <a:gd name="T13" fmla="*/ 168 h 170"/>
                <a:gd name="T14" fmla="*/ 112 w 170"/>
                <a:gd name="T15" fmla="*/ 164 h 170"/>
                <a:gd name="T16" fmla="*/ 127 w 170"/>
                <a:gd name="T17" fmla="*/ 157 h 170"/>
                <a:gd name="T18" fmla="*/ 141 w 170"/>
                <a:gd name="T19" fmla="*/ 147 h 170"/>
                <a:gd name="T20" fmla="*/ 152 w 170"/>
                <a:gd name="T21" fmla="*/ 135 h 170"/>
                <a:gd name="T22" fmla="*/ 161 w 170"/>
                <a:gd name="T23" fmla="*/ 121 h 170"/>
                <a:gd name="T24" fmla="*/ 166 w 170"/>
                <a:gd name="T25" fmla="*/ 106 h 170"/>
                <a:gd name="T26" fmla="*/ 169 w 170"/>
                <a:gd name="T27" fmla="*/ 90 h 170"/>
                <a:gd name="T28" fmla="*/ 168 w 170"/>
                <a:gd name="T29" fmla="*/ 74 h 170"/>
                <a:gd name="T30" fmla="*/ 164 w 170"/>
                <a:gd name="T31" fmla="*/ 57 h 170"/>
                <a:gd name="T32" fmla="*/ 157 w 170"/>
                <a:gd name="T33" fmla="*/ 42 h 170"/>
                <a:gd name="T34" fmla="*/ 147 w 170"/>
                <a:gd name="T35" fmla="*/ 28 h 170"/>
                <a:gd name="T36" fmla="*/ 135 w 170"/>
                <a:gd name="T37" fmla="*/ 17 h 170"/>
                <a:gd name="T38" fmla="*/ 121 w 170"/>
                <a:gd name="T39" fmla="*/ 8 h 170"/>
                <a:gd name="T40" fmla="*/ 106 w 170"/>
                <a:gd name="T41" fmla="*/ 3 h 170"/>
                <a:gd name="T42" fmla="*/ 90 w 170"/>
                <a:gd name="T43" fmla="*/ 0 h 170"/>
                <a:gd name="T44" fmla="*/ 74 w 170"/>
                <a:gd name="T45" fmla="*/ 1 h 170"/>
                <a:gd name="T46" fmla="*/ 57 w 170"/>
                <a:gd name="T47" fmla="*/ 5 h 170"/>
                <a:gd name="T48" fmla="*/ 42 w 170"/>
                <a:gd name="T49" fmla="*/ 12 h 170"/>
                <a:gd name="T50" fmla="*/ 28 w 170"/>
                <a:gd name="T51" fmla="*/ 22 h 170"/>
                <a:gd name="T52" fmla="*/ 17 w 170"/>
                <a:gd name="T53" fmla="*/ 34 h 170"/>
                <a:gd name="T54" fmla="*/ 8 w 170"/>
                <a:gd name="T55" fmla="*/ 48 h 170"/>
                <a:gd name="T56" fmla="*/ 3 w 170"/>
                <a:gd name="T57" fmla="*/ 63 h 170"/>
                <a:gd name="T58" fmla="*/ 0 w 170"/>
                <a:gd name="T59" fmla="*/ 79 h 170"/>
                <a:gd name="T60" fmla="*/ 1 w 170"/>
                <a:gd name="T61" fmla="*/ 95 h 170"/>
                <a:gd name="T62" fmla="*/ 4 w 170"/>
                <a:gd name="T63" fmla="*/ 112 h 1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0" h="170">
                  <a:moveTo>
                    <a:pt x="8" y="120"/>
                  </a:moveTo>
                  <a:lnTo>
                    <a:pt x="12" y="127"/>
                  </a:lnTo>
                  <a:lnTo>
                    <a:pt x="16" y="135"/>
                  </a:lnTo>
                  <a:lnTo>
                    <a:pt x="22" y="141"/>
                  </a:lnTo>
                  <a:lnTo>
                    <a:pt x="27" y="147"/>
                  </a:lnTo>
                  <a:lnTo>
                    <a:pt x="34" y="152"/>
                  </a:lnTo>
                  <a:lnTo>
                    <a:pt x="41" y="157"/>
                  </a:lnTo>
                  <a:lnTo>
                    <a:pt x="48" y="161"/>
                  </a:lnTo>
                  <a:lnTo>
                    <a:pt x="55" y="164"/>
                  </a:lnTo>
                  <a:lnTo>
                    <a:pt x="63" y="166"/>
                  </a:lnTo>
                  <a:lnTo>
                    <a:pt x="71" y="168"/>
                  </a:lnTo>
                  <a:lnTo>
                    <a:pt x="79" y="169"/>
                  </a:lnTo>
                  <a:lnTo>
                    <a:pt x="87" y="169"/>
                  </a:lnTo>
                  <a:lnTo>
                    <a:pt x="95" y="168"/>
                  </a:lnTo>
                  <a:lnTo>
                    <a:pt x="104" y="167"/>
                  </a:lnTo>
                  <a:lnTo>
                    <a:pt x="112" y="164"/>
                  </a:lnTo>
                  <a:lnTo>
                    <a:pt x="120" y="161"/>
                  </a:lnTo>
                  <a:lnTo>
                    <a:pt x="127" y="157"/>
                  </a:lnTo>
                  <a:lnTo>
                    <a:pt x="135" y="153"/>
                  </a:lnTo>
                  <a:lnTo>
                    <a:pt x="141" y="147"/>
                  </a:lnTo>
                  <a:lnTo>
                    <a:pt x="147" y="142"/>
                  </a:lnTo>
                  <a:lnTo>
                    <a:pt x="152" y="135"/>
                  </a:lnTo>
                  <a:lnTo>
                    <a:pt x="157" y="128"/>
                  </a:lnTo>
                  <a:lnTo>
                    <a:pt x="161" y="121"/>
                  </a:lnTo>
                  <a:lnTo>
                    <a:pt x="164" y="114"/>
                  </a:lnTo>
                  <a:lnTo>
                    <a:pt x="166" y="106"/>
                  </a:lnTo>
                  <a:lnTo>
                    <a:pt x="168" y="98"/>
                  </a:lnTo>
                  <a:lnTo>
                    <a:pt x="169" y="90"/>
                  </a:lnTo>
                  <a:lnTo>
                    <a:pt x="169" y="82"/>
                  </a:lnTo>
                  <a:lnTo>
                    <a:pt x="168" y="74"/>
                  </a:lnTo>
                  <a:lnTo>
                    <a:pt x="167" y="65"/>
                  </a:lnTo>
                  <a:lnTo>
                    <a:pt x="164" y="57"/>
                  </a:lnTo>
                  <a:lnTo>
                    <a:pt x="161" y="49"/>
                  </a:lnTo>
                  <a:lnTo>
                    <a:pt x="157" y="42"/>
                  </a:lnTo>
                  <a:lnTo>
                    <a:pt x="153"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5" y="2"/>
                  </a:lnTo>
                  <a:lnTo>
                    <a:pt x="57" y="5"/>
                  </a:lnTo>
                  <a:lnTo>
                    <a:pt x="49" y="8"/>
                  </a:lnTo>
                  <a:lnTo>
                    <a:pt x="42" y="12"/>
                  </a:lnTo>
                  <a:lnTo>
                    <a:pt x="34" y="16"/>
                  </a:lnTo>
                  <a:lnTo>
                    <a:pt x="28" y="22"/>
                  </a:lnTo>
                  <a:lnTo>
                    <a:pt x="22" y="27"/>
                  </a:lnTo>
                  <a:lnTo>
                    <a:pt x="17" y="34"/>
                  </a:lnTo>
                  <a:lnTo>
                    <a:pt x="12" y="41"/>
                  </a:lnTo>
                  <a:lnTo>
                    <a:pt x="8" y="48"/>
                  </a:lnTo>
                  <a:lnTo>
                    <a:pt x="5" y="55"/>
                  </a:lnTo>
                  <a:lnTo>
                    <a:pt x="3" y="63"/>
                  </a:lnTo>
                  <a:lnTo>
                    <a:pt x="1" y="71"/>
                  </a:lnTo>
                  <a:lnTo>
                    <a:pt x="0" y="79"/>
                  </a:lnTo>
                  <a:lnTo>
                    <a:pt x="0" y="87"/>
                  </a:lnTo>
                  <a:lnTo>
                    <a:pt x="1" y="95"/>
                  </a:lnTo>
                  <a:lnTo>
                    <a:pt x="2" y="104"/>
                  </a:lnTo>
                  <a:lnTo>
                    <a:pt x="4" y="112"/>
                  </a:lnTo>
                  <a:lnTo>
                    <a:pt x="8" y="120"/>
                  </a:lnTo>
                </a:path>
              </a:pathLst>
            </a:custGeom>
            <a:solidFill>
              <a:srgbClr val="708F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7" name="Freeform 94"/>
            <p:cNvSpPr>
              <a:spLocks/>
            </p:cNvSpPr>
            <p:nvPr/>
          </p:nvSpPr>
          <p:spPr bwMode="auto">
            <a:xfrm>
              <a:off x="285" y="283"/>
              <a:ext cx="165" cy="164"/>
            </a:xfrm>
            <a:custGeom>
              <a:avLst/>
              <a:gdLst>
                <a:gd name="T0" fmla="*/ 12 w 165"/>
                <a:gd name="T1" fmla="*/ 123 h 164"/>
                <a:gd name="T2" fmla="*/ 21 w 165"/>
                <a:gd name="T3" fmla="*/ 136 h 164"/>
                <a:gd name="T4" fmla="*/ 33 w 165"/>
                <a:gd name="T5" fmla="*/ 147 h 164"/>
                <a:gd name="T6" fmla="*/ 47 w 165"/>
                <a:gd name="T7" fmla="*/ 155 h 164"/>
                <a:gd name="T8" fmla="*/ 61 w 165"/>
                <a:gd name="T9" fmla="*/ 160 h 164"/>
                <a:gd name="T10" fmla="*/ 77 w 165"/>
                <a:gd name="T11" fmla="*/ 163 h 164"/>
                <a:gd name="T12" fmla="*/ 93 w 165"/>
                <a:gd name="T13" fmla="*/ 162 h 164"/>
                <a:gd name="T14" fmla="*/ 109 w 165"/>
                <a:gd name="T15" fmla="*/ 159 h 164"/>
                <a:gd name="T16" fmla="*/ 124 w 165"/>
                <a:gd name="T17" fmla="*/ 152 h 164"/>
                <a:gd name="T18" fmla="*/ 137 w 165"/>
                <a:gd name="T19" fmla="*/ 142 h 164"/>
                <a:gd name="T20" fmla="*/ 148 w 165"/>
                <a:gd name="T21" fmla="*/ 131 h 164"/>
                <a:gd name="T22" fmla="*/ 156 w 165"/>
                <a:gd name="T23" fmla="*/ 117 h 164"/>
                <a:gd name="T24" fmla="*/ 161 w 165"/>
                <a:gd name="T25" fmla="*/ 103 h 164"/>
                <a:gd name="T26" fmla="*/ 164 w 165"/>
                <a:gd name="T27" fmla="*/ 87 h 164"/>
                <a:gd name="T28" fmla="*/ 163 w 165"/>
                <a:gd name="T29" fmla="*/ 71 h 164"/>
                <a:gd name="T30" fmla="*/ 159 w 165"/>
                <a:gd name="T31" fmla="*/ 55 h 164"/>
                <a:gd name="T32" fmla="*/ 152 w 165"/>
                <a:gd name="T33" fmla="*/ 40 h 164"/>
                <a:gd name="T34" fmla="*/ 143 w 165"/>
                <a:gd name="T35" fmla="*/ 27 h 164"/>
                <a:gd name="T36" fmla="*/ 131 w 165"/>
                <a:gd name="T37" fmla="*/ 16 h 164"/>
                <a:gd name="T38" fmla="*/ 117 w 165"/>
                <a:gd name="T39" fmla="*/ 8 h 164"/>
                <a:gd name="T40" fmla="*/ 103 w 165"/>
                <a:gd name="T41" fmla="*/ 3 h 164"/>
                <a:gd name="T42" fmla="*/ 87 w 165"/>
                <a:gd name="T43" fmla="*/ 0 h 164"/>
                <a:gd name="T44" fmla="*/ 71 w 165"/>
                <a:gd name="T45" fmla="*/ 0 h 164"/>
                <a:gd name="T46" fmla="*/ 55 w 165"/>
                <a:gd name="T47" fmla="*/ 4 h 164"/>
                <a:gd name="T48" fmla="*/ 40 w 165"/>
                <a:gd name="T49" fmla="*/ 11 h 164"/>
                <a:gd name="T50" fmla="*/ 27 w 165"/>
                <a:gd name="T51" fmla="*/ 21 h 164"/>
                <a:gd name="T52" fmla="*/ 16 w 165"/>
                <a:gd name="T53" fmla="*/ 32 h 164"/>
                <a:gd name="T54" fmla="*/ 8 w 165"/>
                <a:gd name="T55" fmla="*/ 46 h 164"/>
                <a:gd name="T56" fmla="*/ 3 w 165"/>
                <a:gd name="T57" fmla="*/ 60 h 164"/>
                <a:gd name="T58" fmla="*/ 0 w 165"/>
                <a:gd name="T59" fmla="*/ 76 h 164"/>
                <a:gd name="T60" fmla="*/ 1 w 165"/>
                <a:gd name="T61" fmla="*/ 92 h 164"/>
                <a:gd name="T62" fmla="*/ 5 w 165"/>
                <a:gd name="T63" fmla="*/ 108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5" h="164">
                  <a:moveTo>
                    <a:pt x="8" y="115"/>
                  </a:moveTo>
                  <a:lnTo>
                    <a:pt x="12" y="123"/>
                  </a:lnTo>
                  <a:lnTo>
                    <a:pt x="16" y="130"/>
                  </a:lnTo>
                  <a:lnTo>
                    <a:pt x="21" y="136"/>
                  </a:lnTo>
                  <a:lnTo>
                    <a:pt x="27" y="142"/>
                  </a:lnTo>
                  <a:lnTo>
                    <a:pt x="33" y="147"/>
                  </a:lnTo>
                  <a:lnTo>
                    <a:pt x="40" y="151"/>
                  </a:lnTo>
                  <a:lnTo>
                    <a:pt x="47" y="155"/>
                  </a:lnTo>
                  <a:lnTo>
                    <a:pt x="54" y="158"/>
                  </a:lnTo>
                  <a:lnTo>
                    <a:pt x="61" y="160"/>
                  </a:lnTo>
                  <a:lnTo>
                    <a:pt x="69" y="162"/>
                  </a:lnTo>
                  <a:lnTo>
                    <a:pt x="77" y="163"/>
                  </a:lnTo>
                  <a:lnTo>
                    <a:pt x="85" y="163"/>
                  </a:lnTo>
                  <a:lnTo>
                    <a:pt x="93" y="162"/>
                  </a:lnTo>
                  <a:lnTo>
                    <a:pt x="101" y="161"/>
                  </a:lnTo>
                  <a:lnTo>
                    <a:pt x="109" y="159"/>
                  </a:lnTo>
                  <a:lnTo>
                    <a:pt x="116" y="156"/>
                  </a:lnTo>
                  <a:lnTo>
                    <a:pt x="124" y="152"/>
                  </a:lnTo>
                  <a:lnTo>
                    <a:pt x="131" y="147"/>
                  </a:lnTo>
                  <a:lnTo>
                    <a:pt x="137" y="142"/>
                  </a:lnTo>
                  <a:lnTo>
                    <a:pt x="143" y="137"/>
                  </a:lnTo>
                  <a:lnTo>
                    <a:pt x="148" y="131"/>
                  </a:lnTo>
                  <a:lnTo>
                    <a:pt x="152" y="124"/>
                  </a:lnTo>
                  <a:lnTo>
                    <a:pt x="156" y="117"/>
                  </a:lnTo>
                  <a:lnTo>
                    <a:pt x="159" y="110"/>
                  </a:lnTo>
                  <a:lnTo>
                    <a:pt x="161" y="103"/>
                  </a:lnTo>
                  <a:lnTo>
                    <a:pt x="163" y="95"/>
                  </a:lnTo>
                  <a:lnTo>
                    <a:pt x="164" y="87"/>
                  </a:lnTo>
                  <a:lnTo>
                    <a:pt x="164" y="79"/>
                  </a:lnTo>
                  <a:lnTo>
                    <a:pt x="163" y="71"/>
                  </a:lnTo>
                  <a:lnTo>
                    <a:pt x="162" y="63"/>
                  </a:lnTo>
                  <a:lnTo>
                    <a:pt x="159" y="55"/>
                  </a:lnTo>
                  <a:lnTo>
                    <a:pt x="156" y="48"/>
                  </a:lnTo>
                  <a:lnTo>
                    <a:pt x="152" y="40"/>
                  </a:lnTo>
                  <a:lnTo>
                    <a:pt x="148" y="33"/>
                  </a:lnTo>
                  <a:lnTo>
                    <a:pt x="143" y="27"/>
                  </a:lnTo>
                  <a:lnTo>
                    <a:pt x="137" y="21"/>
                  </a:lnTo>
                  <a:lnTo>
                    <a:pt x="131" y="16"/>
                  </a:lnTo>
                  <a:lnTo>
                    <a:pt x="124" y="12"/>
                  </a:lnTo>
                  <a:lnTo>
                    <a:pt x="117" y="8"/>
                  </a:lnTo>
                  <a:lnTo>
                    <a:pt x="110" y="5"/>
                  </a:lnTo>
                  <a:lnTo>
                    <a:pt x="103" y="3"/>
                  </a:lnTo>
                  <a:lnTo>
                    <a:pt x="95" y="1"/>
                  </a:lnTo>
                  <a:lnTo>
                    <a:pt x="87" y="0"/>
                  </a:lnTo>
                  <a:lnTo>
                    <a:pt x="79" y="0"/>
                  </a:lnTo>
                  <a:lnTo>
                    <a:pt x="71" y="0"/>
                  </a:lnTo>
                  <a:lnTo>
                    <a:pt x="63" y="2"/>
                  </a:lnTo>
                  <a:lnTo>
                    <a:pt x="55" y="4"/>
                  </a:lnTo>
                  <a:lnTo>
                    <a:pt x="48" y="7"/>
                  </a:lnTo>
                  <a:lnTo>
                    <a:pt x="40" y="11"/>
                  </a:lnTo>
                  <a:lnTo>
                    <a:pt x="33" y="16"/>
                  </a:lnTo>
                  <a:lnTo>
                    <a:pt x="27" y="21"/>
                  </a:lnTo>
                  <a:lnTo>
                    <a:pt x="21" y="26"/>
                  </a:lnTo>
                  <a:lnTo>
                    <a:pt x="16" y="32"/>
                  </a:lnTo>
                  <a:lnTo>
                    <a:pt x="12" y="39"/>
                  </a:lnTo>
                  <a:lnTo>
                    <a:pt x="8" y="46"/>
                  </a:lnTo>
                  <a:lnTo>
                    <a:pt x="5" y="53"/>
                  </a:lnTo>
                  <a:lnTo>
                    <a:pt x="3" y="60"/>
                  </a:lnTo>
                  <a:lnTo>
                    <a:pt x="1" y="68"/>
                  </a:lnTo>
                  <a:lnTo>
                    <a:pt x="0" y="76"/>
                  </a:lnTo>
                  <a:lnTo>
                    <a:pt x="0" y="84"/>
                  </a:lnTo>
                  <a:lnTo>
                    <a:pt x="1" y="92"/>
                  </a:lnTo>
                  <a:lnTo>
                    <a:pt x="2" y="100"/>
                  </a:lnTo>
                  <a:lnTo>
                    <a:pt x="5" y="108"/>
                  </a:lnTo>
                  <a:lnTo>
                    <a:pt x="8" y="115"/>
                  </a:lnTo>
                </a:path>
              </a:pathLst>
            </a:custGeom>
            <a:solidFill>
              <a:srgbClr val="7392B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8" name="Freeform 95"/>
            <p:cNvSpPr>
              <a:spLocks/>
            </p:cNvSpPr>
            <p:nvPr/>
          </p:nvSpPr>
          <p:spPr bwMode="auto">
            <a:xfrm>
              <a:off x="289" y="284"/>
              <a:ext cx="160" cy="161"/>
            </a:xfrm>
            <a:custGeom>
              <a:avLst/>
              <a:gdLst>
                <a:gd name="T0" fmla="*/ 11 w 160"/>
                <a:gd name="T1" fmla="*/ 121 h 161"/>
                <a:gd name="T2" fmla="*/ 20 w 160"/>
                <a:gd name="T3" fmla="*/ 134 h 161"/>
                <a:gd name="T4" fmla="*/ 32 w 160"/>
                <a:gd name="T5" fmla="*/ 144 h 161"/>
                <a:gd name="T6" fmla="*/ 45 w 160"/>
                <a:gd name="T7" fmla="*/ 152 h 161"/>
                <a:gd name="T8" fmla="*/ 59 w 160"/>
                <a:gd name="T9" fmla="*/ 157 h 161"/>
                <a:gd name="T10" fmla="*/ 74 w 160"/>
                <a:gd name="T11" fmla="*/ 160 h 161"/>
                <a:gd name="T12" fmla="*/ 90 w 160"/>
                <a:gd name="T13" fmla="*/ 159 h 161"/>
                <a:gd name="T14" fmla="*/ 105 w 160"/>
                <a:gd name="T15" fmla="*/ 156 h 161"/>
                <a:gd name="T16" fmla="*/ 120 w 160"/>
                <a:gd name="T17" fmla="*/ 149 h 161"/>
                <a:gd name="T18" fmla="*/ 133 w 160"/>
                <a:gd name="T19" fmla="*/ 139 h 161"/>
                <a:gd name="T20" fmla="*/ 143 w 160"/>
                <a:gd name="T21" fmla="*/ 128 h 161"/>
                <a:gd name="T22" fmla="*/ 151 w 160"/>
                <a:gd name="T23" fmla="*/ 115 h 161"/>
                <a:gd name="T24" fmla="*/ 156 w 160"/>
                <a:gd name="T25" fmla="*/ 100 h 161"/>
                <a:gd name="T26" fmla="*/ 159 w 160"/>
                <a:gd name="T27" fmla="*/ 85 h 161"/>
                <a:gd name="T28" fmla="*/ 159 w 160"/>
                <a:gd name="T29" fmla="*/ 70 h 161"/>
                <a:gd name="T30" fmla="*/ 155 w 160"/>
                <a:gd name="T31" fmla="*/ 54 h 161"/>
                <a:gd name="T32" fmla="*/ 148 w 160"/>
                <a:gd name="T33" fmla="*/ 39 h 161"/>
                <a:gd name="T34" fmla="*/ 139 w 160"/>
                <a:gd name="T35" fmla="*/ 26 h 161"/>
                <a:gd name="T36" fmla="*/ 127 w 160"/>
                <a:gd name="T37" fmla="*/ 16 h 161"/>
                <a:gd name="T38" fmla="*/ 114 w 160"/>
                <a:gd name="T39" fmla="*/ 8 h 161"/>
                <a:gd name="T40" fmla="*/ 100 w 160"/>
                <a:gd name="T41" fmla="*/ 3 h 161"/>
                <a:gd name="T42" fmla="*/ 85 w 160"/>
                <a:gd name="T43" fmla="*/ 0 h 161"/>
                <a:gd name="T44" fmla="*/ 69 w 160"/>
                <a:gd name="T45" fmla="*/ 1 h 161"/>
                <a:gd name="T46" fmla="*/ 54 w 160"/>
                <a:gd name="T47" fmla="*/ 4 h 161"/>
                <a:gd name="T48" fmla="*/ 39 w 160"/>
                <a:gd name="T49" fmla="*/ 11 h 161"/>
                <a:gd name="T50" fmla="*/ 26 w 160"/>
                <a:gd name="T51" fmla="*/ 21 h 161"/>
                <a:gd name="T52" fmla="*/ 16 w 160"/>
                <a:gd name="T53" fmla="*/ 32 h 161"/>
                <a:gd name="T54" fmla="*/ 8 w 160"/>
                <a:gd name="T55" fmla="*/ 45 h 161"/>
                <a:gd name="T56" fmla="*/ 3 w 160"/>
                <a:gd name="T57" fmla="*/ 60 h 161"/>
                <a:gd name="T58" fmla="*/ 0 w 160"/>
                <a:gd name="T59" fmla="*/ 75 h 161"/>
                <a:gd name="T60" fmla="*/ 0 w 160"/>
                <a:gd name="T61" fmla="*/ 90 h 161"/>
                <a:gd name="T62" fmla="*/ 4 w 160"/>
                <a:gd name="T63" fmla="*/ 106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161">
                  <a:moveTo>
                    <a:pt x="7" y="114"/>
                  </a:moveTo>
                  <a:lnTo>
                    <a:pt x="11" y="121"/>
                  </a:lnTo>
                  <a:lnTo>
                    <a:pt x="15" y="127"/>
                  </a:lnTo>
                  <a:lnTo>
                    <a:pt x="20" y="134"/>
                  </a:lnTo>
                  <a:lnTo>
                    <a:pt x="26" y="139"/>
                  </a:lnTo>
                  <a:lnTo>
                    <a:pt x="32" y="144"/>
                  </a:lnTo>
                  <a:lnTo>
                    <a:pt x="38" y="148"/>
                  </a:lnTo>
                  <a:lnTo>
                    <a:pt x="45" y="152"/>
                  </a:lnTo>
                  <a:lnTo>
                    <a:pt x="52" y="155"/>
                  </a:lnTo>
                  <a:lnTo>
                    <a:pt x="59" y="157"/>
                  </a:lnTo>
                  <a:lnTo>
                    <a:pt x="66" y="159"/>
                  </a:lnTo>
                  <a:lnTo>
                    <a:pt x="74" y="160"/>
                  </a:lnTo>
                  <a:lnTo>
                    <a:pt x="82" y="160"/>
                  </a:lnTo>
                  <a:lnTo>
                    <a:pt x="90" y="159"/>
                  </a:lnTo>
                  <a:lnTo>
                    <a:pt x="97" y="158"/>
                  </a:lnTo>
                  <a:lnTo>
                    <a:pt x="105" y="156"/>
                  </a:lnTo>
                  <a:lnTo>
                    <a:pt x="113" y="153"/>
                  </a:lnTo>
                  <a:lnTo>
                    <a:pt x="120" y="149"/>
                  </a:lnTo>
                  <a:lnTo>
                    <a:pt x="126" y="144"/>
                  </a:lnTo>
                  <a:lnTo>
                    <a:pt x="133" y="139"/>
                  </a:lnTo>
                  <a:lnTo>
                    <a:pt x="138" y="134"/>
                  </a:lnTo>
                  <a:lnTo>
                    <a:pt x="143" y="128"/>
                  </a:lnTo>
                  <a:lnTo>
                    <a:pt x="147" y="121"/>
                  </a:lnTo>
                  <a:lnTo>
                    <a:pt x="151" y="115"/>
                  </a:lnTo>
                  <a:lnTo>
                    <a:pt x="154" y="108"/>
                  </a:lnTo>
                  <a:lnTo>
                    <a:pt x="156" y="100"/>
                  </a:lnTo>
                  <a:lnTo>
                    <a:pt x="158" y="93"/>
                  </a:lnTo>
                  <a:lnTo>
                    <a:pt x="159" y="85"/>
                  </a:lnTo>
                  <a:lnTo>
                    <a:pt x="159" y="77"/>
                  </a:lnTo>
                  <a:lnTo>
                    <a:pt x="159" y="70"/>
                  </a:lnTo>
                  <a:lnTo>
                    <a:pt x="157" y="62"/>
                  </a:lnTo>
                  <a:lnTo>
                    <a:pt x="155" y="54"/>
                  </a:lnTo>
                  <a:lnTo>
                    <a:pt x="152" y="46"/>
                  </a:lnTo>
                  <a:lnTo>
                    <a:pt x="148" y="39"/>
                  </a:lnTo>
                  <a:lnTo>
                    <a:pt x="144" y="33"/>
                  </a:lnTo>
                  <a:lnTo>
                    <a:pt x="139" y="26"/>
                  </a:lnTo>
                  <a:lnTo>
                    <a:pt x="133" y="21"/>
                  </a:lnTo>
                  <a:lnTo>
                    <a:pt x="127" y="16"/>
                  </a:lnTo>
                  <a:lnTo>
                    <a:pt x="121" y="12"/>
                  </a:lnTo>
                  <a:lnTo>
                    <a:pt x="114" y="8"/>
                  </a:lnTo>
                  <a:lnTo>
                    <a:pt x="107" y="5"/>
                  </a:lnTo>
                  <a:lnTo>
                    <a:pt x="100" y="3"/>
                  </a:lnTo>
                  <a:lnTo>
                    <a:pt x="93" y="1"/>
                  </a:lnTo>
                  <a:lnTo>
                    <a:pt x="85" y="0"/>
                  </a:lnTo>
                  <a:lnTo>
                    <a:pt x="77" y="0"/>
                  </a:lnTo>
                  <a:lnTo>
                    <a:pt x="69" y="1"/>
                  </a:lnTo>
                  <a:lnTo>
                    <a:pt x="62" y="2"/>
                  </a:lnTo>
                  <a:lnTo>
                    <a:pt x="54" y="4"/>
                  </a:lnTo>
                  <a:lnTo>
                    <a:pt x="46" y="8"/>
                  </a:lnTo>
                  <a:lnTo>
                    <a:pt x="39" y="11"/>
                  </a:lnTo>
                  <a:lnTo>
                    <a:pt x="33" y="16"/>
                  </a:lnTo>
                  <a:lnTo>
                    <a:pt x="26" y="21"/>
                  </a:lnTo>
                  <a:lnTo>
                    <a:pt x="21" y="26"/>
                  </a:lnTo>
                  <a:lnTo>
                    <a:pt x="16" y="32"/>
                  </a:lnTo>
                  <a:lnTo>
                    <a:pt x="12" y="39"/>
                  </a:lnTo>
                  <a:lnTo>
                    <a:pt x="8" y="45"/>
                  </a:lnTo>
                  <a:lnTo>
                    <a:pt x="5" y="52"/>
                  </a:lnTo>
                  <a:lnTo>
                    <a:pt x="3" y="60"/>
                  </a:lnTo>
                  <a:lnTo>
                    <a:pt x="1" y="67"/>
                  </a:lnTo>
                  <a:lnTo>
                    <a:pt x="0" y="75"/>
                  </a:lnTo>
                  <a:lnTo>
                    <a:pt x="0" y="83"/>
                  </a:lnTo>
                  <a:lnTo>
                    <a:pt x="0" y="90"/>
                  </a:lnTo>
                  <a:lnTo>
                    <a:pt x="2" y="98"/>
                  </a:lnTo>
                  <a:lnTo>
                    <a:pt x="4" y="106"/>
                  </a:lnTo>
                  <a:lnTo>
                    <a:pt x="7" y="114"/>
                  </a:lnTo>
                </a:path>
              </a:pathLst>
            </a:custGeom>
            <a:solidFill>
              <a:srgbClr val="7695B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49" name="Freeform 96"/>
            <p:cNvSpPr>
              <a:spLocks/>
            </p:cNvSpPr>
            <p:nvPr/>
          </p:nvSpPr>
          <p:spPr bwMode="auto">
            <a:xfrm>
              <a:off x="294" y="287"/>
              <a:ext cx="155" cy="156"/>
            </a:xfrm>
            <a:custGeom>
              <a:avLst/>
              <a:gdLst>
                <a:gd name="T0" fmla="*/ 10 w 155"/>
                <a:gd name="T1" fmla="*/ 117 h 156"/>
                <a:gd name="T2" fmla="*/ 19 w 155"/>
                <a:gd name="T3" fmla="*/ 129 h 156"/>
                <a:gd name="T4" fmla="*/ 31 w 155"/>
                <a:gd name="T5" fmla="*/ 140 h 156"/>
                <a:gd name="T6" fmla="*/ 43 w 155"/>
                <a:gd name="T7" fmla="*/ 147 h 156"/>
                <a:gd name="T8" fmla="*/ 57 w 155"/>
                <a:gd name="T9" fmla="*/ 152 h 156"/>
                <a:gd name="T10" fmla="*/ 72 w 155"/>
                <a:gd name="T11" fmla="*/ 155 h 156"/>
                <a:gd name="T12" fmla="*/ 87 w 155"/>
                <a:gd name="T13" fmla="*/ 154 h 156"/>
                <a:gd name="T14" fmla="*/ 102 w 155"/>
                <a:gd name="T15" fmla="*/ 151 h 156"/>
                <a:gd name="T16" fmla="*/ 116 w 155"/>
                <a:gd name="T17" fmla="*/ 144 h 156"/>
                <a:gd name="T18" fmla="*/ 128 w 155"/>
                <a:gd name="T19" fmla="*/ 135 h 156"/>
                <a:gd name="T20" fmla="*/ 139 w 155"/>
                <a:gd name="T21" fmla="*/ 124 h 156"/>
                <a:gd name="T22" fmla="*/ 146 w 155"/>
                <a:gd name="T23" fmla="*/ 111 h 156"/>
                <a:gd name="T24" fmla="*/ 152 w 155"/>
                <a:gd name="T25" fmla="*/ 97 h 156"/>
                <a:gd name="T26" fmla="*/ 154 w 155"/>
                <a:gd name="T27" fmla="*/ 82 h 156"/>
                <a:gd name="T28" fmla="*/ 154 w 155"/>
                <a:gd name="T29" fmla="*/ 67 h 156"/>
                <a:gd name="T30" fmla="*/ 150 w 155"/>
                <a:gd name="T31" fmla="*/ 52 h 156"/>
                <a:gd name="T32" fmla="*/ 144 w 155"/>
                <a:gd name="T33" fmla="*/ 38 h 156"/>
                <a:gd name="T34" fmla="*/ 135 w 155"/>
                <a:gd name="T35" fmla="*/ 26 h 156"/>
                <a:gd name="T36" fmla="*/ 123 w 155"/>
                <a:gd name="T37" fmla="*/ 15 h 156"/>
                <a:gd name="T38" fmla="*/ 111 w 155"/>
                <a:gd name="T39" fmla="*/ 8 h 156"/>
                <a:gd name="T40" fmla="*/ 97 w 155"/>
                <a:gd name="T41" fmla="*/ 3 h 156"/>
                <a:gd name="T42" fmla="*/ 82 w 155"/>
                <a:gd name="T43" fmla="*/ 0 h 156"/>
                <a:gd name="T44" fmla="*/ 67 w 155"/>
                <a:gd name="T45" fmla="*/ 1 h 156"/>
                <a:gd name="T46" fmla="*/ 52 w 155"/>
                <a:gd name="T47" fmla="*/ 4 h 156"/>
                <a:gd name="T48" fmla="*/ 38 w 155"/>
                <a:gd name="T49" fmla="*/ 11 h 156"/>
                <a:gd name="T50" fmla="*/ 26 w 155"/>
                <a:gd name="T51" fmla="*/ 20 h 156"/>
                <a:gd name="T52" fmla="*/ 15 w 155"/>
                <a:gd name="T53" fmla="*/ 31 h 156"/>
                <a:gd name="T54" fmla="*/ 8 w 155"/>
                <a:gd name="T55" fmla="*/ 44 h 156"/>
                <a:gd name="T56" fmla="*/ 2 w 155"/>
                <a:gd name="T57" fmla="*/ 58 h 156"/>
                <a:gd name="T58" fmla="*/ 0 w 155"/>
                <a:gd name="T59" fmla="*/ 73 h 156"/>
                <a:gd name="T60" fmla="*/ 0 w 155"/>
                <a:gd name="T61" fmla="*/ 88 h 156"/>
                <a:gd name="T62" fmla="*/ 4 w 155"/>
                <a:gd name="T63" fmla="*/ 103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 h="156">
                  <a:moveTo>
                    <a:pt x="7" y="110"/>
                  </a:moveTo>
                  <a:lnTo>
                    <a:pt x="10" y="117"/>
                  </a:lnTo>
                  <a:lnTo>
                    <a:pt x="15" y="124"/>
                  </a:lnTo>
                  <a:lnTo>
                    <a:pt x="19" y="129"/>
                  </a:lnTo>
                  <a:lnTo>
                    <a:pt x="25" y="135"/>
                  </a:lnTo>
                  <a:lnTo>
                    <a:pt x="31" y="140"/>
                  </a:lnTo>
                  <a:lnTo>
                    <a:pt x="37" y="144"/>
                  </a:lnTo>
                  <a:lnTo>
                    <a:pt x="43" y="147"/>
                  </a:lnTo>
                  <a:lnTo>
                    <a:pt x="50" y="150"/>
                  </a:lnTo>
                  <a:lnTo>
                    <a:pt x="57" y="152"/>
                  </a:lnTo>
                  <a:lnTo>
                    <a:pt x="64" y="154"/>
                  </a:lnTo>
                  <a:lnTo>
                    <a:pt x="72" y="155"/>
                  </a:lnTo>
                  <a:lnTo>
                    <a:pt x="79" y="155"/>
                  </a:lnTo>
                  <a:lnTo>
                    <a:pt x="87" y="154"/>
                  </a:lnTo>
                  <a:lnTo>
                    <a:pt x="94" y="153"/>
                  </a:lnTo>
                  <a:lnTo>
                    <a:pt x="102" y="151"/>
                  </a:lnTo>
                  <a:lnTo>
                    <a:pt x="109" y="148"/>
                  </a:lnTo>
                  <a:lnTo>
                    <a:pt x="116" y="144"/>
                  </a:lnTo>
                  <a:lnTo>
                    <a:pt x="123" y="140"/>
                  </a:lnTo>
                  <a:lnTo>
                    <a:pt x="128" y="135"/>
                  </a:lnTo>
                  <a:lnTo>
                    <a:pt x="134" y="130"/>
                  </a:lnTo>
                  <a:lnTo>
                    <a:pt x="139" y="124"/>
                  </a:lnTo>
                  <a:lnTo>
                    <a:pt x="143" y="118"/>
                  </a:lnTo>
                  <a:lnTo>
                    <a:pt x="146" y="111"/>
                  </a:lnTo>
                  <a:lnTo>
                    <a:pt x="149" y="104"/>
                  </a:lnTo>
                  <a:lnTo>
                    <a:pt x="152" y="97"/>
                  </a:lnTo>
                  <a:lnTo>
                    <a:pt x="153" y="90"/>
                  </a:lnTo>
                  <a:lnTo>
                    <a:pt x="154" y="82"/>
                  </a:lnTo>
                  <a:lnTo>
                    <a:pt x="154" y="75"/>
                  </a:lnTo>
                  <a:lnTo>
                    <a:pt x="154" y="67"/>
                  </a:lnTo>
                  <a:lnTo>
                    <a:pt x="152" y="60"/>
                  </a:lnTo>
                  <a:lnTo>
                    <a:pt x="150" y="52"/>
                  </a:lnTo>
                  <a:lnTo>
                    <a:pt x="147" y="45"/>
                  </a:lnTo>
                  <a:lnTo>
                    <a:pt x="144" y="38"/>
                  </a:lnTo>
                  <a:lnTo>
                    <a:pt x="139" y="31"/>
                  </a:lnTo>
                  <a:lnTo>
                    <a:pt x="135" y="26"/>
                  </a:lnTo>
                  <a:lnTo>
                    <a:pt x="129" y="20"/>
                  </a:lnTo>
                  <a:lnTo>
                    <a:pt x="123" y="15"/>
                  </a:lnTo>
                  <a:lnTo>
                    <a:pt x="117" y="11"/>
                  </a:lnTo>
                  <a:lnTo>
                    <a:pt x="111" y="8"/>
                  </a:lnTo>
                  <a:lnTo>
                    <a:pt x="104" y="5"/>
                  </a:lnTo>
                  <a:lnTo>
                    <a:pt x="97" y="3"/>
                  </a:lnTo>
                  <a:lnTo>
                    <a:pt x="90" y="1"/>
                  </a:lnTo>
                  <a:lnTo>
                    <a:pt x="82" y="0"/>
                  </a:lnTo>
                  <a:lnTo>
                    <a:pt x="75" y="0"/>
                  </a:lnTo>
                  <a:lnTo>
                    <a:pt x="67" y="1"/>
                  </a:lnTo>
                  <a:lnTo>
                    <a:pt x="60" y="2"/>
                  </a:lnTo>
                  <a:lnTo>
                    <a:pt x="52" y="4"/>
                  </a:lnTo>
                  <a:lnTo>
                    <a:pt x="45" y="7"/>
                  </a:lnTo>
                  <a:lnTo>
                    <a:pt x="38" y="11"/>
                  </a:lnTo>
                  <a:lnTo>
                    <a:pt x="31" y="15"/>
                  </a:lnTo>
                  <a:lnTo>
                    <a:pt x="26" y="20"/>
                  </a:lnTo>
                  <a:lnTo>
                    <a:pt x="20" y="25"/>
                  </a:lnTo>
                  <a:lnTo>
                    <a:pt x="15" y="31"/>
                  </a:lnTo>
                  <a:lnTo>
                    <a:pt x="11" y="37"/>
                  </a:lnTo>
                  <a:lnTo>
                    <a:pt x="8" y="44"/>
                  </a:lnTo>
                  <a:lnTo>
                    <a:pt x="5" y="51"/>
                  </a:lnTo>
                  <a:lnTo>
                    <a:pt x="2" y="58"/>
                  </a:lnTo>
                  <a:lnTo>
                    <a:pt x="1" y="65"/>
                  </a:lnTo>
                  <a:lnTo>
                    <a:pt x="0" y="73"/>
                  </a:lnTo>
                  <a:lnTo>
                    <a:pt x="0" y="80"/>
                  </a:lnTo>
                  <a:lnTo>
                    <a:pt x="0" y="88"/>
                  </a:lnTo>
                  <a:lnTo>
                    <a:pt x="2" y="95"/>
                  </a:lnTo>
                  <a:lnTo>
                    <a:pt x="4" y="103"/>
                  </a:lnTo>
                  <a:lnTo>
                    <a:pt x="7" y="110"/>
                  </a:lnTo>
                </a:path>
              </a:pathLst>
            </a:custGeom>
            <a:solidFill>
              <a:srgbClr val="7898C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0" name="Freeform 97"/>
            <p:cNvSpPr>
              <a:spLocks/>
            </p:cNvSpPr>
            <p:nvPr/>
          </p:nvSpPr>
          <p:spPr bwMode="auto">
            <a:xfrm>
              <a:off x="297" y="288"/>
              <a:ext cx="151" cy="150"/>
            </a:xfrm>
            <a:custGeom>
              <a:avLst/>
              <a:gdLst>
                <a:gd name="T0" fmla="*/ 11 w 151"/>
                <a:gd name="T1" fmla="*/ 112 h 150"/>
                <a:gd name="T2" fmla="*/ 19 w 151"/>
                <a:gd name="T3" fmla="*/ 124 h 150"/>
                <a:gd name="T4" fmla="*/ 30 w 151"/>
                <a:gd name="T5" fmla="*/ 134 h 150"/>
                <a:gd name="T6" fmla="*/ 43 w 151"/>
                <a:gd name="T7" fmla="*/ 142 h 150"/>
                <a:gd name="T8" fmla="*/ 56 w 151"/>
                <a:gd name="T9" fmla="*/ 147 h 150"/>
                <a:gd name="T10" fmla="*/ 70 w 151"/>
                <a:gd name="T11" fmla="*/ 149 h 150"/>
                <a:gd name="T12" fmla="*/ 85 w 151"/>
                <a:gd name="T13" fmla="*/ 149 h 150"/>
                <a:gd name="T14" fmla="*/ 99 w 151"/>
                <a:gd name="T15" fmla="*/ 145 h 150"/>
                <a:gd name="T16" fmla="*/ 113 w 151"/>
                <a:gd name="T17" fmla="*/ 139 h 150"/>
                <a:gd name="T18" fmla="*/ 125 w 151"/>
                <a:gd name="T19" fmla="*/ 130 h 150"/>
                <a:gd name="T20" fmla="*/ 135 w 151"/>
                <a:gd name="T21" fmla="*/ 119 h 150"/>
                <a:gd name="T22" fmla="*/ 142 w 151"/>
                <a:gd name="T23" fmla="*/ 107 h 150"/>
                <a:gd name="T24" fmla="*/ 147 w 151"/>
                <a:gd name="T25" fmla="*/ 94 h 150"/>
                <a:gd name="T26" fmla="*/ 150 w 151"/>
                <a:gd name="T27" fmla="*/ 80 h 150"/>
                <a:gd name="T28" fmla="*/ 149 w 151"/>
                <a:gd name="T29" fmla="*/ 65 h 150"/>
                <a:gd name="T30" fmla="*/ 146 w 151"/>
                <a:gd name="T31" fmla="*/ 51 h 150"/>
                <a:gd name="T32" fmla="*/ 139 w 151"/>
                <a:gd name="T33" fmla="*/ 37 h 150"/>
                <a:gd name="T34" fmla="*/ 131 w 151"/>
                <a:gd name="T35" fmla="*/ 25 h 150"/>
                <a:gd name="T36" fmla="*/ 120 w 151"/>
                <a:gd name="T37" fmla="*/ 15 h 150"/>
                <a:gd name="T38" fmla="*/ 107 w 151"/>
                <a:gd name="T39" fmla="*/ 7 h 150"/>
                <a:gd name="T40" fmla="*/ 94 w 151"/>
                <a:gd name="T41" fmla="*/ 2 h 150"/>
                <a:gd name="T42" fmla="*/ 80 w 151"/>
                <a:gd name="T43" fmla="*/ 0 h 150"/>
                <a:gd name="T44" fmla="*/ 65 w 151"/>
                <a:gd name="T45" fmla="*/ 0 h 150"/>
                <a:gd name="T46" fmla="*/ 51 w 151"/>
                <a:gd name="T47" fmla="*/ 4 h 150"/>
                <a:gd name="T48" fmla="*/ 37 w 151"/>
                <a:gd name="T49" fmla="*/ 10 h 150"/>
                <a:gd name="T50" fmla="*/ 25 w 151"/>
                <a:gd name="T51" fmla="*/ 19 h 150"/>
                <a:gd name="T52" fmla="*/ 15 w 151"/>
                <a:gd name="T53" fmla="*/ 30 h 150"/>
                <a:gd name="T54" fmla="*/ 8 w 151"/>
                <a:gd name="T55" fmla="*/ 42 h 150"/>
                <a:gd name="T56" fmla="*/ 3 w 151"/>
                <a:gd name="T57" fmla="*/ 55 h 150"/>
                <a:gd name="T58" fmla="*/ 0 w 151"/>
                <a:gd name="T59" fmla="*/ 69 h 150"/>
                <a:gd name="T60" fmla="*/ 1 w 151"/>
                <a:gd name="T61" fmla="*/ 84 h 150"/>
                <a:gd name="T62" fmla="*/ 4 w 151"/>
                <a:gd name="T63" fmla="*/ 98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150">
                  <a:moveTo>
                    <a:pt x="7" y="105"/>
                  </a:moveTo>
                  <a:lnTo>
                    <a:pt x="11" y="112"/>
                  </a:lnTo>
                  <a:lnTo>
                    <a:pt x="15" y="119"/>
                  </a:lnTo>
                  <a:lnTo>
                    <a:pt x="19" y="124"/>
                  </a:lnTo>
                  <a:lnTo>
                    <a:pt x="25" y="129"/>
                  </a:lnTo>
                  <a:lnTo>
                    <a:pt x="30" y="134"/>
                  </a:lnTo>
                  <a:lnTo>
                    <a:pt x="36" y="138"/>
                  </a:lnTo>
                  <a:lnTo>
                    <a:pt x="43" y="142"/>
                  </a:lnTo>
                  <a:lnTo>
                    <a:pt x="49" y="144"/>
                  </a:lnTo>
                  <a:lnTo>
                    <a:pt x="56" y="147"/>
                  </a:lnTo>
                  <a:lnTo>
                    <a:pt x="63" y="148"/>
                  </a:lnTo>
                  <a:lnTo>
                    <a:pt x="70" y="149"/>
                  </a:lnTo>
                  <a:lnTo>
                    <a:pt x="78" y="149"/>
                  </a:lnTo>
                  <a:lnTo>
                    <a:pt x="85" y="149"/>
                  </a:lnTo>
                  <a:lnTo>
                    <a:pt x="92" y="147"/>
                  </a:lnTo>
                  <a:lnTo>
                    <a:pt x="99" y="145"/>
                  </a:lnTo>
                  <a:lnTo>
                    <a:pt x="106" y="142"/>
                  </a:lnTo>
                  <a:lnTo>
                    <a:pt x="113" y="139"/>
                  </a:lnTo>
                  <a:lnTo>
                    <a:pt x="120" y="135"/>
                  </a:lnTo>
                  <a:lnTo>
                    <a:pt x="125" y="130"/>
                  </a:lnTo>
                  <a:lnTo>
                    <a:pt x="130" y="125"/>
                  </a:lnTo>
                  <a:lnTo>
                    <a:pt x="135" y="119"/>
                  </a:lnTo>
                  <a:lnTo>
                    <a:pt x="139" y="113"/>
                  </a:lnTo>
                  <a:lnTo>
                    <a:pt x="142" y="107"/>
                  </a:lnTo>
                  <a:lnTo>
                    <a:pt x="145" y="101"/>
                  </a:lnTo>
                  <a:lnTo>
                    <a:pt x="147" y="94"/>
                  </a:lnTo>
                  <a:lnTo>
                    <a:pt x="149" y="87"/>
                  </a:lnTo>
                  <a:lnTo>
                    <a:pt x="150" y="80"/>
                  </a:lnTo>
                  <a:lnTo>
                    <a:pt x="150" y="72"/>
                  </a:lnTo>
                  <a:lnTo>
                    <a:pt x="149" y="65"/>
                  </a:lnTo>
                  <a:lnTo>
                    <a:pt x="148" y="58"/>
                  </a:lnTo>
                  <a:lnTo>
                    <a:pt x="146" y="51"/>
                  </a:lnTo>
                  <a:lnTo>
                    <a:pt x="143" y="44"/>
                  </a:lnTo>
                  <a:lnTo>
                    <a:pt x="139" y="37"/>
                  </a:lnTo>
                  <a:lnTo>
                    <a:pt x="135" y="30"/>
                  </a:lnTo>
                  <a:lnTo>
                    <a:pt x="131" y="25"/>
                  </a:lnTo>
                  <a:lnTo>
                    <a:pt x="125" y="20"/>
                  </a:lnTo>
                  <a:lnTo>
                    <a:pt x="120" y="15"/>
                  </a:lnTo>
                  <a:lnTo>
                    <a:pt x="114" y="11"/>
                  </a:lnTo>
                  <a:lnTo>
                    <a:pt x="107" y="7"/>
                  </a:lnTo>
                  <a:lnTo>
                    <a:pt x="101" y="5"/>
                  </a:lnTo>
                  <a:lnTo>
                    <a:pt x="94" y="2"/>
                  </a:lnTo>
                  <a:lnTo>
                    <a:pt x="87" y="1"/>
                  </a:lnTo>
                  <a:lnTo>
                    <a:pt x="80" y="0"/>
                  </a:lnTo>
                  <a:lnTo>
                    <a:pt x="72" y="0"/>
                  </a:lnTo>
                  <a:lnTo>
                    <a:pt x="65" y="0"/>
                  </a:lnTo>
                  <a:lnTo>
                    <a:pt x="58" y="2"/>
                  </a:lnTo>
                  <a:lnTo>
                    <a:pt x="51" y="4"/>
                  </a:lnTo>
                  <a:lnTo>
                    <a:pt x="44" y="7"/>
                  </a:lnTo>
                  <a:lnTo>
                    <a:pt x="37" y="10"/>
                  </a:lnTo>
                  <a:lnTo>
                    <a:pt x="30" y="14"/>
                  </a:lnTo>
                  <a:lnTo>
                    <a:pt x="25" y="19"/>
                  </a:lnTo>
                  <a:lnTo>
                    <a:pt x="20" y="24"/>
                  </a:lnTo>
                  <a:lnTo>
                    <a:pt x="15" y="30"/>
                  </a:lnTo>
                  <a:lnTo>
                    <a:pt x="11" y="36"/>
                  </a:lnTo>
                  <a:lnTo>
                    <a:pt x="8" y="42"/>
                  </a:lnTo>
                  <a:lnTo>
                    <a:pt x="5" y="48"/>
                  </a:lnTo>
                  <a:lnTo>
                    <a:pt x="3" y="55"/>
                  </a:lnTo>
                  <a:lnTo>
                    <a:pt x="1" y="62"/>
                  </a:lnTo>
                  <a:lnTo>
                    <a:pt x="0" y="69"/>
                  </a:lnTo>
                  <a:lnTo>
                    <a:pt x="0" y="77"/>
                  </a:lnTo>
                  <a:lnTo>
                    <a:pt x="1" y="84"/>
                  </a:lnTo>
                  <a:lnTo>
                    <a:pt x="2" y="91"/>
                  </a:lnTo>
                  <a:lnTo>
                    <a:pt x="4" y="98"/>
                  </a:lnTo>
                  <a:lnTo>
                    <a:pt x="7" y="105"/>
                  </a:lnTo>
                </a:path>
              </a:pathLst>
            </a:custGeom>
            <a:solidFill>
              <a:srgbClr val="7B9BC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1" name="Freeform 98"/>
            <p:cNvSpPr>
              <a:spLocks/>
            </p:cNvSpPr>
            <p:nvPr/>
          </p:nvSpPr>
          <p:spPr bwMode="auto">
            <a:xfrm>
              <a:off x="303" y="289"/>
              <a:ext cx="144" cy="147"/>
            </a:xfrm>
            <a:custGeom>
              <a:avLst/>
              <a:gdLst>
                <a:gd name="T0" fmla="*/ 9 w 144"/>
                <a:gd name="T1" fmla="*/ 110 h 147"/>
                <a:gd name="T2" fmla="*/ 18 w 144"/>
                <a:gd name="T3" fmla="*/ 122 h 147"/>
                <a:gd name="T4" fmla="*/ 28 w 144"/>
                <a:gd name="T5" fmla="*/ 131 h 147"/>
                <a:gd name="T6" fmla="*/ 40 w 144"/>
                <a:gd name="T7" fmla="*/ 139 h 147"/>
                <a:gd name="T8" fmla="*/ 52 w 144"/>
                <a:gd name="T9" fmla="*/ 143 h 147"/>
                <a:gd name="T10" fmla="*/ 66 w 144"/>
                <a:gd name="T11" fmla="*/ 145 h 147"/>
                <a:gd name="T12" fmla="*/ 80 w 144"/>
                <a:gd name="T13" fmla="*/ 145 h 147"/>
                <a:gd name="T14" fmla="*/ 94 w 144"/>
                <a:gd name="T15" fmla="*/ 142 h 147"/>
                <a:gd name="T16" fmla="*/ 107 w 144"/>
                <a:gd name="T17" fmla="*/ 135 h 147"/>
                <a:gd name="T18" fmla="*/ 119 w 144"/>
                <a:gd name="T19" fmla="*/ 127 h 147"/>
                <a:gd name="T20" fmla="*/ 129 w 144"/>
                <a:gd name="T21" fmla="*/ 116 h 147"/>
                <a:gd name="T22" fmla="*/ 136 w 144"/>
                <a:gd name="T23" fmla="*/ 104 h 147"/>
                <a:gd name="T24" fmla="*/ 141 w 144"/>
                <a:gd name="T25" fmla="*/ 91 h 147"/>
                <a:gd name="T26" fmla="*/ 143 w 144"/>
                <a:gd name="T27" fmla="*/ 77 h 147"/>
                <a:gd name="T28" fmla="*/ 143 w 144"/>
                <a:gd name="T29" fmla="*/ 63 h 147"/>
                <a:gd name="T30" fmla="*/ 140 w 144"/>
                <a:gd name="T31" fmla="*/ 49 h 147"/>
                <a:gd name="T32" fmla="*/ 134 w 144"/>
                <a:gd name="T33" fmla="*/ 36 h 147"/>
                <a:gd name="T34" fmla="*/ 125 w 144"/>
                <a:gd name="T35" fmla="*/ 24 h 147"/>
                <a:gd name="T36" fmla="*/ 115 w 144"/>
                <a:gd name="T37" fmla="*/ 15 h 147"/>
                <a:gd name="T38" fmla="*/ 103 w 144"/>
                <a:gd name="T39" fmla="*/ 7 h 147"/>
                <a:gd name="T40" fmla="*/ 91 w 144"/>
                <a:gd name="T41" fmla="*/ 3 h 147"/>
                <a:gd name="T42" fmla="*/ 77 w 144"/>
                <a:gd name="T43" fmla="*/ 1 h 147"/>
                <a:gd name="T44" fmla="*/ 63 w 144"/>
                <a:gd name="T45" fmla="*/ 1 h 147"/>
                <a:gd name="T46" fmla="*/ 49 w 144"/>
                <a:gd name="T47" fmla="*/ 4 h 147"/>
                <a:gd name="T48" fmla="*/ 36 w 144"/>
                <a:gd name="T49" fmla="*/ 11 h 147"/>
                <a:gd name="T50" fmla="*/ 24 w 144"/>
                <a:gd name="T51" fmla="*/ 19 h 147"/>
                <a:gd name="T52" fmla="*/ 14 w 144"/>
                <a:gd name="T53" fmla="*/ 30 h 147"/>
                <a:gd name="T54" fmla="*/ 7 w 144"/>
                <a:gd name="T55" fmla="*/ 42 h 147"/>
                <a:gd name="T56" fmla="*/ 2 w 144"/>
                <a:gd name="T57" fmla="*/ 55 h 147"/>
                <a:gd name="T58" fmla="*/ 0 w 144"/>
                <a:gd name="T59" fmla="*/ 69 h 147"/>
                <a:gd name="T60" fmla="*/ 0 w 144"/>
                <a:gd name="T61" fmla="*/ 83 h 147"/>
                <a:gd name="T62" fmla="*/ 3 w 144"/>
                <a:gd name="T63" fmla="*/ 97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47">
                  <a:moveTo>
                    <a:pt x="6" y="104"/>
                  </a:moveTo>
                  <a:lnTo>
                    <a:pt x="9" y="110"/>
                  </a:lnTo>
                  <a:lnTo>
                    <a:pt x="13" y="116"/>
                  </a:lnTo>
                  <a:lnTo>
                    <a:pt x="18" y="122"/>
                  </a:lnTo>
                  <a:lnTo>
                    <a:pt x="23" y="127"/>
                  </a:lnTo>
                  <a:lnTo>
                    <a:pt x="28" y="131"/>
                  </a:lnTo>
                  <a:lnTo>
                    <a:pt x="34" y="135"/>
                  </a:lnTo>
                  <a:lnTo>
                    <a:pt x="40" y="139"/>
                  </a:lnTo>
                  <a:lnTo>
                    <a:pt x="46" y="141"/>
                  </a:lnTo>
                  <a:lnTo>
                    <a:pt x="52" y="143"/>
                  </a:lnTo>
                  <a:lnTo>
                    <a:pt x="59" y="145"/>
                  </a:lnTo>
                  <a:lnTo>
                    <a:pt x="66" y="145"/>
                  </a:lnTo>
                  <a:lnTo>
                    <a:pt x="73" y="146"/>
                  </a:lnTo>
                  <a:lnTo>
                    <a:pt x="80" y="145"/>
                  </a:lnTo>
                  <a:lnTo>
                    <a:pt x="87" y="144"/>
                  </a:lnTo>
                  <a:lnTo>
                    <a:pt x="94" y="142"/>
                  </a:lnTo>
                  <a:lnTo>
                    <a:pt x="101" y="139"/>
                  </a:lnTo>
                  <a:lnTo>
                    <a:pt x="107" y="135"/>
                  </a:lnTo>
                  <a:lnTo>
                    <a:pt x="114" y="131"/>
                  </a:lnTo>
                  <a:lnTo>
                    <a:pt x="119" y="127"/>
                  </a:lnTo>
                  <a:lnTo>
                    <a:pt x="124" y="121"/>
                  </a:lnTo>
                  <a:lnTo>
                    <a:pt x="129" y="116"/>
                  </a:lnTo>
                  <a:lnTo>
                    <a:pt x="133" y="110"/>
                  </a:lnTo>
                  <a:lnTo>
                    <a:pt x="136" y="104"/>
                  </a:lnTo>
                  <a:lnTo>
                    <a:pt x="139" y="98"/>
                  </a:lnTo>
                  <a:lnTo>
                    <a:pt x="141" y="91"/>
                  </a:lnTo>
                  <a:lnTo>
                    <a:pt x="142" y="84"/>
                  </a:lnTo>
                  <a:lnTo>
                    <a:pt x="143" y="77"/>
                  </a:lnTo>
                  <a:lnTo>
                    <a:pt x="143" y="70"/>
                  </a:lnTo>
                  <a:lnTo>
                    <a:pt x="143" y="63"/>
                  </a:lnTo>
                  <a:lnTo>
                    <a:pt x="142" y="56"/>
                  </a:lnTo>
                  <a:lnTo>
                    <a:pt x="140" y="49"/>
                  </a:lnTo>
                  <a:lnTo>
                    <a:pt x="137" y="42"/>
                  </a:lnTo>
                  <a:lnTo>
                    <a:pt x="134" y="36"/>
                  </a:lnTo>
                  <a:lnTo>
                    <a:pt x="130" y="29"/>
                  </a:lnTo>
                  <a:lnTo>
                    <a:pt x="125" y="24"/>
                  </a:lnTo>
                  <a:lnTo>
                    <a:pt x="121" y="19"/>
                  </a:lnTo>
                  <a:lnTo>
                    <a:pt x="115" y="15"/>
                  </a:lnTo>
                  <a:lnTo>
                    <a:pt x="109" y="11"/>
                  </a:lnTo>
                  <a:lnTo>
                    <a:pt x="103" y="7"/>
                  </a:lnTo>
                  <a:lnTo>
                    <a:pt x="97" y="5"/>
                  </a:lnTo>
                  <a:lnTo>
                    <a:pt x="91" y="3"/>
                  </a:lnTo>
                  <a:lnTo>
                    <a:pt x="84" y="1"/>
                  </a:lnTo>
                  <a:lnTo>
                    <a:pt x="77" y="1"/>
                  </a:lnTo>
                  <a:lnTo>
                    <a:pt x="70" y="0"/>
                  </a:lnTo>
                  <a:lnTo>
                    <a:pt x="63" y="1"/>
                  </a:lnTo>
                  <a:lnTo>
                    <a:pt x="56" y="2"/>
                  </a:lnTo>
                  <a:lnTo>
                    <a:pt x="49" y="4"/>
                  </a:lnTo>
                  <a:lnTo>
                    <a:pt x="42" y="7"/>
                  </a:lnTo>
                  <a:lnTo>
                    <a:pt x="36" y="11"/>
                  </a:lnTo>
                  <a:lnTo>
                    <a:pt x="29" y="15"/>
                  </a:lnTo>
                  <a:lnTo>
                    <a:pt x="24" y="19"/>
                  </a:lnTo>
                  <a:lnTo>
                    <a:pt x="19" y="25"/>
                  </a:lnTo>
                  <a:lnTo>
                    <a:pt x="14" y="30"/>
                  </a:lnTo>
                  <a:lnTo>
                    <a:pt x="10" y="36"/>
                  </a:lnTo>
                  <a:lnTo>
                    <a:pt x="7" y="42"/>
                  </a:lnTo>
                  <a:lnTo>
                    <a:pt x="4" y="48"/>
                  </a:lnTo>
                  <a:lnTo>
                    <a:pt x="2" y="55"/>
                  </a:lnTo>
                  <a:lnTo>
                    <a:pt x="1" y="62"/>
                  </a:lnTo>
                  <a:lnTo>
                    <a:pt x="0" y="69"/>
                  </a:lnTo>
                  <a:lnTo>
                    <a:pt x="0" y="76"/>
                  </a:lnTo>
                  <a:lnTo>
                    <a:pt x="0" y="83"/>
                  </a:lnTo>
                  <a:lnTo>
                    <a:pt x="1" y="90"/>
                  </a:lnTo>
                  <a:lnTo>
                    <a:pt x="3" y="97"/>
                  </a:lnTo>
                  <a:lnTo>
                    <a:pt x="6" y="104"/>
                  </a:lnTo>
                </a:path>
              </a:pathLst>
            </a:custGeom>
            <a:solidFill>
              <a:srgbClr val="7E9EC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2" name="Freeform 99"/>
            <p:cNvSpPr>
              <a:spLocks/>
            </p:cNvSpPr>
            <p:nvPr/>
          </p:nvSpPr>
          <p:spPr bwMode="auto">
            <a:xfrm>
              <a:off x="306" y="292"/>
              <a:ext cx="140" cy="141"/>
            </a:xfrm>
            <a:custGeom>
              <a:avLst/>
              <a:gdLst>
                <a:gd name="T0" fmla="*/ 9 w 140"/>
                <a:gd name="T1" fmla="*/ 106 h 141"/>
                <a:gd name="T2" fmla="*/ 18 w 140"/>
                <a:gd name="T3" fmla="*/ 117 h 141"/>
                <a:gd name="T4" fmla="*/ 28 w 140"/>
                <a:gd name="T5" fmla="*/ 126 h 141"/>
                <a:gd name="T6" fmla="*/ 39 w 140"/>
                <a:gd name="T7" fmla="*/ 133 h 141"/>
                <a:gd name="T8" fmla="*/ 51 w 140"/>
                <a:gd name="T9" fmla="*/ 138 h 141"/>
                <a:gd name="T10" fmla="*/ 65 w 140"/>
                <a:gd name="T11" fmla="*/ 140 h 141"/>
                <a:gd name="T12" fmla="*/ 78 w 140"/>
                <a:gd name="T13" fmla="*/ 139 h 141"/>
                <a:gd name="T14" fmla="*/ 92 w 140"/>
                <a:gd name="T15" fmla="*/ 136 h 141"/>
                <a:gd name="T16" fmla="*/ 105 w 140"/>
                <a:gd name="T17" fmla="*/ 130 h 141"/>
                <a:gd name="T18" fmla="*/ 116 w 140"/>
                <a:gd name="T19" fmla="*/ 122 h 141"/>
                <a:gd name="T20" fmla="*/ 125 w 140"/>
                <a:gd name="T21" fmla="*/ 112 h 141"/>
                <a:gd name="T22" fmla="*/ 132 w 140"/>
                <a:gd name="T23" fmla="*/ 100 h 141"/>
                <a:gd name="T24" fmla="*/ 137 w 140"/>
                <a:gd name="T25" fmla="*/ 88 h 141"/>
                <a:gd name="T26" fmla="*/ 139 w 140"/>
                <a:gd name="T27" fmla="*/ 74 h 141"/>
                <a:gd name="T28" fmla="*/ 139 w 140"/>
                <a:gd name="T29" fmla="*/ 61 h 141"/>
                <a:gd name="T30" fmla="*/ 135 w 140"/>
                <a:gd name="T31" fmla="*/ 47 h 141"/>
                <a:gd name="T32" fmla="*/ 130 w 140"/>
                <a:gd name="T33" fmla="*/ 34 h 141"/>
                <a:gd name="T34" fmla="*/ 121 w 140"/>
                <a:gd name="T35" fmla="*/ 23 h 141"/>
                <a:gd name="T36" fmla="*/ 111 w 140"/>
                <a:gd name="T37" fmla="*/ 14 h 141"/>
                <a:gd name="T38" fmla="*/ 100 w 140"/>
                <a:gd name="T39" fmla="*/ 7 h 141"/>
                <a:gd name="T40" fmla="*/ 88 w 140"/>
                <a:gd name="T41" fmla="*/ 2 h 141"/>
                <a:gd name="T42" fmla="*/ 74 w 140"/>
                <a:gd name="T43" fmla="*/ 0 h 141"/>
                <a:gd name="T44" fmla="*/ 61 w 140"/>
                <a:gd name="T45" fmla="*/ 1 h 141"/>
                <a:gd name="T46" fmla="*/ 47 w 140"/>
                <a:gd name="T47" fmla="*/ 4 h 141"/>
                <a:gd name="T48" fmla="*/ 34 w 140"/>
                <a:gd name="T49" fmla="*/ 10 h 141"/>
                <a:gd name="T50" fmla="*/ 23 w 140"/>
                <a:gd name="T51" fmla="*/ 18 h 141"/>
                <a:gd name="T52" fmla="*/ 14 w 140"/>
                <a:gd name="T53" fmla="*/ 28 h 141"/>
                <a:gd name="T54" fmla="*/ 7 w 140"/>
                <a:gd name="T55" fmla="*/ 40 h 141"/>
                <a:gd name="T56" fmla="*/ 2 w 140"/>
                <a:gd name="T57" fmla="*/ 52 h 141"/>
                <a:gd name="T58" fmla="*/ 0 w 140"/>
                <a:gd name="T59" fmla="*/ 66 h 141"/>
                <a:gd name="T60" fmla="*/ 0 w 140"/>
                <a:gd name="T61" fmla="*/ 79 h 141"/>
                <a:gd name="T62" fmla="*/ 4 w 140"/>
                <a:gd name="T63" fmla="*/ 9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0" h="141">
                  <a:moveTo>
                    <a:pt x="6" y="99"/>
                  </a:moveTo>
                  <a:lnTo>
                    <a:pt x="9" y="106"/>
                  </a:lnTo>
                  <a:lnTo>
                    <a:pt x="13" y="112"/>
                  </a:lnTo>
                  <a:lnTo>
                    <a:pt x="18" y="117"/>
                  </a:lnTo>
                  <a:lnTo>
                    <a:pt x="22" y="122"/>
                  </a:lnTo>
                  <a:lnTo>
                    <a:pt x="28" y="126"/>
                  </a:lnTo>
                  <a:lnTo>
                    <a:pt x="33" y="130"/>
                  </a:lnTo>
                  <a:lnTo>
                    <a:pt x="39" y="133"/>
                  </a:lnTo>
                  <a:lnTo>
                    <a:pt x="45" y="136"/>
                  </a:lnTo>
                  <a:lnTo>
                    <a:pt x="51" y="138"/>
                  </a:lnTo>
                  <a:lnTo>
                    <a:pt x="58" y="139"/>
                  </a:lnTo>
                  <a:lnTo>
                    <a:pt x="65" y="140"/>
                  </a:lnTo>
                  <a:lnTo>
                    <a:pt x="71" y="140"/>
                  </a:lnTo>
                  <a:lnTo>
                    <a:pt x="78" y="139"/>
                  </a:lnTo>
                  <a:lnTo>
                    <a:pt x="85" y="138"/>
                  </a:lnTo>
                  <a:lnTo>
                    <a:pt x="92" y="136"/>
                  </a:lnTo>
                  <a:lnTo>
                    <a:pt x="98" y="133"/>
                  </a:lnTo>
                  <a:lnTo>
                    <a:pt x="105" y="130"/>
                  </a:lnTo>
                  <a:lnTo>
                    <a:pt x="111" y="126"/>
                  </a:lnTo>
                  <a:lnTo>
                    <a:pt x="116" y="122"/>
                  </a:lnTo>
                  <a:lnTo>
                    <a:pt x="121" y="117"/>
                  </a:lnTo>
                  <a:lnTo>
                    <a:pt x="125" y="112"/>
                  </a:lnTo>
                  <a:lnTo>
                    <a:pt x="129" y="106"/>
                  </a:lnTo>
                  <a:lnTo>
                    <a:pt x="132" y="100"/>
                  </a:lnTo>
                  <a:lnTo>
                    <a:pt x="135" y="94"/>
                  </a:lnTo>
                  <a:lnTo>
                    <a:pt x="137" y="88"/>
                  </a:lnTo>
                  <a:lnTo>
                    <a:pt x="138" y="81"/>
                  </a:lnTo>
                  <a:lnTo>
                    <a:pt x="139" y="74"/>
                  </a:lnTo>
                  <a:lnTo>
                    <a:pt x="139" y="68"/>
                  </a:lnTo>
                  <a:lnTo>
                    <a:pt x="139" y="61"/>
                  </a:lnTo>
                  <a:lnTo>
                    <a:pt x="137" y="54"/>
                  </a:lnTo>
                  <a:lnTo>
                    <a:pt x="135" y="47"/>
                  </a:lnTo>
                  <a:lnTo>
                    <a:pt x="133" y="41"/>
                  </a:lnTo>
                  <a:lnTo>
                    <a:pt x="130" y="34"/>
                  </a:lnTo>
                  <a:lnTo>
                    <a:pt x="126" y="28"/>
                  </a:lnTo>
                  <a:lnTo>
                    <a:pt x="121" y="23"/>
                  </a:lnTo>
                  <a:lnTo>
                    <a:pt x="117" y="18"/>
                  </a:lnTo>
                  <a:lnTo>
                    <a:pt x="111" y="14"/>
                  </a:lnTo>
                  <a:lnTo>
                    <a:pt x="106" y="10"/>
                  </a:lnTo>
                  <a:lnTo>
                    <a:pt x="100" y="7"/>
                  </a:lnTo>
                  <a:lnTo>
                    <a:pt x="94" y="4"/>
                  </a:lnTo>
                  <a:lnTo>
                    <a:pt x="88" y="2"/>
                  </a:lnTo>
                  <a:lnTo>
                    <a:pt x="81" y="1"/>
                  </a:lnTo>
                  <a:lnTo>
                    <a:pt x="74" y="0"/>
                  </a:lnTo>
                  <a:lnTo>
                    <a:pt x="68" y="0"/>
                  </a:lnTo>
                  <a:lnTo>
                    <a:pt x="61" y="1"/>
                  </a:lnTo>
                  <a:lnTo>
                    <a:pt x="54" y="2"/>
                  </a:lnTo>
                  <a:lnTo>
                    <a:pt x="47" y="4"/>
                  </a:lnTo>
                  <a:lnTo>
                    <a:pt x="41" y="7"/>
                  </a:lnTo>
                  <a:lnTo>
                    <a:pt x="34" y="10"/>
                  </a:lnTo>
                  <a:lnTo>
                    <a:pt x="28" y="14"/>
                  </a:lnTo>
                  <a:lnTo>
                    <a:pt x="23" y="18"/>
                  </a:lnTo>
                  <a:lnTo>
                    <a:pt x="18" y="23"/>
                  </a:lnTo>
                  <a:lnTo>
                    <a:pt x="14" y="28"/>
                  </a:lnTo>
                  <a:lnTo>
                    <a:pt x="10" y="34"/>
                  </a:lnTo>
                  <a:lnTo>
                    <a:pt x="7" y="40"/>
                  </a:lnTo>
                  <a:lnTo>
                    <a:pt x="4" y="46"/>
                  </a:lnTo>
                  <a:lnTo>
                    <a:pt x="2" y="52"/>
                  </a:lnTo>
                  <a:lnTo>
                    <a:pt x="1" y="59"/>
                  </a:lnTo>
                  <a:lnTo>
                    <a:pt x="0" y="66"/>
                  </a:lnTo>
                  <a:lnTo>
                    <a:pt x="0" y="72"/>
                  </a:lnTo>
                  <a:lnTo>
                    <a:pt x="0" y="79"/>
                  </a:lnTo>
                  <a:lnTo>
                    <a:pt x="2" y="86"/>
                  </a:lnTo>
                  <a:lnTo>
                    <a:pt x="4" y="93"/>
                  </a:lnTo>
                  <a:lnTo>
                    <a:pt x="6" y="99"/>
                  </a:lnTo>
                </a:path>
              </a:pathLst>
            </a:custGeom>
            <a:solidFill>
              <a:srgbClr val="80A2C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3" name="Freeform 100"/>
            <p:cNvSpPr>
              <a:spLocks/>
            </p:cNvSpPr>
            <p:nvPr/>
          </p:nvSpPr>
          <p:spPr bwMode="auto">
            <a:xfrm>
              <a:off x="311" y="295"/>
              <a:ext cx="135" cy="135"/>
            </a:xfrm>
            <a:custGeom>
              <a:avLst/>
              <a:gdLst>
                <a:gd name="T0" fmla="*/ 9 w 135"/>
                <a:gd name="T1" fmla="*/ 101 h 135"/>
                <a:gd name="T2" fmla="*/ 17 w 135"/>
                <a:gd name="T3" fmla="*/ 112 h 135"/>
                <a:gd name="T4" fmla="*/ 27 w 135"/>
                <a:gd name="T5" fmla="*/ 121 h 135"/>
                <a:gd name="T6" fmla="*/ 38 w 135"/>
                <a:gd name="T7" fmla="*/ 127 h 135"/>
                <a:gd name="T8" fmla="*/ 50 w 135"/>
                <a:gd name="T9" fmla="*/ 132 h 135"/>
                <a:gd name="T10" fmla="*/ 63 w 135"/>
                <a:gd name="T11" fmla="*/ 134 h 135"/>
                <a:gd name="T12" fmla="*/ 76 w 135"/>
                <a:gd name="T13" fmla="*/ 133 h 135"/>
                <a:gd name="T14" fmla="*/ 89 w 135"/>
                <a:gd name="T15" fmla="*/ 130 h 135"/>
                <a:gd name="T16" fmla="*/ 101 w 135"/>
                <a:gd name="T17" fmla="*/ 125 h 135"/>
                <a:gd name="T18" fmla="*/ 112 w 135"/>
                <a:gd name="T19" fmla="*/ 117 h 135"/>
                <a:gd name="T20" fmla="*/ 121 w 135"/>
                <a:gd name="T21" fmla="*/ 107 h 135"/>
                <a:gd name="T22" fmla="*/ 127 w 135"/>
                <a:gd name="T23" fmla="*/ 96 h 135"/>
                <a:gd name="T24" fmla="*/ 132 w 135"/>
                <a:gd name="T25" fmla="*/ 84 h 135"/>
                <a:gd name="T26" fmla="*/ 134 w 135"/>
                <a:gd name="T27" fmla="*/ 71 h 135"/>
                <a:gd name="T28" fmla="*/ 133 w 135"/>
                <a:gd name="T29" fmla="*/ 58 h 135"/>
                <a:gd name="T30" fmla="*/ 130 w 135"/>
                <a:gd name="T31" fmla="*/ 45 h 135"/>
                <a:gd name="T32" fmla="*/ 125 w 135"/>
                <a:gd name="T33" fmla="*/ 33 h 135"/>
                <a:gd name="T34" fmla="*/ 117 w 135"/>
                <a:gd name="T35" fmla="*/ 22 h 135"/>
                <a:gd name="T36" fmla="*/ 107 w 135"/>
                <a:gd name="T37" fmla="*/ 13 h 135"/>
                <a:gd name="T38" fmla="*/ 96 w 135"/>
                <a:gd name="T39" fmla="*/ 7 h 135"/>
                <a:gd name="T40" fmla="*/ 84 w 135"/>
                <a:gd name="T41" fmla="*/ 2 h 135"/>
                <a:gd name="T42" fmla="*/ 71 w 135"/>
                <a:gd name="T43" fmla="*/ 0 h 135"/>
                <a:gd name="T44" fmla="*/ 58 w 135"/>
                <a:gd name="T45" fmla="*/ 1 h 135"/>
                <a:gd name="T46" fmla="*/ 45 w 135"/>
                <a:gd name="T47" fmla="*/ 4 h 135"/>
                <a:gd name="T48" fmla="*/ 33 w 135"/>
                <a:gd name="T49" fmla="*/ 9 h 135"/>
                <a:gd name="T50" fmla="*/ 22 w 135"/>
                <a:gd name="T51" fmla="*/ 17 h 135"/>
                <a:gd name="T52" fmla="*/ 13 w 135"/>
                <a:gd name="T53" fmla="*/ 27 h 135"/>
                <a:gd name="T54" fmla="*/ 7 w 135"/>
                <a:gd name="T55" fmla="*/ 38 h 135"/>
                <a:gd name="T56" fmla="*/ 2 w 135"/>
                <a:gd name="T57" fmla="*/ 50 h 135"/>
                <a:gd name="T58" fmla="*/ 0 w 135"/>
                <a:gd name="T59" fmla="*/ 63 h 135"/>
                <a:gd name="T60" fmla="*/ 1 w 135"/>
                <a:gd name="T61" fmla="*/ 76 h 135"/>
                <a:gd name="T62" fmla="*/ 4 w 135"/>
                <a:gd name="T63" fmla="*/ 89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5" h="135">
                  <a:moveTo>
                    <a:pt x="6" y="95"/>
                  </a:moveTo>
                  <a:lnTo>
                    <a:pt x="9" y="101"/>
                  </a:lnTo>
                  <a:lnTo>
                    <a:pt x="13" y="107"/>
                  </a:lnTo>
                  <a:lnTo>
                    <a:pt x="17" y="112"/>
                  </a:lnTo>
                  <a:lnTo>
                    <a:pt x="22" y="116"/>
                  </a:lnTo>
                  <a:lnTo>
                    <a:pt x="27" y="121"/>
                  </a:lnTo>
                  <a:lnTo>
                    <a:pt x="32" y="124"/>
                  </a:lnTo>
                  <a:lnTo>
                    <a:pt x="38" y="127"/>
                  </a:lnTo>
                  <a:lnTo>
                    <a:pt x="44" y="130"/>
                  </a:lnTo>
                  <a:lnTo>
                    <a:pt x="50" y="132"/>
                  </a:lnTo>
                  <a:lnTo>
                    <a:pt x="56" y="133"/>
                  </a:lnTo>
                  <a:lnTo>
                    <a:pt x="63" y="134"/>
                  </a:lnTo>
                  <a:lnTo>
                    <a:pt x="69" y="134"/>
                  </a:lnTo>
                  <a:lnTo>
                    <a:pt x="76" y="133"/>
                  </a:lnTo>
                  <a:lnTo>
                    <a:pt x="82" y="132"/>
                  </a:lnTo>
                  <a:lnTo>
                    <a:pt x="89" y="130"/>
                  </a:lnTo>
                  <a:lnTo>
                    <a:pt x="95" y="128"/>
                  </a:lnTo>
                  <a:lnTo>
                    <a:pt x="101" y="125"/>
                  </a:lnTo>
                  <a:lnTo>
                    <a:pt x="107" y="121"/>
                  </a:lnTo>
                  <a:lnTo>
                    <a:pt x="112" y="117"/>
                  </a:lnTo>
                  <a:lnTo>
                    <a:pt x="116" y="112"/>
                  </a:lnTo>
                  <a:lnTo>
                    <a:pt x="121" y="107"/>
                  </a:lnTo>
                  <a:lnTo>
                    <a:pt x="124" y="102"/>
                  </a:lnTo>
                  <a:lnTo>
                    <a:pt x="127" y="96"/>
                  </a:lnTo>
                  <a:lnTo>
                    <a:pt x="130" y="90"/>
                  </a:lnTo>
                  <a:lnTo>
                    <a:pt x="132" y="84"/>
                  </a:lnTo>
                  <a:lnTo>
                    <a:pt x="133" y="78"/>
                  </a:lnTo>
                  <a:lnTo>
                    <a:pt x="134" y="71"/>
                  </a:lnTo>
                  <a:lnTo>
                    <a:pt x="134" y="65"/>
                  </a:lnTo>
                  <a:lnTo>
                    <a:pt x="133" y="58"/>
                  </a:lnTo>
                  <a:lnTo>
                    <a:pt x="132" y="52"/>
                  </a:lnTo>
                  <a:lnTo>
                    <a:pt x="130" y="45"/>
                  </a:lnTo>
                  <a:lnTo>
                    <a:pt x="128" y="39"/>
                  </a:lnTo>
                  <a:lnTo>
                    <a:pt x="125" y="33"/>
                  </a:lnTo>
                  <a:lnTo>
                    <a:pt x="121" y="27"/>
                  </a:lnTo>
                  <a:lnTo>
                    <a:pt x="117" y="22"/>
                  </a:lnTo>
                  <a:lnTo>
                    <a:pt x="112" y="18"/>
                  </a:lnTo>
                  <a:lnTo>
                    <a:pt x="107" y="13"/>
                  </a:lnTo>
                  <a:lnTo>
                    <a:pt x="102" y="10"/>
                  </a:lnTo>
                  <a:lnTo>
                    <a:pt x="96" y="7"/>
                  </a:lnTo>
                  <a:lnTo>
                    <a:pt x="90" y="4"/>
                  </a:lnTo>
                  <a:lnTo>
                    <a:pt x="84" y="2"/>
                  </a:lnTo>
                  <a:lnTo>
                    <a:pt x="78" y="1"/>
                  </a:lnTo>
                  <a:lnTo>
                    <a:pt x="71" y="0"/>
                  </a:lnTo>
                  <a:lnTo>
                    <a:pt x="65" y="0"/>
                  </a:lnTo>
                  <a:lnTo>
                    <a:pt x="58" y="1"/>
                  </a:lnTo>
                  <a:lnTo>
                    <a:pt x="52" y="2"/>
                  </a:lnTo>
                  <a:lnTo>
                    <a:pt x="45" y="4"/>
                  </a:lnTo>
                  <a:lnTo>
                    <a:pt x="39" y="6"/>
                  </a:lnTo>
                  <a:lnTo>
                    <a:pt x="33" y="9"/>
                  </a:lnTo>
                  <a:lnTo>
                    <a:pt x="27" y="13"/>
                  </a:lnTo>
                  <a:lnTo>
                    <a:pt x="22" y="17"/>
                  </a:lnTo>
                  <a:lnTo>
                    <a:pt x="18" y="22"/>
                  </a:lnTo>
                  <a:lnTo>
                    <a:pt x="13" y="27"/>
                  </a:lnTo>
                  <a:lnTo>
                    <a:pt x="10" y="32"/>
                  </a:lnTo>
                  <a:lnTo>
                    <a:pt x="7" y="38"/>
                  </a:lnTo>
                  <a:lnTo>
                    <a:pt x="4" y="44"/>
                  </a:lnTo>
                  <a:lnTo>
                    <a:pt x="2" y="50"/>
                  </a:lnTo>
                  <a:lnTo>
                    <a:pt x="1" y="56"/>
                  </a:lnTo>
                  <a:lnTo>
                    <a:pt x="0" y="63"/>
                  </a:lnTo>
                  <a:lnTo>
                    <a:pt x="0" y="69"/>
                  </a:lnTo>
                  <a:lnTo>
                    <a:pt x="1" y="76"/>
                  </a:lnTo>
                  <a:lnTo>
                    <a:pt x="2" y="82"/>
                  </a:lnTo>
                  <a:lnTo>
                    <a:pt x="4" y="89"/>
                  </a:lnTo>
                  <a:lnTo>
                    <a:pt x="6" y="95"/>
                  </a:lnTo>
                </a:path>
              </a:pathLst>
            </a:custGeom>
            <a:solidFill>
              <a:srgbClr val="83A5C9"/>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4" name="Freeform 101"/>
            <p:cNvSpPr>
              <a:spLocks/>
            </p:cNvSpPr>
            <p:nvPr/>
          </p:nvSpPr>
          <p:spPr bwMode="auto">
            <a:xfrm>
              <a:off x="315" y="296"/>
              <a:ext cx="131" cy="131"/>
            </a:xfrm>
            <a:custGeom>
              <a:avLst/>
              <a:gdLst>
                <a:gd name="T0" fmla="*/ 9 w 131"/>
                <a:gd name="T1" fmla="*/ 98 h 131"/>
                <a:gd name="T2" fmla="*/ 17 w 131"/>
                <a:gd name="T3" fmla="*/ 108 h 131"/>
                <a:gd name="T4" fmla="*/ 26 w 131"/>
                <a:gd name="T5" fmla="*/ 117 h 131"/>
                <a:gd name="T6" fmla="*/ 37 w 131"/>
                <a:gd name="T7" fmla="*/ 124 h 131"/>
                <a:gd name="T8" fmla="*/ 48 w 131"/>
                <a:gd name="T9" fmla="*/ 128 h 131"/>
                <a:gd name="T10" fmla="*/ 61 w 131"/>
                <a:gd name="T11" fmla="*/ 130 h 131"/>
                <a:gd name="T12" fmla="*/ 73 w 131"/>
                <a:gd name="T13" fmla="*/ 129 h 131"/>
                <a:gd name="T14" fmla="*/ 86 w 131"/>
                <a:gd name="T15" fmla="*/ 127 h 131"/>
                <a:gd name="T16" fmla="*/ 98 w 131"/>
                <a:gd name="T17" fmla="*/ 121 h 131"/>
                <a:gd name="T18" fmla="*/ 108 w 131"/>
                <a:gd name="T19" fmla="*/ 113 h 131"/>
                <a:gd name="T20" fmla="*/ 117 w 131"/>
                <a:gd name="T21" fmla="*/ 104 h 131"/>
                <a:gd name="T22" fmla="*/ 124 w 131"/>
                <a:gd name="T23" fmla="*/ 93 h 131"/>
                <a:gd name="T24" fmla="*/ 128 w 131"/>
                <a:gd name="T25" fmla="*/ 82 h 131"/>
                <a:gd name="T26" fmla="*/ 130 w 131"/>
                <a:gd name="T27" fmla="*/ 69 h 131"/>
                <a:gd name="T28" fmla="*/ 129 w 131"/>
                <a:gd name="T29" fmla="*/ 57 h 131"/>
                <a:gd name="T30" fmla="*/ 127 w 131"/>
                <a:gd name="T31" fmla="*/ 44 h 131"/>
                <a:gd name="T32" fmla="*/ 121 w 131"/>
                <a:gd name="T33" fmla="*/ 32 h 131"/>
                <a:gd name="T34" fmla="*/ 113 w 131"/>
                <a:gd name="T35" fmla="*/ 22 h 131"/>
                <a:gd name="T36" fmla="*/ 104 w 131"/>
                <a:gd name="T37" fmla="*/ 13 h 131"/>
                <a:gd name="T38" fmla="*/ 93 w 131"/>
                <a:gd name="T39" fmla="*/ 6 h 131"/>
                <a:gd name="T40" fmla="*/ 82 w 131"/>
                <a:gd name="T41" fmla="*/ 2 h 131"/>
                <a:gd name="T42" fmla="*/ 69 w 131"/>
                <a:gd name="T43" fmla="*/ 0 h 131"/>
                <a:gd name="T44" fmla="*/ 57 w 131"/>
                <a:gd name="T45" fmla="*/ 1 h 131"/>
                <a:gd name="T46" fmla="*/ 44 w 131"/>
                <a:gd name="T47" fmla="*/ 3 h 131"/>
                <a:gd name="T48" fmla="*/ 32 w 131"/>
                <a:gd name="T49" fmla="*/ 9 h 131"/>
                <a:gd name="T50" fmla="*/ 22 w 131"/>
                <a:gd name="T51" fmla="*/ 17 h 131"/>
                <a:gd name="T52" fmla="*/ 13 w 131"/>
                <a:gd name="T53" fmla="*/ 26 h 131"/>
                <a:gd name="T54" fmla="*/ 6 w 131"/>
                <a:gd name="T55" fmla="*/ 37 h 131"/>
                <a:gd name="T56" fmla="*/ 2 w 131"/>
                <a:gd name="T57" fmla="*/ 48 h 131"/>
                <a:gd name="T58" fmla="*/ 0 w 131"/>
                <a:gd name="T59" fmla="*/ 61 h 131"/>
                <a:gd name="T60" fmla="*/ 1 w 131"/>
                <a:gd name="T61" fmla="*/ 73 h 131"/>
                <a:gd name="T62" fmla="*/ 3 w 131"/>
                <a:gd name="T63" fmla="*/ 86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131">
                  <a:moveTo>
                    <a:pt x="6" y="92"/>
                  </a:moveTo>
                  <a:lnTo>
                    <a:pt x="9" y="98"/>
                  </a:lnTo>
                  <a:lnTo>
                    <a:pt x="13" y="104"/>
                  </a:lnTo>
                  <a:lnTo>
                    <a:pt x="17" y="108"/>
                  </a:lnTo>
                  <a:lnTo>
                    <a:pt x="21" y="113"/>
                  </a:lnTo>
                  <a:lnTo>
                    <a:pt x="26" y="117"/>
                  </a:lnTo>
                  <a:lnTo>
                    <a:pt x="31" y="121"/>
                  </a:lnTo>
                  <a:lnTo>
                    <a:pt x="37" y="124"/>
                  </a:lnTo>
                  <a:lnTo>
                    <a:pt x="42" y="126"/>
                  </a:lnTo>
                  <a:lnTo>
                    <a:pt x="48" y="128"/>
                  </a:lnTo>
                  <a:lnTo>
                    <a:pt x="55" y="129"/>
                  </a:lnTo>
                  <a:lnTo>
                    <a:pt x="61" y="130"/>
                  </a:lnTo>
                  <a:lnTo>
                    <a:pt x="67" y="130"/>
                  </a:lnTo>
                  <a:lnTo>
                    <a:pt x="73" y="129"/>
                  </a:lnTo>
                  <a:lnTo>
                    <a:pt x="80" y="128"/>
                  </a:lnTo>
                  <a:lnTo>
                    <a:pt x="86" y="127"/>
                  </a:lnTo>
                  <a:lnTo>
                    <a:pt x="92" y="124"/>
                  </a:lnTo>
                  <a:lnTo>
                    <a:pt x="98" y="121"/>
                  </a:lnTo>
                  <a:lnTo>
                    <a:pt x="104" y="117"/>
                  </a:lnTo>
                  <a:lnTo>
                    <a:pt x="108" y="113"/>
                  </a:lnTo>
                  <a:lnTo>
                    <a:pt x="113" y="109"/>
                  </a:lnTo>
                  <a:lnTo>
                    <a:pt x="117" y="104"/>
                  </a:lnTo>
                  <a:lnTo>
                    <a:pt x="121" y="99"/>
                  </a:lnTo>
                  <a:lnTo>
                    <a:pt x="124" y="93"/>
                  </a:lnTo>
                  <a:lnTo>
                    <a:pt x="126" y="88"/>
                  </a:lnTo>
                  <a:lnTo>
                    <a:pt x="128" y="82"/>
                  </a:lnTo>
                  <a:lnTo>
                    <a:pt x="129" y="75"/>
                  </a:lnTo>
                  <a:lnTo>
                    <a:pt x="130" y="69"/>
                  </a:lnTo>
                  <a:lnTo>
                    <a:pt x="130" y="63"/>
                  </a:lnTo>
                  <a:lnTo>
                    <a:pt x="129" y="57"/>
                  </a:lnTo>
                  <a:lnTo>
                    <a:pt x="128" y="50"/>
                  </a:lnTo>
                  <a:lnTo>
                    <a:pt x="127" y="44"/>
                  </a:lnTo>
                  <a:lnTo>
                    <a:pt x="124" y="38"/>
                  </a:lnTo>
                  <a:lnTo>
                    <a:pt x="121" y="32"/>
                  </a:lnTo>
                  <a:lnTo>
                    <a:pt x="117" y="26"/>
                  </a:lnTo>
                  <a:lnTo>
                    <a:pt x="113" y="22"/>
                  </a:lnTo>
                  <a:lnTo>
                    <a:pt x="109" y="17"/>
                  </a:lnTo>
                  <a:lnTo>
                    <a:pt x="104" y="13"/>
                  </a:lnTo>
                  <a:lnTo>
                    <a:pt x="99" y="9"/>
                  </a:lnTo>
                  <a:lnTo>
                    <a:pt x="93" y="6"/>
                  </a:lnTo>
                  <a:lnTo>
                    <a:pt x="88" y="4"/>
                  </a:lnTo>
                  <a:lnTo>
                    <a:pt x="82" y="2"/>
                  </a:lnTo>
                  <a:lnTo>
                    <a:pt x="75" y="1"/>
                  </a:lnTo>
                  <a:lnTo>
                    <a:pt x="69" y="0"/>
                  </a:lnTo>
                  <a:lnTo>
                    <a:pt x="63" y="0"/>
                  </a:lnTo>
                  <a:lnTo>
                    <a:pt x="57" y="1"/>
                  </a:lnTo>
                  <a:lnTo>
                    <a:pt x="50" y="2"/>
                  </a:lnTo>
                  <a:lnTo>
                    <a:pt x="44" y="3"/>
                  </a:lnTo>
                  <a:lnTo>
                    <a:pt x="38" y="6"/>
                  </a:lnTo>
                  <a:lnTo>
                    <a:pt x="32" y="9"/>
                  </a:lnTo>
                  <a:lnTo>
                    <a:pt x="26" y="13"/>
                  </a:lnTo>
                  <a:lnTo>
                    <a:pt x="22" y="17"/>
                  </a:lnTo>
                  <a:lnTo>
                    <a:pt x="17" y="21"/>
                  </a:lnTo>
                  <a:lnTo>
                    <a:pt x="13" y="26"/>
                  </a:lnTo>
                  <a:lnTo>
                    <a:pt x="9" y="31"/>
                  </a:lnTo>
                  <a:lnTo>
                    <a:pt x="6" y="37"/>
                  </a:lnTo>
                  <a:lnTo>
                    <a:pt x="4" y="42"/>
                  </a:lnTo>
                  <a:lnTo>
                    <a:pt x="2" y="48"/>
                  </a:lnTo>
                  <a:lnTo>
                    <a:pt x="1" y="54"/>
                  </a:lnTo>
                  <a:lnTo>
                    <a:pt x="0" y="61"/>
                  </a:lnTo>
                  <a:lnTo>
                    <a:pt x="0" y="67"/>
                  </a:lnTo>
                  <a:lnTo>
                    <a:pt x="1" y="73"/>
                  </a:lnTo>
                  <a:lnTo>
                    <a:pt x="2" y="80"/>
                  </a:lnTo>
                  <a:lnTo>
                    <a:pt x="3" y="86"/>
                  </a:lnTo>
                  <a:lnTo>
                    <a:pt x="6" y="92"/>
                  </a:lnTo>
                </a:path>
              </a:pathLst>
            </a:custGeom>
            <a:solidFill>
              <a:srgbClr val="86A8C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5" name="Freeform 102"/>
            <p:cNvSpPr>
              <a:spLocks/>
            </p:cNvSpPr>
            <p:nvPr/>
          </p:nvSpPr>
          <p:spPr bwMode="auto">
            <a:xfrm>
              <a:off x="319" y="297"/>
              <a:ext cx="126" cy="126"/>
            </a:xfrm>
            <a:custGeom>
              <a:avLst/>
              <a:gdLst>
                <a:gd name="T0" fmla="*/ 9 w 126"/>
                <a:gd name="T1" fmla="*/ 94 h 126"/>
                <a:gd name="T2" fmla="*/ 16 w 126"/>
                <a:gd name="T3" fmla="*/ 104 h 126"/>
                <a:gd name="T4" fmla="*/ 25 w 126"/>
                <a:gd name="T5" fmla="*/ 112 h 126"/>
                <a:gd name="T6" fmla="*/ 35 w 126"/>
                <a:gd name="T7" fmla="*/ 119 h 126"/>
                <a:gd name="T8" fmla="*/ 47 w 126"/>
                <a:gd name="T9" fmla="*/ 123 h 126"/>
                <a:gd name="T10" fmla="*/ 58 w 126"/>
                <a:gd name="T11" fmla="*/ 125 h 126"/>
                <a:gd name="T12" fmla="*/ 71 w 126"/>
                <a:gd name="T13" fmla="*/ 124 h 126"/>
                <a:gd name="T14" fmla="*/ 83 w 126"/>
                <a:gd name="T15" fmla="*/ 122 h 126"/>
                <a:gd name="T16" fmla="*/ 94 w 126"/>
                <a:gd name="T17" fmla="*/ 116 h 126"/>
                <a:gd name="T18" fmla="*/ 104 w 126"/>
                <a:gd name="T19" fmla="*/ 109 h 126"/>
                <a:gd name="T20" fmla="*/ 113 w 126"/>
                <a:gd name="T21" fmla="*/ 100 h 126"/>
                <a:gd name="T22" fmla="*/ 119 w 126"/>
                <a:gd name="T23" fmla="*/ 90 h 126"/>
                <a:gd name="T24" fmla="*/ 123 w 126"/>
                <a:gd name="T25" fmla="*/ 78 h 126"/>
                <a:gd name="T26" fmla="*/ 125 w 126"/>
                <a:gd name="T27" fmla="*/ 67 h 126"/>
                <a:gd name="T28" fmla="*/ 125 w 126"/>
                <a:gd name="T29" fmla="*/ 54 h 126"/>
                <a:gd name="T30" fmla="*/ 122 w 126"/>
                <a:gd name="T31" fmla="*/ 42 h 126"/>
                <a:gd name="T32" fmla="*/ 116 w 126"/>
                <a:gd name="T33" fmla="*/ 31 h 126"/>
                <a:gd name="T34" fmla="*/ 109 w 126"/>
                <a:gd name="T35" fmla="*/ 21 h 126"/>
                <a:gd name="T36" fmla="*/ 100 w 126"/>
                <a:gd name="T37" fmla="*/ 12 h 126"/>
                <a:gd name="T38" fmla="*/ 90 w 126"/>
                <a:gd name="T39" fmla="*/ 6 h 126"/>
                <a:gd name="T40" fmla="*/ 78 w 126"/>
                <a:gd name="T41" fmla="*/ 2 h 126"/>
                <a:gd name="T42" fmla="*/ 67 w 126"/>
                <a:gd name="T43" fmla="*/ 0 h 126"/>
                <a:gd name="T44" fmla="*/ 54 w 126"/>
                <a:gd name="T45" fmla="*/ 1 h 126"/>
                <a:gd name="T46" fmla="*/ 42 w 126"/>
                <a:gd name="T47" fmla="*/ 3 h 126"/>
                <a:gd name="T48" fmla="*/ 31 w 126"/>
                <a:gd name="T49" fmla="*/ 9 h 126"/>
                <a:gd name="T50" fmla="*/ 21 w 126"/>
                <a:gd name="T51" fmla="*/ 16 h 126"/>
                <a:gd name="T52" fmla="*/ 12 w 126"/>
                <a:gd name="T53" fmla="*/ 25 h 126"/>
                <a:gd name="T54" fmla="*/ 6 w 126"/>
                <a:gd name="T55" fmla="*/ 35 h 126"/>
                <a:gd name="T56" fmla="*/ 2 w 126"/>
                <a:gd name="T57" fmla="*/ 47 h 126"/>
                <a:gd name="T58" fmla="*/ 0 w 126"/>
                <a:gd name="T59" fmla="*/ 58 h 126"/>
                <a:gd name="T60" fmla="*/ 1 w 126"/>
                <a:gd name="T61" fmla="*/ 71 h 126"/>
                <a:gd name="T62" fmla="*/ 3 w 126"/>
                <a:gd name="T63" fmla="*/ 83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26">
                  <a:moveTo>
                    <a:pt x="6" y="89"/>
                  </a:moveTo>
                  <a:lnTo>
                    <a:pt x="9" y="94"/>
                  </a:lnTo>
                  <a:lnTo>
                    <a:pt x="12" y="99"/>
                  </a:lnTo>
                  <a:lnTo>
                    <a:pt x="16" y="104"/>
                  </a:lnTo>
                  <a:lnTo>
                    <a:pt x="20" y="109"/>
                  </a:lnTo>
                  <a:lnTo>
                    <a:pt x="25" y="112"/>
                  </a:lnTo>
                  <a:lnTo>
                    <a:pt x="30" y="116"/>
                  </a:lnTo>
                  <a:lnTo>
                    <a:pt x="35" y="119"/>
                  </a:lnTo>
                  <a:lnTo>
                    <a:pt x="41" y="121"/>
                  </a:lnTo>
                  <a:lnTo>
                    <a:pt x="47" y="123"/>
                  </a:lnTo>
                  <a:lnTo>
                    <a:pt x="52" y="124"/>
                  </a:lnTo>
                  <a:lnTo>
                    <a:pt x="58" y="125"/>
                  </a:lnTo>
                  <a:lnTo>
                    <a:pt x="64" y="125"/>
                  </a:lnTo>
                  <a:lnTo>
                    <a:pt x="71" y="124"/>
                  </a:lnTo>
                  <a:lnTo>
                    <a:pt x="77" y="123"/>
                  </a:lnTo>
                  <a:lnTo>
                    <a:pt x="83" y="122"/>
                  </a:lnTo>
                  <a:lnTo>
                    <a:pt x="89" y="119"/>
                  </a:lnTo>
                  <a:lnTo>
                    <a:pt x="94" y="116"/>
                  </a:lnTo>
                  <a:lnTo>
                    <a:pt x="100" y="113"/>
                  </a:lnTo>
                  <a:lnTo>
                    <a:pt x="104" y="109"/>
                  </a:lnTo>
                  <a:lnTo>
                    <a:pt x="109" y="105"/>
                  </a:lnTo>
                  <a:lnTo>
                    <a:pt x="113" y="100"/>
                  </a:lnTo>
                  <a:lnTo>
                    <a:pt x="116" y="95"/>
                  </a:lnTo>
                  <a:lnTo>
                    <a:pt x="119" y="90"/>
                  </a:lnTo>
                  <a:lnTo>
                    <a:pt x="121" y="84"/>
                  </a:lnTo>
                  <a:lnTo>
                    <a:pt x="123" y="78"/>
                  </a:lnTo>
                  <a:lnTo>
                    <a:pt x="124" y="73"/>
                  </a:lnTo>
                  <a:lnTo>
                    <a:pt x="125" y="67"/>
                  </a:lnTo>
                  <a:lnTo>
                    <a:pt x="125" y="61"/>
                  </a:lnTo>
                  <a:lnTo>
                    <a:pt x="125" y="54"/>
                  </a:lnTo>
                  <a:lnTo>
                    <a:pt x="123" y="48"/>
                  </a:lnTo>
                  <a:lnTo>
                    <a:pt x="122" y="42"/>
                  </a:lnTo>
                  <a:lnTo>
                    <a:pt x="119" y="36"/>
                  </a:lnTo>
                  <a:lnTo>
                    <a:pt x="116" y="31"/>
                  </a:lnTo>
                  <a:lnTo>
                    <a:pt x="113" y="25"/>
                  </a:lnTo>
                  <a:lnTo>
                    <a:pt x="109" y="21"/>
                  </a:lnTo>
                  <a:lnTo>
                    <a:pt x="105" y="16"/>
                  </a:lnTo>
                  <a:lnTo>
                    <a:pt x="100" y="12"/>
                  </a:lnTo>
                  <a:lnTo>
                    <a:pt x="95" y="9"/>
                  </a:lnTo>
                  <a:lnTo>
                    <a:pt x="90" y="6"/>
                  </a:lnTo>
                  <a:lnTo>
                    <a:pt x="84" y="4"/>
                  </a:lnTo>
                  <a:lnTo>
                    <a:pt x="78" y="2"/>
                  </a:lnTo>
                  <a:lnTo>
                    <a:pt x="73" y="1"/>
                  </a:lnTo>
                  <a:lnTo>
                    <a:pt x="67" y="0"/>
                  </a:lnTo>
                  <a:lnTo>
                    <a:pt x="61" y="0"/>
                  </a:lnTo>
                  <a:lnTo>
                    <a:pt x="54" y="1"/>
                  </a:lnTo>
                  <a:lnTo>
                    <a:pt x="48" y="2"/>
                  </a:lnTo>
                  <a:lnTo>
                    <a:pt x="42" y="3"/>
                  </a:lnTo>
                  <a:lnTo>
                    <a:pt x="36" y="6"/>
                  </a:lnTo>
                  <a:lnTo>
                    <a:pt x="31" y="9"/>
                  </a:lnTo>
                  <a:lnTo>
                    <a:pt x="25" y="12"/>
                  </a:lnTo>
                  <a:lnTo>
                    <a:pt x="21" y="16"/>
                  </a:lnTo>
                  <a:lnTo>
                    <a:pt x="16" y="20"/>
                  </a:lnTo>
                  <a:lnTo>
                    <a:pt x="12" y="25"/>
                  </a:lnTo>
                  <a:lnTo>
                    <a:pt x="9" y="30"/>
                  </a:lnTo>
                  <a:lnTo>
                    <a:pt x="6" y="35"/>
                  </a:lnTo>
                  <a:lnTo>
                    <a:pt x="4" y="41"/>
                  </a:lnTo>
                  <a:lnTo>
                    <a:pt x="2" y="47"/>
                  </a:lnTo>
                  <a:lnTo>
                    <a:pt x="1" y="52"/>
                  </a:lnTo>
                  <a:lnTo>
                    <a:pt x="0" y="58"/>
                  </a:lnTo>
                  <a:lnTo>
                    <a:pt x="0" y="64"/>
                  </a:lnTo>
                  <a:lnTo>
                    <a:pt x="1" y="71"/>
                  </a:lnTo>
                  <a:lnTo>
                    <a:pt x="2" y="77"/>
                  </a:lnTo>
                  <a:lnTo>
                    <a:pt x="3" y="83"/>
                  </a:lnTo>
                  <a:lnTo>
                    <a:pt x="6" y="89"/>
                  </a:lnTo>
                </a:path>
              </a:pathLst>
            </a:custGeom>
            <a:solidFill>
              <a:srgbClr val="89ABC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6" name="Freeform 103"/>
            <p:cNvSpPr>
              <a:spLocks/>
            </p:cNvSpPr>
            <p:nvPr/>
          </p:nvSpPr>
          <p:spPr bwMode="auto">
            <a:xfrm>
              <a:off x="324" y="299"/>
              <a:ext cx="121" cy="122"/>
            </a:xfrm>
            <a:custGeom>
              <a:avLst/>
              <a:gdLst>
                <a:gd name="T0" fmla="*/ 8 w 121"/>
                <a:gd name="T1" fmla="*/ 91 h 122"/>
                <a:gd name="T2" fmla="*/ 15 w 121"/>
                <a:gd name="T3" fmla="*/ 101 h 122"/>
                <a:gd name="T4" fmla="*/ 24 w 121"/>
                <a:gd name="T5" fmla="*/ 109 h 122"/>
                <a:gd name="T6" fmla="*/ 34 w 121"/>
                <a:gd name="T7" fmla="*/ 115 h 122"/>
                <a:gd name="T8" fmla="*/ 44 w 121"/>
                <a:gd name="T9" fmla="*/ 119 h 122"/>
                <a:gd name="T10" fmla="*/ 56 w 121"/>
                <a:gd name="T11" fmla="*/ 121 h 122"/>
                <a:gd name="T12" fmla="*/ 68 w 121"/>
                <a:gd name="T13" fmla="*/ 120 h 122"/>
                <a:gd name="T14" fmla="*/ 79 w 121"/>
                <a:gd name="T15" fmla="*/ 118 h 122"/>
                <a:gd name="T16" fmla="*/ 90 w 121"/>
                <a:gd name="T17" fmla="*/ 112 h 122"/>
                <a:gd name="T18" fmla="*/ 100 w 121"/>
                <a:gd name="T19" fmla="*/ 105 h 122"/>
                <a:gd name="T20" fmla="*/ 108 w 121"/>
                <a:gd name="T21" fmla="*/ 97 h 122"/>
                <a:gd name="T22" fmla="*/ 114 w 121"/>
                <a:gd name="T23" fmla="*/ 87 h 122"/>
                <a:gd name="T24" fmla="*/ 118 w 121"/>
                <a:gd name="T25" fmla="*/ 76 h 122"/>
                <a:gd name="T26" fmla="*/ 120 w 121"/>
                <a:gd name="T27" fmla="*/ 64 h 122"/>
                <a:gd name="T28" fmla="*/ 120 w 121"/>
                <a:gd name="T29" fmla="*/ 52 h 122"/>
                <a:gd name="T30" fmla="*/ 117 w 121"/>
                <a:gd name="T31" fmla="*/ 41 h 122"/>
                <a:gd name="T32" fmla="*/ 112 w 121"/>
                <a:gd name="T33" fmla="*/ 30 h 122"/>
                <a:gd name="T34" fmla="*/ 105 w 121"/>
                <a:gd name="T35" fmla="*/ 20 h 122"/>
                <a:gd name="T36" fmla="*/ 96 w 121"/>
                <a:gd name="T37" fmla="*/ 12 h 122"/>
                <a:gd name="T38" fmla="*/ 86 w 121"/>
                <a:gd name="T39" fmla="*/ 6 h 122"/>
                <a:gd name="T40" fmla="*/ 76 w 121"/>
                <a:gd name="T41" fmla="*/ 2 h 122"/>
                <a:gd name="T42" fmla="*/ 64 w 121"/>
                <a:gd name="T43" fmla="*/ 0 h 122"/>
                <a:gd name="T44" fmla="*/ 52 w 121"/>
                <a:gd name="T45" fmla="*/ 1 h 122"/>
                <a:gd name="T46" fmla="*/ 41 w 121"/>
                <a:gd name="T47" fmla="*/ 3 h 122"/>
                <a:gd name="T48" fmla="*/ 30 w 121"/>
                <a:gd name="T49" fmla="*/ 9 h 122"/>
                <a:gd name="T50" fmla="*/ 20 w 121"/>
                <a:gd name="T51" fmla="*/ 16 h 122"/>
                <a:gd name="T52" fmla="*/ 12 w 121"/>
                <a:gd name="T53" fmla="*/ 24 h 122"/>
                <a:gd name="T54" fmla="*/ 6 w 121"/>
                <a:gd name="T55" fmla="*/ 34 h 122"/>
                <a:gd name="T56" fmla="*/ 2 w 121"/>
                <a:gd name="T57" fmla="*/ 45 h 122"/>
                <a:gd name="T58" fmla="*/ 0 w 121"/>
                <a:gd name="T59" fmla="*/ 57 h 122"/>
                <a:gd name="T60" fmla="*/ 0 w 121"/>
                <a:gd name="T61" fmla="*/ 68 h 122"/>
                <a:gd name="T62" fmla="*/ 3 w 121"/>
                <a:gd name="T63" fmla="*/ 8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122">
                  <a:moveTo>
                    <a:pt x="5" y="86"/>
                  </a:moveTo>
                  <a:lnTo>
                    <a:pt x="8" y="91"/>
                  </a:lnTo>
                  <a:lnTo>
                    <a:pt x="11" y="96"/>
                  </a:lnTo>
                  <a:lnTo>
                    <a:pt x="15" y="101"/>
                  </a:lnTo>
                  <a:lnTo>
                    <a:pt x="19" y="105"/>
                  </a:lnTo>
                  <a:lnTo>
                    <a:pt x="24" y="109"/>
                  </a:lnTo>
                  <a:lnTo>
                    <a:pt x="29" y="112"/>
                  </a:lnTo>
                  <a:lnTo>
                    <a:pt x="34" y="115"/>
                  </a:lnTo>
                  <a:lnTo>
                    <a:pt x="39" y="117"/>
                  </a:lnTo>
                  <a:lnTo>
                    <a:pt x="44" y="119"/>
                  </a:lnTo>
                  <a:lnTo>
                    <a:pt x="50" y="120"/>
                  </a:lnTo>
                  <a:lnTo>
                    <a:pt x="56" y="121"/>
                  </a:lnTo>
                  <a:lnTo>
                    <a:pt x="62" y="121"/>
                  </a:lnTo>
                  <a:lnTo>
                    <a:pt x="68" y="120"/>
                  </a:lnTo>
                  <a:lnTo>
                    <a:pt x="73" y="119"/>
                  </a:lnTo>
                  <a:lnTo>
                    <a:pt x="79" y="118"/>
                  </a:lnTo>
                  <a:lnTo>
                    <a:pt x="85" y="115"/>
                  </a:lnTo>
                  <a:lnTo>
                    <a:pt x="90" y="112"/>
                  </a:lnTo>
                  <a:lnTo>
                    <a:pt x="95" y="109"/>
                  </a:lnTo>
                  <a:lnTo>
                    <a:pt x="100" y="105"/>
                  </a:lnTo>
                  <a:lnTo>
                    <a:pt x="104" y="101"/>
                  </a:lnTo>
                  <a:lnTo>
                    <a:pt x="108" y="97"/>
                  </a:lnTo>
                  <a:lnTo>
                    <a:pt x="111" y="92"/>
                  </a:lnTo>
                  <a:lnTo>
                    <a:pt x="114" y="87"/>
                  </a:lnTo>
                  <a:lnTo>
                    <a:pt x="116" y="81"/>
                  </a:lnTo>
                  <a:lnTo>
                    <a:pt x="118" y="76"/>
                  </a:lnTo>
                  <a:lnTo>
                    <a:pt x="119" y="70"/>
                  </a:lnTo>
                  <a:lnTo>
                    <a:pt x="120" y="64"/>
                  </a:lnTo>
                  <a:lnTo>
                    <a:pt x="120" y="58"/>
                  </a:lnTo>
                  <a:lnTo>
                    <a:pt x="120" y="52"/>
                  </a:lnTo>
                  <a:lnTo>
                    <a:pt x="119" y="47"/>
                  </a:lnTo>
                  <a:lnTo>
                    <a:pt x="117" y="41"/>
                  </a:lnTo>
                  <a:lnTo>
                    <a:pt x="115" y="35"/>
                  </a:lnTo>
                  <a:lnTo>
                    <a:pt x="112" y="30"/>
                  </a:lnTo>
                  <a:lnTo>
                    <a:pt x="109" y="25"/>
                  </a:lnTo>
                  <a:lnTo>
                    <a:pt x="105" y="20"/>
                  </a:lnTo>
                  <a:lnTo>
                    <a:pt x="101" y="16"/>
                  </a:lnTo>
                  <a:lnTo>
                    <a:pt x="96" y="12"/>
                  </a:lnTo>
                  <a:lnTo>
                    <a:pt x="91" y="9"/>
                  </a:lnTo>
                  <a:lnTo>
                    <a:pt x="86" y="6"/>
                  </a:lnTo>
                  <a:lnTo>
                    <a:pt x="81" y="4"/>
                  </a:lnTo>
                  <a:lnTo>
                    <a:pt x="76" y="2"/>
                  </a:lnTo>
                  <a:lnTo>
                    <a:pt x="70" y="1"/>
                  </a:lnTo>
                  <a:lnTo>
                    <a:pt x="64" y="0"/>
                  </a:lnTo>
                  <a:lnTo>
                    <a:pt x="58" y="0"/>
                  </a:lnTo>
                  <a:lnTo>
                    <a:pt x="52" y="1"/>
                  </a:lnTo>
                  <a:lnTo>
                    <a:pt x="47" y="2"/>
                  </a:lnTo>
                  <a:lnTo>
                    <a:pt x="41" y="3"/>
                  </a:lnTo>
                  <a:lnTo>
                    <a:pt x="35" y="6"/>
                  </a:lnTo>
                  <a:lnTo>
                    <a:pt x="30" y="9"/>
                  </a:lnTo>
                  <a:lnTo>
                    <a:pt x="25" y="12"/>
                  </a:lnTo>
                  <a:lnTo>
                    <a:pt x="20" y="16"/>
                  </a:lnTo>
                  <a:lnTo>
                    <a:pt x="16" y="20"/>
                  </a:lnTo>
                  <a:lnTo>
                    <a:pt x="12" y="24"/>
                  </a:lnTo>
                  <a:lnTo>
                    <a:pt x="9" y="29"/>
                  </a:lnTo>
                  <a:lnTo>
                    <a:pt x="6" y="34"/>
                  </a:lnTo>
                  <a:lnTo>
                    <a:pt x="4" y="40"/>
                  </a:lnTo>
                  <a:lnTo>
                    <a:pt x="2" y="45"/>
                  </a:lnTo>
                  <a:lnTo>
                    <a:pt x="1" y="51"/>
                  </a:lnTo>
                  <a:lnTo>
                    <a:pt x="0" y="57"/>
                  </a:lnTo>
                  <a:lnTo>
                    <a:pt x="0" y="63"/>
                  </a:lnTo>
                  <a:lnTo>
                    <a:pt x="0" y="68"/>
                  </a:lnTo>
                  <a:lnTo>
                    <a:pt x="1" y="74"/>
                  </a:lnTo>
                  <a:lnTo>
                    <a:pt x="3" y="80"/>
                  </a:lnTo>
                  <a:lnTo>
                    <a:pt x="5" y="86"/>
                  </a:lnTo>
                </a:path>
              </a:pathLst>
            </a:custGeom>
            <a:solidFill>
              <a:srgbClr val="8CAFC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7" name="Freeform 104"/>
            <p:cNvSpPr>
              <a:spLocks/>
            </p:cNvSpPr>
            <p:nvPr/>
          </p:nvSpPr>
          <p:spPr bwMode="auto">
            <a:xfrm>
              <a:off x="328" y="301"/>
              <a:ext cx="116" cy="116"/>
            </a:xfrm>
            <a:custGeom>
              <a:avLst/>
              <a:gdLst>
                <a:gd name="T0" fmla="*/ 8 w 116"/>
                <a:gd name="T1" fmla="*/ 87 h 116"/>
                <a:gd name="T2" fmla="*/ 15 w 116"/>
                <a:gd name="T3" fmla="*/ 96 h 116"/>
                <a:gd name="T4" fmla="*/ 23 w 116"/>
                <a:gd name="T5" fmla="*/ 104 h 116"/>
                <a:gd name="T6" fmla="*/ 32 w 116"/>
                <a:gd name="T7" fmla="*/ 109 h 116"/>
                <a:gd name="T8" fmla="*/ 43 w 116"/>
                <a:gd name="T9" fmla="*/ 113 h 116"/>
                <a:gd name="T10" fmla="*/ 54 w 116"/>
                <a:gd name="T11" fmla="*/ 115 h 116"/>
                <a:gd name="T12" fmla="*/ 65 w 116"/>
                <a:gd name="T13" fmla="*/ 115 h 116"/>
                <a:gd name="T14" fmla="*/ 76 w 116"/>
                <a:gd name="T15" fmla="*/ 112 h 116"/>
                <a:gd name="T16" fmla="*/ 87 w 116"/>
                <a:gd name="T17" fmla="*/ 107 h 116"/>
                <a:gd name="T18" fmla="*/ 96 w 116"/>
                <a:gd name="T19" fmla="*/ 100 h 116"/>
                <a:gd name="T20" fmla="*/ 104 w 116"/>
                <a:gd name="T21" fmla="*/ 92 h 116"/>
                <a:gd name="T22" fmla="*/ 109 w 116"/>
                <a:gd name="T23" fmla="*/ 83 h 116"/>
                <a:gd name="T24" fmla="*/ 113 w 116"/>
                <a:gd name="T25" fmla="*/ 72 h 116"/>
                <a:gd name="T26" fmla="*/ 115 w 116"/>
                <a:gd name="T27" fmla="*/ 61 h 116"/>
                <a:gd name="T28" fmla="*/ 115 w 116"/>
                <a:gd name="T29" fmla="*/ 50 h 116"/>
                <a:gd name="T30" fmla="*/ 112 w 116"/>
                <a:gd name="T31" fmla="*/ 39 h 116"/>
                <a:gd name="T32" fmla="*/ 107 w 116"/>
                <a:gd name="T33" fmla="*/ 28 h 116"/>
                <a:gd name="T34" fmla="*/ 100 w 116"/>
                <a:gd name="T35" fmla="*/ 19 h 116"/>
                <a:gd name="T36" fmla="*/ 92 w 116"/>
                <a:gd name="T37" fmla="*/ 12 h 116"/>
                <a:gd name="T38" fmla="*/ 83 w 116"/>
                <a:gd name="T39" fmla="*/ 6 h 116"/>
                <a:gd name="T40" fmla="*/ 72 w 116"/>
                <a:gd name="T41" fmla="*/ 2 h 116"/>
                <a:gd name="T42" fmla="*/ 61 w 116"/>
                <a:gd name="T43" fmla="*/ 0 h 116"/>
                <a:gd name="T44" fmla="*/ 50 w 116"/>
                <a:gd name="T45" fmla="*/ 0 h 116"/>
                <a:gd name="T46" fmla="*/ 39 w 116"/>
                <a:gd name="T47" fmla="*/ 3 h 116"/>
                <a:gd name="T48" fmla="*/ 28 w 116"/>
                <a:gd name="T49" fmla="*/ 8 h 116"/>
                <a:gd name="T50" fmla="*/ 19 w 116"/>
                <a:gd name="T51" fmla="*/ 15 h 116"/>
                <a:gd name="T52" fmla="*/ 11 w 116"/>
                <a:gd name="T53" fmla="*/ 23 h 116"/>
                <a:gd name="T54" fmla="*/ 6 w 116"/>
                <a:gd name="T55" fmla="*/ 32 h 116"/>
                <a:gd name="T56" fmla="*/ 2 w 116"/>
                <a:gd name="T57" fmla="*/ 43 h 116"/>
                <a:gd name="T58" fmla="*/ 0 w 116"/>
                <a:gd name="T59" fmla="*/ 54 h 116"/>
                <a:gd name="T60" fmla="*/ 0 w 116"/>
                <a:gd name="T61" fmla="*/ 65 h 116"/>
                <a:gd name="T62" fmla="*/ 3 w 116"/>
                <a:gd name="T63" fmla="*/ 76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6" h="116">
                  <a:moveTo>
                    <a:pt x="5" y="82"/>
                  </a:moveTo>
                  <a:lnTo>
                    <a:pt x="8" y="87"/>
                  </a:lnTo>
                  <a:lnTo>
                    <a:pt x="11" y="92"/>
                  </a:lnTo>
                  <a:lnTo>
                    <a:pt x="15" y="96"/>
                  </a:lnTo>
                  <a:lnTo>
                    <a:pt x="19" y="100"/>
                  </a:lnTo>
                  <a:lnTo>
                    <a:pt x="23" y="104"/>
                  </a:lnTo>
                  <a:lnTo>
                    <a:pt x="28" y="107"/>
                  </a:lnTo>
                  <a:lnTo>
                    <a:pt x="32" y="109"/>
                  </a:lnTo>
                  <a:lnTo>
                    <a:pt x="38" y="111"/>
                  </a:lnTo>
                  <a:lnTo>
                    <a:pt x="43" y="113"/>
                  </a:lnTo>
                  <a:lnTo>
                    <a:pt x="48" y="114"/>
                  </a:lnTo>
                  <a:lnTo>
                    <a:pt x="54" y="115"/>
                  </a:lnTo>
                  <a:lnTo>
                    <a:pt x="59" y="115"/>
                  </a:lnTo>
                  <a:lnTo>
                    <a:pt x="65" y="115"/>
                  </a:lnTo>
                  <a:lnTo>
                    <a:pt x="70" y="114"/>
                  </a:lnTo>
                  <a:lnTo>
                    <a:pt x="76" y="112"/>
                  </a:lnTo>
                  <a:lnTo>
                    <a:pt x="82" y="110"/>
                  </a:lnTo>
                  <a:lnTo>
                    <a:pt x="87" y="107"/>
                  </a:lnTo>
                  <a:lnTo>
                    <a:pt x="92" y="104"/>
                  </a:lnTo>
                  <a:lnTo>
                    <a:pt x="96" y="100"/>
                  </a:lnTo>
                  <a:lnTo>
                    <a:pt x="100" y="96"/>
                  </a:lnTo>
                  <a:lnTo>
                    <a:pt x="104" y="92"/>
                  </a:lnTo>
                  <a:lnTo>
                    <a:pt x="107" y="87"/>
                  </a:lnTo>
                  <a:lnTo>
                    <a:pt x="109" y="83"/>
                  </a:lnTo>
                  <a:lnTo>
                    <a:pt x="111" y="77"/>
                  </a:lnTo>
                  <a:lnTo>
                    <a:pt x="113" y="72"/>
                  </a:lnTo>
                  <a:lnTo>
                    <a:pt x="114" y="67"/>
                  </a:lnTo>
                  <a:lnTo>
                    <a:pt x="115" y="61"/>
                  </a:lnTo>
                  <a:lnTo>
                    <a:pt x="115" y="56"/>
                  </a:lnTo>
                  <a:lnTo>
                    <a:pt x="115" y="50"/>
                  </a:lnTo>
                  <a:lnTo>
                    <a:pt x="114" y="45"/>
                  </a:lnTo>
                  <a:lnTo>
                    <a:pt x="112" y="39"/>
                  </a:lnTo>
                  <a:lnTo>
                    <a:pt x="110" y="34"/>
                  </a:lnTo>
                  <a:lnTo>
                    <a:pt x="107" y="28"/>
                  </a:lnTo>
                  <a:lnTo>
                    <a:pt x="104" y="23"/>
                  </a:lnTo>
                  <a:lnTo>
                    <a:pt x="100" y="19"/>
                  </a:lnTo>
                  <a:lnTo>
                    <a:pt x="96" y="15"/>
                  </a:lnTo>
                  <a:lnTo>
                    <a:pt x="92" y="12"/>
                  </a:lnTo>
                  <a:lnTo>
                    <a:pt x="87" y="8"/>
                  </a:lnTo>
                  <a:lnTo>
                    <a:pt x="83" y="6"/>
                  </a:lnTo>
                  <a:lnTo>
                    <a:pt x="77" y="4"/>
                  </a:lnTo>
                  <a:lnTo>
                    <a:pt x="72" y="2"/>
                  </a:lnTo>
                  <a:lnTo>
                    <a:pt x="67" y="1"/>
                  </a:lnTo>
                  <a:lnTo>
                    <a:pt x="61" y="0"/>
                  </a:lnTo>
                  <a:lnTo>
                    <a:pt x="56" y="0"/>
                  </a:lnTo>
                  <a:lnTo>
                    <a:pt x="50" y="0"/>
                  </a:lnTo>
                  <a:lnTo>
                    <a:pt x="45" y="1"/>
                  </a:lnTo>
                  <a:lnTo>
                    <a:pt x="39" y="3"/>
                  </a:lnTo>
                  <a:lnTo>
                    <a:pt x="33" y="5"/>
                  </a:lnTo>
                  <a:lnTo>
                    <a:pt x="28" y="8"/>
                  </a:lnTo>
                  <a:lnTo>
                    <a:pt x="23" y="11"/>
                  </a:lnTo>
                  <a:lnTo>
                    <a:pt x="19" y="15"/>
                  </a:lnTo>
                  <a:lnTo>
                    <a:pt x="15" y="19"/>
                  </a:lnTo>
                  <a:lnTo>
                    <a:pt x="11" y="23"/>
                  </a:lnTo>
                  <a:lnTo>
                    <a:pt x="8" y="28"/>
                  </a:lnTo>
                  <a:lnTo>
                    <a:pt x="6" y="32"/>
                  </a:lnTo>
                  <a:lnTo>
                    <a:pt x="4" y="38"/>
                  </a:lnTo>
                  <a:lnTo>
                    <a:pt x="2" y="43"/>
                  </a:lnTo>
                  <a:lnTo>
                    <a:pt x="1" y="48"/>
                  </a:lnTo>
                  <a:lnTo>
                    <a:pt x="0" y="54"/>
                  </a:lnTo>
                  <a:lnTo>
                    <a:pt x="0" y="59"/>
                  </a:lnTo>
                  <a:lnTo>
                    <a:pt x="0" y="65"/>
                  </a:lnTo>
                  <a:lnTo>
                    <a:pt x="1" y="70"/>
                  </a:lnTo>
                  <a:lnTo>
                    <a:pt x="3" y="76"/>
                  </a:lnTo>
                  <a:lnTo>
                    <a:pt x="5" y="82"/>
                  </a:lnTo>
                </a:path>
              </a:pathLst>
            </a:custGeom>
            <a:solidFill>
              <a:srgbClr val="8EB2D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8" name="Freeform 105"/>
            <p:cNvSpPr>
              <a:spLocks/>
            </p:cNvSpPr>
            <p:nvPr/>
          </p:nvSpPr>
          <p:spPr bwMode="auto">
            <a:xfrm>
              <a:off x="331" y="304"/>
              <a:ext cx="113" cy="110"/>
            </a:xfrm>
            <a:custGeom>
              <a:avLst/>
              <a:gdLst>
                <a:gd name="T0" fmla="*/ 8 w 113"/>
                <a:gd name="T1" fmla="*/ 82 h 110"/>
                <a:gd name="T2" fmla="*/ 15 w 113"/>
                <a:gd name="T3" fmla="*/ 91 h 110"/>
                <a:gd name="T4" fmla="*/ 23 w 113"/>
                <a:gd name="T5" fmla="*/ 98 h 110"/>
                <a:gd name="T6" fmla="*/ 32 w 113"/>
                <a:gd name="T7" fmla="*/ 104 h 110"/>
                <a:gd name="T8" fmla="*/ 42 w 113"/>
                <a:gd name="T9" fmla="*/ 107 h 110"/>
                <a:gd name="T10" fmla="*/ 53 w 113"/>
                <a:gd name="T11" fmla="*/ 109 h 110"/>
                <a:gd name="T12" fmla="*/ 64 w 113"/>
                <a:gd name="T13" fmla="*/ 109 h 110"/>
                <a:gd name="T14" fmla="*/ 75 w 113"/>
                <a:gd name="T15" fmla="*/ 107 h 110"/>
                <a:gd name="T16" fmla="*/ 85 w 113"/>
                <a:gd name="T17" fmla="*/ 102 h 110"/>
                <a:gd name="T18" fmla="*/ 94 w 113"/>
                <a:gd name="T19" fmla="*/ 96 h 110"/>
                <a:gd name="T20" fmla="*/ 101 w 113"/>
                <a:gd name="T21" fmla="*/ 88 h 110"/>
                <a:gd name="T22" fmla="*/ 106 w 113"/>
                <a:gd name="T23" fmla="*/ 79 h 110"/>
                <a:gd name="T24" fmla="*/ 110 w 113"/>
                <a:gd name="T25" fmla="*/ 69 h 110"/>
                <a:gd name="T26" fmla="*/ 112 w 113"/>
                <a:gd name="T27" fmla="*/ 59 h 110"/>
                <a:gd name="T28" fmla="*/ 111 w 113"/>
                <a:gd name="T29" fmla="*/ 48 h 110"/>
                <a:gd name="T30" fmla="*/ 108 w 113"/>
                <a:gd name="T31" fmla="*/ 37 h 110"/>
                <a:gd name="T32" fmla="*/ 104 w 113"/>
                <a:gd name="T33" fmla="*/ 27 h 110"/>
                <a:gd name="T34" fmla="*/ 97 w 113"/>
                <a:gd name="T35" fmla="*/ 18 h 110"/>
                <a:gd name="T36" fmla="*/ 89 w 113"/>
                <a:gd name="T37" fmla="*/ 11 h 110"/>
                <a:gd name="T38" fmla="*/ 80 w 113"/>
                <a:gd name="T39" fmla="*/ 5 h 110"/>
                <a:gd name="T40" fmla="*/ 70 w 113"/>
                <a:gd name="T41" fmla="*/ 2 h 110"/>
                <a:gd name="T42" fmla="*/ 59 w 113"/>
                <a:gd name="T43" fmla="*/ 0 h 110"/>
                <a:gd name="T44" fmla="*/ 48 w 113"/>
                <a:gd name="T45" fmla="*/ 0 h 110"/>
                <a:gd name="T46" fmla="*/ 37 w 113"/>
                <a:gd name="T47" fmla="*/ 2 h 110"/>
                <a:gd name="T48" fmla="*/ 27 w 113"/>
                <a:gd name="T49" fmla="*/ 7 h 110"/>
                <a:gd name="T50" fmla="*/ 18 w 113"/>
                <a:gd name="T51" fmla="*/ 13 h 110"/>
                <a:gd name="T52" fmla="*/ 11 w 113"/>
                <a:gd name="T53" fmla="*/ 21 h 110"/>
                <a:gd name="T54" fmla="*/ 6 w 113"/>
                <a:gd name="T55" fmla="*/ 30 h 110"/>
                <a:gd name="T56" fmla="*/ 2 w 113"/>
                <a:gd name="T57" fmla="*/ 40 h 110"/>
                <a:gd name="T58" fmla="*/ 1 w 113"/>
                <a:gd name="T59" fmla="*/ 50 h 110"/>
                <a:gd name="T60" fmla="*/ 1 w 113"/>
                <a:gd name="T61" fmla="*/ 61 h 110"/>
                <a:gd name="T62" fmla="*/ 4 w 113"/>
                <a:gd name="T63" fmla="*/ 72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 h="110">
                  <a:moveTo>
                    <a:pt x="6" y="77"/>
                  </a:moveTo>
                  <a:lnTo>
                    <a:pt x="8" y="82"/>
                  </a:lnTo>
                  <a:lnTo>
                    <a:pt x="12" y="86"/>
                  </a:lnTo>
                  <a:lnTo>
                    <a:pt x="15" y="91"/>
                  </a:lnTo>
                  <a:lnTo>
                    <a:pt x="19" y="95"/>
                  </a:lnTo>
                  <a:lnTo>
                    <a:pt x="23" y="98"/>
                  </a:lnTo>
                  <a:lnTo>
                    <a:pt x="28" y="101"/>
                  </a:lnTo>
                  <a:lnTo>
                    <a:pt x="32" y="104"/>
                  </a:lnTo>
                  <a:lnTo>
                    <a:pt x="37" y="106"/>
                  </a:lnTo>
                  <a:lnTo>
                    <a:pt x="42" y="107"/>
                  </a:lnTo>
                  <a:lnTo>
                    <a:pt x="48" y="109"/>
                  </a:lnTo>
                  <a:lnTo>
                    <a:pt x="53" y="109"/>
                  </a:lnTo>
                  <a:lnTo>
                    <a:pt x="58" y="109"/>
                  </a:lnTo>
                  <a:lnTo>
                    <a:pt x="64" y="109"/>
                  </a:lnTo>
                  <a:lnTo>
                    <a:pt x="69" y="108"/>
                  </a:lnTo>
                  <a:lnTo>
                    <a:pt x="75" y="107"/>
                  </a:lnTo>
                  <a:lnTo>
                    <a:pt x="80" y="105"/>
                  </a:lnTo>
                  <a:lnTo>
                    <a:pt x="85" y="102"/>
                  </a:lnTo>
                  <a:lnTo>
                    <a:pt x="89" y="99"/>
                  </a:lnTo>
                  <a:lnTo>
                    <a:pt x="94" y="96"/>
                  </a:lnTo>
                  <a:lnTo>
                    <a:pt x="98" y="92"/>
                  </a:lnTo>
                  <a:lnTo>
                    <a:pt x="101" y="88"/>
                  </a:lnTo>
                  <a:lnTo>
                    <a:pt x="104" y="84"/>
                  </a:lnTo>
                  <a:lnTo>
                    <a:pt x="106" y="79"/>
                  </a:lnTo>
                  <a:lnTo>
                    <a:pt x="108" y="74"/>
                  </a:lnTo>
                  <a:lnTo>
                    <a:pt x="110" y="69"/>
                  </a:lnTo>
                  <a:lnTo>
                    <a:pt x="111" y="64"/>
                  </a:lnTo>
                  <a:lnTo>
                    <a:pt x="112" y="59"/>
                  </a:lnTo>
                  <a:lnTo>
                    <a:pt x="112" y="53"/>
                  </a:lnTo>
                  <a:lnTo>
                    <a:pt x="111" y="48"/>
                  </a:lnTo>
                  <a:lnTo>
                    <a:pt x="110" y="43"/>
                  </a:lnTo>
                  <a:lnTo>
                    <a:pt x="108" y="37"/>
                  </a:lnTo>
                  <a:lnTo>
                    <a:pt x="106" y="32"/>
                  </a:lnTo>
                  <a:lnTo>
                    <a:pt x="104" y="27"/>
                  </a:lnTo>
                  <a:lnTo>
                    <a:pt x="100" y="23"/>
                  </a:lnTo>
                  <a:lnTo>
                    <a:pt x="97" y="18"/>
                  </a:lnTo>
                  <a:lnTo>
                    <a:pt x="93" y="14"/>
                  </a:lnTo>
                  <a:lnTo>
                    <a:pt x="89" y="11"/>
                  </a:lnTo>
                  <a:lnTo>
                    <a:pt x="84" y="8"/>
                  </a:lnTo>
                  <a:lnTo>
                    <a:pt x="80" y="5"/>
                  </a:lnTo>
                  <a:lnTo>
                    <a:pt x="75" y="3"/>
                  </a:lnTo>
                  <a:lnTo>
                    <a:pt x="70" y="2"/>
                  </a:lnTo>
                  <a:lnTo>
                    <a:pt x="64" y="0"/>
                  </a:lnTo>
                  <a:lnTo>
                    <a:pt x="59" y="0"/>
                  </a:lnTo>
                  <a:lnTo>
                    <a:pt x="54" y="0"/>
                  </a:lnTo>
                  <a:lnTo>
                    <a:pt x="48" y="0"/>
                  </a:lnTo>
                  <a:lnTo>
                    <a:pt x="43" y="1"/>
                  </a:lnTo>
                  <a:lnTo>
                    <a:pt x="37" y="2"/>
                  </a:lnTo>
                  <a:lnTo>
                    <a:pt x="32" y="4"/>
                  </a:lnTo>
                  <a:lnTo>
                    <a:pt x="27" y="7"/>
                  </a:lnTo>
                  <a:lnTo>
                    <a:pt x="23" y="10"/>
                  </a:lnTo>
                  <a:lnTo>
                    <a:pt x="18" y="13"/>
                  </a:lnTo>
                  <a:lnTo>
                    <a:pt x="14" y="17"/>
                  </a:lnTo>
                  <a:lnTo>
                    <a:pt x="11" y="21"/>
                  </a:lnTo>
                  <a:lnTo>
                    <a:pt x="8" y="25"/>
                  </a:lnTo>
                  <a:lnTo>
                    <a:pt x="6" y="30"/>
                  </a:lnTo>
                  <a:lnTo>
                    <a:pt x="4" y="35"/>
                  </a:lnTo>
                  <a:lnTo>
                    <a:pt x="2" y="40"/>
                  </a:lnTo>
                  <a:lnTo>
                    <a:pt x="1" y="45"/>
                  </a:lnTo>
                  <a:lnTo>
                    <a:pt x="1" y="50"/>
                  </a:lnTo>
                  <a:lnTo>
                    <a:pt x="0" y="56"/>
                  </a:lnTo>
                  <a:lnTo>
                    <a:pt x="1" y="61"/>
                  </a:lnTo>
                  <a:lnTo>
                    <a:pt x="2" y="66"/>
                  </a:lnTo>
                  <a:lnTo>
                    <a:pt x="4" y="72"/>
                  </a:lnTo>
                  <a:lnTo>
                    <a:pt x="6" y="77"/>
                  </a:lnTo>
                </a:path>
              </a:pathLst>
            </a:custGeom>
            <a:solidFill>
              <a:srgbClr val="91B5D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59" name="Freeform 106"/>
            <p:cNvSpPr>
              <a:spLocks/>
            </p:cNvSpPr>
            <p:nvPr/>
          </p:nvSpPr>
          <p:spPr bwMode="auto">
            <a:xfrm>
              <a:off x="336" y="304"/>
              <a:ext cx="107" cy="107"/>
            </a:xfrm>
            <a:custGeom>
              <a:avLst/>
              <a:gdLst>
                <a:gd name="T0" fmla="*/ 7 w 107"/>
                <a:gd name="T1" fmla="*/ 80 h 107"/>
                <a:gd name="T2" fmla="*/ 14 w 107"/>
                <a:gd name="T3" fmla="*/ 88 h 107"/>
                <a:gd name="T4" fmla="*/ 21 w 107"/>
                <a:gd name="T5" fmla="*/ 95 h 107"/>
                <a:gd name="T6" fmla="*/ 30 w 107"/>
                <a:gd name="T7" fmla="*/ 101 h 107"/>
                <a:gd name="T8" fmla="*/ 39 w 107"/>
                <a:gd name="T9" fmla="*/ 104 h 107"/>
                <a:gd name="T10" fmla="*/ 49 w 107"/>
                <a:gd name="T11" fmla="*/ 106 h 107"/>
                <a:gd name="T12" fmla="*/ 60 w 107"/>
                <a:gd name="T13" fmla="*/ 106 h 107"/>
                <a:gd name="T14" fmla="*/ 70 w 107"/>
                <a:gd name="T15" fmla="*/ 103 h 107"/>
                <a:gd name="T16" fmla="*/ 80 w 107"/>
                <a:gd name="T17" fmla="*/ 99 h 107"/>
                <a:gd name="T18" fmla="*/ 88 w 107"/>
                <a:gd name="T19" fmla="*/ 92 h 107"/>
                <a:gd name="T20" fmla="*/ 95 w 107"/>
                <a:gd name="T21" fmla="*/ 85 h 107"/>
                <a:gd name="T22" fmla="*/ 101 w 107"/>
                <a:gd name="T23" fmla="*/ 76 h 107"/>
                <a:gd name="T24" fmla="*/ 104 w 107"/>
                <a:gd name="T25" fmla="*/ 67 h 107"/>
                <a:gd name="T26" fmla="*/ 106 w 107"/>
                <a:gd name="T27" fmla="*/ 56 h 107"/>
                <a:gd name="T28" fmla="*/ 106 w 107"/>
                <a:gd name="T29" fmla="*/ 46 h 107"/>
                <a:gd name="T30" fmla="*/ 103 w 107"/>
                <a:gd name="T31" fmla="*/ 36 h 107"/>
                <a:gd name="T32" fmla="*/ 99 w 107"/>
                <a:gd name="T33" fmla="*/ 26 h 107"/>
                <a:gd name="T34" fmla="*/ 92 w 107"/>
                <a:gd name="T35" fmla="*/ 18 h 107"/>
                <a:gd name="T36" fmla="*/ 85 w 107"/>
                <a:gd name="T37" fmla="*/ 11 h 107"/>
                <a:gd name="T38" fmla="*/ 76 w 107"/>
                <a:gd name="T39" fmla="*/ 5 h 107"/>
                <a:gd name="T40" fmla="*/ 67 w 107"/>
                <a:gd name="T41" fmla="*/ 2 h 107"/>
                <a:gd name="T42" fmla="*/ 56 w 107"/>
                <a:gd name="T43" fmla="*/ 0 h 107"/>
                <a:gd name="T44" fmla="*/ 46 w 107"/>
                <a:gd name="T45" fmla="*/ 0 h 107"/>
                <a:gd name="T46" fmla="*/ 36 w 107"/>
                <a:gd name="T47" fmla="*/ 3 h 107"/>
                <a:gd name="T48" fmla="*/ 26 w 107"/>
                <a:gd name="T49" fmla="*/ 7 h 107"/>
                <a:gd name="T50" fmla="*/ 18 w 107"/>
                <a:gd name="T51" fmla="*/ 14 h 107"/>
                <a:gd name="T52" fmla="*/ 11 w 107"/>
                <a:gd name="T53" fmla="*/ 21 h 107"/>
                <a:gd name="T54" fmla="*/ 5 w 107"/>
                <a:gd name="T55" fmla="*/ 30 h 107"/>
                <a:gd name="T56" fmla="*/ 2 w 107"/>
                <a:gd name="T57" fmla="*/ 39 h 107"/>
                <a:gd name="T58" fmla="*/ 0 w 107"/>
                <a:gd name="T59" fmla="*/ 50 h 107"/>
                <a:gd name="T60" fmla="*/ 0 w 107"/>
                <a:gd name="T61" fmla="*/ 60 h 107"/>
                <a:gd name="T62" fmla="*/ 3 w 107"/>
                <a:gd name="T63" fmla="*/ 70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107">
                  <a:moveTo>
                    <a:pt x="5" y="75"/>
                  </a:moveTo>
                  <a:lnTo>
                    <a:pt x="7" y="80"/>
                  </a:lnTo>
                  <a:lnTo>
                    <a:pt x="10" y="84"/>
                  </a:lnTo>
                  <a:lnTo>
                    <a:pt x="14" y="88"/>
                  </a:lnTo>
                  <a:lnTo>
                    <a:pt x="17" y="92"/>
                  </a:lnTo>
                  <a:lnTo>
                    <a:pt x="21" y="95"/>
                  </a:lnTo>
                  <a:lnTo>
                    <a:pt x="25" y="98"/>
                  </a:lnTo>
                  <a:lnTo>
                    <a:pt x="30" y="101"/>
                  </a:lnTo>
                  <a:lnTo>
                    <a:pt x="35" y="103"/>
                  </a:lnTo>
                  <a:lnTo>
                    <a:pt x="39" y="104"/>
                  </a:lnTo>
                  <a:lnTo>
                    <a:pt x="44" y="105"/>
                  </a:lnTo>
                  <a:lnTo>
                    <a:pt x="49" y="106"/>
                  </a:lnTo>
                  <a:lnTo>
                    <a:pt x="55" y="106"/>
                  </a:lnTo>
                  <a:lnTo>
                    <a:pt x="60" y="106"/>
                  </a:lnTo>
                  <a:lnTo>
                    <a:pt x="65" y="105"/>
                  </a:lnTo>
                  <a:lnTo>
                    <a:pt x="70" y="103"/>
                  </a:lnTo>
                  <a:lnTo>
                    <a:pt x="75" y="101"/>
                  </a:lnTo>
                  <a:lnTo>
                    <a:pt x="80" y="99"/>
                  </a:lnTo>
                  <a:lnTo>
                    <a:pt x="84" y="96"/>
                  </a:lnTo>
                  <a:lnTo>
                    <a:pt x="88" y="92"/>
                  </a:lnTo>
                  <a:lnTo>
                    <a:pt x="92" y="89"/>
                  </a:lnTo>
                  <a:lnTo>
                    <a:pt x="95" y="85"/>
                  </a:lnTo>
                  <a:lnTo>
                    <a:pt x="98" y="81"/>
                  </a:lnTo>
                  <a:lnTo>
                    <a:pt x="101" y="76"/>
                  </a:lnTo>
                  <a:lnTo>
                    <a:pt x="103" y="71"/>
                  </a:lnTo>
                  <a:lnTo>
                    <a:pt x="104" y="67"/>
                  </a:lnTo>
                  <a:lnTo>
                    <a:pt x="105" y="62"/>
                  </a:lnTo>
                  <a:lnTo>
                    <a:pt x="106" y="56"/>
                  </a:lnTo>
                  <a:lnTo>
                    <a:pt x="106" y="51"/>
                  </a:lnTo>
                  <a:lnTo>
                    <a:pt x="106" y="46"/>
                  </a:lnTo>
                  <a:lnTo>
                    <a:pt x="105" y="41"/>
                  </a:lnTo>
                  <a:lnTo>
                    <a:pt x="103" y="36"/>
                  </a:lnTo>
                  <a:lnTo>
                    <a:pt x="101" y="31"/>
                  </a:lnTo>
                  <a:lnTo>
                    <a:pt x="99" y="26"/>
                  </a:lnTo>
                  <a:lnTo>
                    <a:pt x="96" y="22"/>
                  </a:lnTo>
                  <a:lnTo>
                    <a:pt x="92" y="18"/>
                  </a:lnTo>
                  <a:lnTo>
                    <a:pt x="89" y="14"/>
                  </a:lnTo>
                  <a:lnTo>
                    <a:pt x="85" y="11"/>
                  </a:lnTo>
                  <a:lnTo>
                    <a:pt x="81" y="8"/>
                  </a:lnTo>
                  <a:lnTo>
                    <a:pt x="76" y="5"/>
                  </a:lnTo>
                  <a:lnTo>
                    <a:pt x="71" y="3"/>
                  </a:lnTo>
                  <a:lnTo>
                    <a:pt x="67" y="2"/>
                  </a:lnTo>
                  <a:lnTo>
                    <a:pt x="62" y="1"/>
                  </a:lnTo>
                  <a:lnTo>
                    <a:pt x="56" y="0"/>
                  </a:lnTo>
                  <a:lnTo>
                    <a:pt x="51" y="0"/>
                  </a:lnTo>
                  <a:lnTo>
                    <a:pt x="46" y="0"/>
                  </a:lnTo>
                  <a:lnTo>
                    <a:pt x="41" y="1"/>
                  </a:lnTo>
                  <a:lnTo>
                    <a:pt x="36" y="3"/>
                  </a:lnTo>
                  <a:lnTo>
                    <a:pt x="31" y="5"/>
                  </a:lnTo>
                  <a:lnTo>
                    <a:pt x="26" y="7"/>
                  </a:lnTo>
                  <a:lnTo>
                    <a:pt x="22" y="10"/>
                  </a:lnTo>
                  <a:lnTo>
                    <a:pt x="18" y="14"/>
                  </a:lnTo>
                  <a:lnTo>
                    <a:pt x="14" y="17"/>
                  </a:lnTo>
                  <a:lnTo>
                    <a:pt x="11" y="21"/>
                  </a:lnTo>
                  <a:lnTo>
                    <a:pt x="8" y="25"/>
                  </a:lnTo>
                  <a:lnTo>
                    <a:pt x="5" y="30"/>
                  </a:lnTo>
                  <a:lnTo>
                    <a:pt x="3" y="35"/>
                  </a:lnTo>
                  <a:lnTo>
                    <a:pt x="2" y="39"/>
                  </a:lnTo>
                  <a:lnTo>
                    <a:pt x="1" y="44"/>
                  </a:lnTo>
                  <a:lnTo>
                    <a:pt x="0" y="50"/>
                  </a:lnTo>
                  <a:lnTo>
                    <a:pt x="0" y="55"/>
                  </a:lnTo>
                  <a:lnTo>
                    <a:pt x="0" y="60"/>
                  </a:lnTo>
                  <a:lnTo>
                    <a:pt x="1" y="65"/>
                  </a:lnTo>
                  <a:lnTo>
                    <a:pt x="3" y="70"/>
                  </a:lnTo>
                  <a:lnTo>
                    <a:pt x="5" y="75"/>
                  </a:lnTo>
                </a:path>
              </a:pathLst>
            </a:custGeom>
            <a:solidFill>
              <a:srgbClr val="94B9D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0" name="Freeform 107"/>
            <p:cNvSpPr>
              <a:spLocks/>
            </p:cNvSpPr>
            <p:nvPr/>
          </p:nvSpPr>
          <p:spPr bwMode="auto">
            <a:xfrm>
              <a:off x="340" y="306"/>
              <a:ext cx="102" cy="103"/>
            </a:xfrm>
            <a:custGeom>
              <a:avLst/>
              <a:gdLst>
                <a:gd name="T0" fmla="*/ 7 w 102"/>
                <a:gd name="T1" fmla="*/ 77 h 103"/>
                <a:gd name="T2" fmla="*/ 13 w 102"/>
                <a:gd name="T3" fmla="*/ 85 h 103"/>
                <a:gd name="T4" fmla="*/ 20 w 102"/>
                <a:gd name="T5" fmla="*/ 92 h 103"/>
                <a:gd name="T6" fmla="*/ 28 w 102"/>
                <a:gd name="T7" fmla="*/ 97 h 103"/>
                <a:gd name="T8" fmla="*/ 37 w 102"/>
                <a:gd name="T9" fmla="*/ 100 h 103"/>
                <a:gd name="T10" fmla="*/ 47 w 102"/>
                <a:gd name="T11" fmla="*/ 102 h 103"/>
                <a:gd name="T12" fmla="*/ 57 w 102"/>
                <a:gd name="T13" fmla="*/ 101 h 103"/>
                <a:gd name="T14" fmla="*/ 67 w 102"/>
                <a:gd name="T15" fmla="*/ 99 h 103"/>
                <a:gd name="T16" fmla="*/ 76 w 102"/>
                <a:gd name="T17" fmla="*/ 95 h 103"/>
                <a:gd name="T18" fmla="*/ 84 w 102"/>
                <a:gd name="T19" fmla="*/ 89 h 103"/>
                <a:gd name="T20" fmla="*/ 91 w 102"/>
                <a:gd name="T21" fmla="*/ 81 h 103"/>
                <a:gd name="T22" fmla="*/ 96 w 102"/>
                <a:gd name="T23" fmla="*/ 73 h 103"/>
                <a:gd name="T24" fmla="*/ 99 w 102"/>
                <a:gd name="T25" fmla="*/ 64 h 103"/>
                <a:gd name="T26" fmla="*/ 101 w 102"/>
                <a:gd name="T27" fmla="*/ 54 h 103"/>
                <a:gd name="T28" fmla="*/ 101 w 102"/>
                <a:gd name="T29" fmla="*/ 44 h 103"/>
                <a:gd name="T30" fmla="*/ 99 w 102"/>
                <a:gd name="T31" fmla="*/ 34 h 103"/>
                <a:gd name="T32" fmla="*/ 94 w 102"/>
                <a:gd name="T33" fmla="*/ 25 h 103"/>
                <a:gd name="T34" fmla="*/ 88 w 102"/>
                <a:gd name="T35" fmla="*/ 17 h 103"/>
                <a:gd name="T36" fmla="*/ 81 w 102"/>
                <a:gd name="T37" fmla="*/ 10 h 103"/>
                <a:gd name="T38" fmla="*/ 73 w 102"/>
                <a:gd name="T39" fmla="*/ 5 h 103"/>
                <a:gd name="T40" fmla="*/ 64 w 102"/>
                <a:gd name="T41" fmla="*/ 2 h 103"/>
                <a:gd name="T42" fmla="*/ 54 w 102"/>
                <a:gd name="T43" fmla="*/ 0 h 103"/>
                <a:gd name="T44" fmla="*/ 44 w 102"/>
                <a:gd name="T45" fmla="*/ 1 h 103"/>
                <a:gd name="T46" fmla="*/ 34 w 102"/>
                <a:gd name="T47" fmla="*/ 3 h 103"/>
                <a:gd name="T48" fmla="*/ 25 w 102"/>
                <a:gd name="T49" fmla="*/ 7 h 103"/>
                <a:gd name="T50" fmla="*/ 17 w 102"/>
                <a:gd name="T51" fmla="*/ 13 h 103"/>
                <a:gd name="T52" fmla="*/ 10 w 102"/>
                <a:gd name="T53" fmla="*/ 21 h 103"/>
                <a:gd name="T54" fmla="*/ 5 w 102"/>
                <a:gd name="T55" fmla="*/ 29 h 103"/>
                <a:gd name="T56" fmla="*/ 2 w 102"/>
                <a:gd name="T57" fmla="*/ 38 h 103"/>
                <a:gd name="T58" fmla="*/ 0 w 102"/>
                <a:gd name="T59" fmla="*/ 48 h 103"/>
                <a:gd name="T60" fmla="*/ 0 w 102"/>
                <a:gd name="T61" fmla="*/ 58 h 103"/>
                <a:gd name="T62" fmla="*/ 2 w 102"/>
                <a:gd name="T63" fmla="*/ 68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103">
                  <a:moveTo>
                    <a:pt x="4" y="72"/>
                  </a:moveTo>
                  <a:lnTo>
                    <a:pt x="7" y="77"/>
                  </a:lnTo>
                  <a:lnTo>
                    <a:pt x="10" y="81"/>
                  </a:lnTo>
                  <a:lnTo>
                    <a:pt x="13" y="85"/>
                  </a:lnTo>
                  <a:lnTo>
                    <a:pt x="16" y="89"/>
                  </a:lnTo>
                  <a:lnTo>
                    <a:pt x="20" y="92"/>
                  </a:lnTo>
                  <a:lnTo>
                    <a:pt x="24" y="95"/>
                  </a:lnTo>
                  <a:lnTo>
                    <a:pt x="28" y="97"/>
                  </a:lnTo>
                  <a:lnTo>
                    <a:pt x="33" y="99"/>
                  </a:lnTo>
                  <a:lnTo>
                    <a:pt x="37" y="100"/>
                  </a:lnTo>
                  <a:lnTo>
                    <a:pt x="42" y="101"/>
                  </a:lnTo>
                  <a:lnTo>
                    <a:pt x="47" y="102"/>
                  </a:lnTo>
                  <a:lnTo>
                    <a:pt x="52" y="102"/>
                  </a:lnTo>
                  <a:lnTo>
                    <a:pt x="57" y="101"/>
                  </a:lnTo>
                  <a:lnTo>
                    <a:pt x="62" y="101"/>
                  </a:lnTo>
                  <a:lnTo>
                    <a:pt x="67" y="99"/>
                  </a:lnTo>
                  <a:lnTo>
                    <a:pt x="71" y="97"/>
                  </a:lnTo>
                  <a:lnTo>
                    <a:pt x="76" y="95"/>
                  </a:lnTo>
                  <a:lnTo>
                    <a:pt x="80" y="92"/>
                  </a:lnTo>
                  <a:lnTo>
                    <a:pt x="84" y="89"/>
                  </a:lnTo>
                  <a:lnTo>
                    <a:pt x="88" y="85"/>
                  </a:lnTo>
                  <a:lnTo>
                    <a:pt x="91" y="81"/>
                  </a:lnTo>
                  <a:lnTo>
                    <a:pt x="94" y="77"/>
                  </a:lnTo>
                  <a:lnTo>
                    <a:pt x="96" y="73"/>
                  </a:lnTo>
                  <a:lnTo>
                    <a:pt x="98" y="68"/>
                  </a:lnTo>
                  <a:lnTo>
                    <a:pt x="99" y="64"/>
                  </a:lnTo>
                  <a:lnTo>
                    <a:pt x="100" y="59"/>
                  </a:lnTo>
                  <a:lnTo>
                    <a:pt x="101" y="54"/>
                  </a:lnTo>
                  <a:lnTo>
                    <a:pt x="101" y="49"/>
                  </a:lnTo>
                  <a:lnTo>
                    <a:pt x="101" y="44"/>
                  </a:lnTo>
                  <a:lnTo>
                    <a:pt x="100" y="39"/>
                  </a:lnTo>
                  <a:lnTo>
                    <a:pt x="99" y="34"/>
                  </a:lnTo>
                  <a:lnTo>
                    <a:pt x="97" y="30"/>
                  </a:lnTo>
                  <a:lnTo>
                    <a:pt x="94" y="25"/>
                  </a:lnTo>
                  <a:lnTo>
                    <a:pt x="91" y="21"/>
                  </a:lnTo>
                  <a:lnTo>
                    <a:pt x="88" y="17"/>
                  </a:lnTo>
                  <a:lnTo>
                    <a:pt x="85" y="13"/>
                  </a:lnTo>
                  <a:lnTo>
                    <a:pt x="81" y="10"/>
                  </a:lnTo>
                  <a:lnTo>
                    <a:pt x="77" y="7"/>
                  </a:lnTo>
                  <a:lnTo>
                    <a:pt x="73" y="5"/>
                  </a:lnTo>
                  <a:lnTo>
                    <a:pt x="68" y="3"/>
                  </a:lnTo>
                  <a:lnTo>
                    <a:pt x="64" y="2"/>
                  </a:lnTo>
                  <a:lnTo>
                    <a:pt x="59" y="1"/>
                  </a:lnTo>
                  <a:lnTo>
                    <a:pt x="54" y="0"/>
                  </a:lnTo>
                  <a:lnTo>
                    <a:pt x="49" y="0"/>
                  </a:lnTo>
                  <a:lnTo>
                    <a:pt x="44" y="1"/>
                  </a:lnTo>
                  <a:lnTo>
                    <a:pt x="39" y="1"/>
                  </a:lnTo>
                  <a:lnTo>
                    <a:pt x="34" y="3"/>
                  </a:lnTo>
                  <a:lnTo>
                    <a:pt x="30" y="5"/>
                  </a:lnTo>
                  <a:lnTo>
                    <a:pt x="25" y="7"/>
                  </a:lnTo>
                  <a:lnTo>
                    <a:pt x="21" y="10"/>
                  </a:lnTo>
                  <a:lnTo>
                    <a:pt x="17" y="13"/>
                  </a:lnTo>
                  <a:lnTo>
                    <a:pt x="13" y="17"/>
                  </a:lnTo>
                  <a:lnTo>
                    <a:pt x="10" y="21"/>
                  </a:lnTo>
                  <a:lnTo>
                    <a:pt x="7" y="25"/>
                  </a:lnTo>
                  <a:lnTo>
                    <a:pt x="5" y="29"/>
                  </a:lnTo>
                  <a:lnTo>
                    <a:pt x="3" y="34"/>
                  </a:lnTo>
                  <a:lnTo>
                    <a:pt x="2" y="38"/>
                  </a:lnTo>
                  <a:lnTo>
                    <a:pt x="1" y="43"/>
                  </a:lnTo>
                  <a:lnTo>
                    <a:pt x="0" y="48"/>
                  </a:lnTo>
                  <a:lnTo>
                    <a:pt x="0" y="53"/>
                  </a:lnTo>
                  <a:lnTo>
                    <a:pt x="0" y="58"/>
                  </a:lnTo>
                  <a:lnTo>
                    <a:pt x="1" y="63"/>
                  </a:lnTo>
                  <a:lnTo>
                    <a:pt x="2" y="68"/>
                  </a:lnTo>
                  <a:lnTo>
                    <a:pt x="4" y="72"/>
                  </a:lnTo>
                </a:path>
              </a:pathLst>
            </a:custGeom>
            <a:solidFill>
              <a:srgbClr val="97BCD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1" name="Freeform 108"/>
            <p:cNvSpPr>
              <a:spLocks/>
            </p:cNvSpPr>
            <p:nvPr/>
          </p:nvSpPr>
          <p:spPr bwMode="auto">
            <a:xfrm>
              <a:off x="344" y="309"/>
              <a:ext cx="97" cy="96"/>
            </a:xfrm>
            <a:custGeom>
              <a:avLst/>
              <a:gdLst>
                <a:gd name="T0" fmla="*/ 7 w 97"/>
                <a:gd name="T1" fmla="*/ 72 h 96"/>
                <a:gd name="T2" fmla="*/ 13 w 97"/>
                <a:gd name="T3" fmla="*/ 79 h 96"/>
                <a:gd name="T4" fmla="*/ 19 w 97"/>
                <a:gd name="T5" fmla="*/ 85 h 96"/>
                <a:gd name="T6" fmla="*/ 27 w 97"/>
                <a:gd name="T7" fmla="*/ 90 h 96"/>
                <a:gd name="T8" fmla="*/ 36 w 97"/>
                <a:gd name="T9" fmla="*/ 93 h 96"/>
                <a:gd name="T10" fmla="*/ 45 w 97"/>
                <a:gd name="T11" fmla="*/ 95 h 96"/>
                <a:gd name="T12" fmla="*/ 54 w 97"/>
                <a:gd name="T13" fmla="*/ 95 h 96"/>
                <a:gd name="T14" fmla="*/ 64 w 97"/>
                <a:gd name="T15" fmla="*/ 93 h 96"/>
                <a:gd name="T16" fmla="*/ 73 w 97"/>
                <a:gd name="T17" fmla="*/ 89 h 96"/>
                <a:gd name="T18" fmla="*/ 80 w 97"/>
                <a:gd name="T19" fmla="*/ 83 h 96"/>
                <a:gd name="T20" fmla="*/ 86 w 97"/>
                <a:gd name="T21" fmla="*/ 76 h 96"/>
                <a:gd name="T22" fmla="*/ 91 w 97"/>
                <a:gd name="T23" fmla="*/ 68 h 96"/>
                <a:gd name="T24" fmla="*/ 94 w 97"/>
                <a:gd name="T25" fmla="*/ 60 h 96"/>
                <a:gd name="T26" fmla="*/ 96 w 97"/>
                <a:gd name="T27" fmla="*/ 51 h 96"/>
                <a:gd name="T28" fmla="*/ 95 w 97"/>
                <a:gd name="T29" fmla="*/ 42 h 96"/>
                <a:gd name="T30" fmla="*/ 93 w 97"/>
                <a:gd name="T31" fmla="*/ 32 h 96"/>
                <a:gd name="T32" fmla="*/ 89 w 97"/>
                <a:gd name="T33" fmla="*/ 23 h 96"/>
                <a:gd name="T34" fmla="*/ 83 w 97"/>
                <a:gd name="T35" fmla="*/ 16 h 96"/>
                <a:gd name="T36" fmla="*/ 77 w 97"/>
                <a:gd name="T37" fmla="*/ 10 h 96"/>
                <a:gd name="T38" fmla="*/ 69 w 97"/>
                <a:gd name="T39" fmla="*/ 5 h 96"/>
                <a:gd name="T40" fmla="*/ 60 w 97"/>
                <a:gd name="T41" fmla="*/ 2 h 96"/>
                <a:gd name="T42" fmla="*/ 51 w 97"/>
                <a:gd name="T43" fmla="*/ 0 h 96"/>
                <a:gd name="T44" fmla="*/ 42 w 97"/>
                <a:gd name="T45" fmla="*/ 0 h 96"/>
                <a:gd name="T46" fmla="*/ 32 w 97"/>
                <a:gd name="T47" fmla="*/ 2 h 96"/>
                <a:gd name="T48" fmla="*/ 23 w 97"/>
                <a:gd name="T49" fmla="*/ 6 h 96"/>
                <a:gd name="T50" fmla="*/ 16 w 97"/>
                <a:gd name="T51" fmla="*/ 12 h 96"/>
                <a:gd name="T52" fmla="*/ 10 w 97"/>
                <a:gd name="T53" fmla="*/ 19 h 96"/>
                <a:gd name="T54" fmla="*/ 5 w 97"/>
                <a:gd name="T55" fmla="*/ 27 h 96"/>
                <a:gd name="T56" fmla="*/ 2 w 97"/>
                <a:gd name="T57" fmla="*/ 35 h 96"/>
                <a:gd name="T58" fmla="*/ 0 w 97"/>
                <a:gd name="T59" fmla="*/ 44 h 96"/>
                <a:gd name="T60" fmla="*/ 1 w 97"/>
                <a:gd name="T61" fmla="*/ 53 h 96"/>
                <a:gd name="T62" fmla="*/ 3 w 97"/>
                <a:gd name="T63" fmla="*/ 6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96">
                  <a:moveTo>
                    <a:pt x="5" y="67"/>
                  </a:moveTo>
                  <a:lnTo>
                    <a:pt x="7" y="72"/>
                  </a:lnTo>
                  <a:lnTo>
                    <a:pt x="10" y="76"/>
                  </a:lnTo>
                  <a:lnTo>
                    <a:pt x="13" y="79"/>
                  </a:lnTo>
                  <a:lnTo>
                    <a:pt x="16" y="83"/>
                  </a:lnTo>
                  <a:lnTo>
                    <a:pt x="19" y="85"/>
                  </a:lnTo>
                  <a:lnTo>
                    <a:pt x="23" y="88"/>
                  </a:lnTo>
                  <a:lnTo>
                    <a:pt x="27" y="90"/>
                  </a:lnTo>
                  <a:lnTo>
                    <a:pt x="32" y="92"/>
                  </a:lnTo>
                  <a:lnTo>
                    <a:pt x="36" y="93"/>
                  </a:lnTo>
                  <a:lnTo>
                    <a:pt x="40" y="94"/>
                  </a:lnTo>
                  <a:lnTo>
                    <a:pt x="45" y="95"/>
                  </a:lnTo>
                  <a:lnTo>
                    <a:pt x="50" y="95"/>
                  </a:lnTo>
                  <a:lnTo>
                    <a:pt x="54" y="95"/>
                  </a:lnTo>
                  <a:lnTo>
                    <a:pt x="59" y="94"/>
                  </a:lnTo>
                  <a:lnTo>
                    <a:pt x="64" y="93"/>
                  </a:lnTo>
                  <a:lnTo>
                    <a:pt x="68" y="91"/>
                  </a:lnTo>
                  <a:lnTo>
                    <a:pt x="73" y="89"/>
                  </a:lnTo>
                  <a:lnTo>
                    <a:pt x="77" y="86"/>
                  </a:lnTo>
                  <a:lnTo>
                    <a:pt x="80" y="83"/>
                  </a:lnTo>
                  <a:lnTo>
                    <a:pt x="83" y="80"/>
                  </a:lnTo>
                  <a:lnTo>
                    <a:pt x="86" y="76"/>
                  </a:lnTo>
                  <a:lnTo>
                    <a:pt x="89" y="72"/>
                  </a:lnTo>
                  <a:lnTo>
                    <a:pt x="91" y="68"/>
                  </a:lnTo>
                  <a:lnTo>
                    <a:pt x="93" y="64"/>
                  </a:lnTo>
                  <a:lnTo>
                    <a:pt x="94" y="60"/>
                  </a:lnTo>
                  <a:lnTo>
                    <a:pt x="95" y="55"/>
                  </a:lnTo>
                  <a:lnTo>
                    <a:pt x="96" y="51"/>
                  </a:lnTo>
                  <a:lnTo>
                    <a:pt x="96" y="46"/>
                  </a:lnTo>
                  <a:lnTo>
                    <a:pt x="95" y="42"/>
                  </a:lnTo>
                  <a:lnTo>
                    <a:pt x="95" y="37"/>
                  </a:lnTo>
                  <a:lnTo>
                    <a:pt x="93" y="32"/>
                  </a:lnTo>
                  <a:lnTo>
                    <a:pt x="91" y="28"/>
                  </a:lnTo>
                  <a:lnTo>
                    <a:pt x="89" y="23"/>
                  </a:lnTo>
                  <a:lnTo>
                    <a:pt x="86" y="19"/>
                  </a:lnTo>
                  <a:lnTo>
                    <a:pt x="83" y="16"/>
                  </a:lnTo>
                  <a:lnTo>
                    <a:pt x="80" y="12"/>
                  </a:lnTo>
                  <a:lnTo>
                    <a:pt x="77" y="10"/>
                  </a:lnTo>
                  <a:lnTo>
                    <a:pt x="73" y="7"/>
                  </a:lnTo>
                  <a:lnTo>
                    <a:pt x="69" y="5"/>
                  </a:lnTo>
                  <a:lnTo>
                    <a:pt x="64" y="3"/>
                  </a:lnTo>
                  <a:lnTo>
                    <a:pt x="60" y="2"/>
                  </a:lnTo>
                  <a:lnTo>
                    <a:pt x="56" y="1"/>
                  </a:lnTo>
                  <a:lnTo>
                    <a:pt x="51" y="0"/>
                  </a:lnTo>
                  <a:lnTo>
                    <a:pt x="46" y="0"/>
                  </a:lnTo>
                  <a:lnTo>
                    <a:pt x="42" y="0"/>
                  </a:lnTo>
                  <a:lnTo>
                    <a:pt x="37" y="1"/>
                  </a:lnTo>
                  <a:lnTo>
                    <a:pt x="32" y="2"/>
                  </a:lnTo>
                  <a:lnTo>
                    <a:pt x="28" y="4"/>
                  </a:lnTo>
                  <a:lnTo>
                    <a:pt x="23" y="6"/>
                  </a:lnTo>
                  <a:lnTo>
                    <a:pt x="19" y="9"/>
                  </a:lnTo>
                  <a:lnTo>
                    <a:pt x="16" y="12"/>
                  </a:lnTo>
                  <a:lnTo>
                    <a:pt x="13" y="15"/>
                  </a:lnTo>
                  <a:lnTo>
                    <a:pt x="10" y="19"/>
                  </a:lnTo>
                  <a:lnTo>
                    <a:pt x="7" y="23"/>
                  </a:lnTo>
                  <a:lnTo>
                    <a:pt x="5" y="27"/>
                  </a:lnTo>
                  <a:lnTo>
                    <a:pt x="3" y="31"/>
                  </a:lnTo>
                  <a:lnTo>
                    <a:pt x="2" y="35"/>
                  </a:lnTo>
                  <a:lnTo>
                    <a:pt x="1" y="40"/>
                  </a:lnTo>
                  <a:lnTo>
                    <a:pt x="0" y="44"/>
                  </a:lnTo>
                  <a:lnTo>
                    <a:pt x="0" y="49"/>
                  </a:lnTo>
                  <a:lnTo>
                    <a:pt x="1" y="53"/>
                  </a:lnTo>
                  <a:lnTo>
                    <a:pt x="1" y="58"/>
                  </a:lnTo>
                  <a:lnTo>
                    <a:pt x="3" y="63"/>
                  </a:lnTo>
                  <a:lnTo>
                    <a:pt x="5" y="67"/>
                  </a:lnTo>
                </a:path>
              </a:pathLst>
            </a:custGeom>
            <a:solidFill>
              <a:srgbClr val="9AC0D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2" name="Freeform 109"/>
            <p:cNvSpPr>
              <a:spLocks/>
            </p:cNvSpPr>
            <p:nvPr/>
          </p:nvSpPr>
          <p:spPr bwMode="auto">
            <a:xfrm>
              <a:off x="349" y="311"/>
              <a:ext cx="91" cy="91"/>
            </a:xfrm>
            <a:custGeom>
              <a:avLst/>
              <a:gdLst>
                <a:gd name="T0" fmla="*/ 6 w 91"/>
                <a:gd name="T1" fmla="*/ 68 h 91"/>
                <a:gd name="T2" fmla="*/ 12 w 91"/>
                <a:gd name="T3" fmla="*/ 75 h 91"/>
                <a:gd name="T4" fmla="*/ 18 w 91"/>
                <a:gd name="T5" fmla="*/ 81 h 91"/>
                <a:gd name="T6" fmla="*/ 25 w 91"/>
                <a:gd name="T7" fmla="*/ 85 h 91"/>
                <a:gd name="T8" fmla="*/ 33 w 91"/>
                <a:gd name="T9" fmla="*/ 89 h 91"/>
                <a:gd name="T10" fmla="*/ 42 w 91"/>
                <a:gd name="T11" fmla="*/ 90 h 91"/>
                <a:gd name="T12" fmla="*/ 51 w 91"/>
                <a:gd name="T13" fmla="*/ 90 h 91"/>
                <a:gd name="T14" fmla="*/ 60 w 91"/>
                <a:gd name="T15" fmla="*/ 88 h 91"/>
                <a:gd name="T16" fmla="*/ 68 w 91"/>
                <a:gd name="T17" fmla="*/ 84 h 91"/>
                <a:gd name="T18" fmla="*/ 75 w 91"/>
                <a:gd name="T19" fmla="*/ 78 h 91"/>
                <a:gd name="T20" fmla="*/ 81 w 91"/>
                <a:gd name="T21" fmla="*/ 72 h 91"/>
                <a:gd name="T22" fmla="*/ 86 w 91"/>
                <a:gd name="T23" fmla="*/ 65 h 91"/>
                <a:gd name="T24" fmla="*/ 89 w 91"/>
                <a:gd name="T25" fmla="*/ 56 h 91"/>
                <a:gd name="T26" fmla="*/ 90 w 91"/>
                <a:gd name="T27" fmla="*/ 48 h 91"/>
                <a:gd name="T28" fmla="*/ 90 w 91"/>
                <a:gd name="T29" fmla="*/ 39 h 91"/>
                <a:gd name="T30" fmla="*/ 88 w 91"/>
                <a:gd name="T31" fmla="*/ 30 h 91"/>
                <a:gd name="T32" fmla="*/ 84 w 91"/>
                <a:gd name="T33" fmla="*/ 22 h 91"/>
                <a:gd name="T34" fmla="*/ 78 w 91"/>
                <a:gd name="T35" fmla="*/ 15 h 91"/>
                <a:gd name="T36" fmla="*/ 72 w 91"/>
                <a:gd name="T37" fmla="*/ 9 h 91"/>
                <a:gd name="T38" fmla="*/ 65 w 91"/>
                <a:gd name="T39" fmla="*/ 4 h 91"/>
                <a:gd name="T40" fmla="*/ 57 w 91"/>
                <a:gd name="T41" fmla="*/ 1 h 91"/>
                <a:gd name="T42" fmla="*/ 48 w 91"/>
                <a:gd name="T43" fmla="*/ 0 h 91"/>
                <a:gd name="T44" fmla="*/ 39 w 91"/>
                <a:gd name="T45" fmla="*/ 0 h 91"/>
                <a:gd name="T46" fmla="*/ 30 w 91"/>
                <a:gd name="T47" fmla="*/ 2 h 91"/>
                <a:gd name="T48" fmla="*/ 22 w 91"/>
                <a:gd name="T49" fmla="*/ 6 h 91"/>
                <a:gd name="T50" fmla="*/ 15 w 91"/>
                <a:gd name="T51" fmla="*/ 12 h 91"/>
                <a:gd name="T52" fmla="*/ 9 w 91"/>
                <a:gd name="T53" fmla="*/ 18 h 91"/>
                <a:gd name="T54" fmla="*/ 5 w 91"/>
                <a:gd name="T55" fmla="*/ 25 h 91"/>
                <a:gd name="T56" fmla="*/ 1 w 91"/>
                <a:gd name="T57" fmla="*/ 33 h 91"/>
                <a:gd name="T58" fmla="*/ 0 w 91"/>
                <a:gd name="T59" fmla="*/ 42 h 91"/>
                <a:gd name="T60" fmla="*/ 0 w 91"/>
                <a:gd name="T61" fmla="*/ 51 h 91"/>
                <a:gd name="T62" fmla="*/ 2 w 91"/>
                <a:gd name="T63" fmla="*/ 59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91">
                  <a:moveTo>
                    <a:pt x="4" y="64"/>
                  </a:moveTo>
                  <a:lnTo>
                    <a:pt x="6" y="68"/>
                  </a:lnTo>
                  <a:lnTo>
                    <a:pt x="9" y="72"/>
                  </a:lnTo>
                  <a:lnTo>
                    <a:pt x="12" y="75"/>
                  </a:lnTo>
                  <a:lnTo>
                    <a:pt x="15" y="78"/>
                  </a:lnTo>
                  <a:lnTo>
                    <a:pt x="18" y="81"/>
                  </a:lnTo>
                  <a:lnTo>
                    <a:pt x="22" y="83"/>
                  </a:lnTo>
                  <a:lnTo>
                    <a:pt x="25" y="85"/>
                  </a:lnTo>
                  <a:lnTo>
                    <a:pt x="29" y="87"/>
                  </a:lnTo>
                  <a:lnTo>
                    <a:pt x="33" y="89"/>
                  </a:lnTo>
                  <a:lnTo>
                    <a:pt x="38" y="89"/>
                  </a:lnTo>
                  <a:lnTo>
                    <a:pt x="42" y="90"/>
                  </a:lnTo>
                  <a:lnTo>
                    <a:pt x="46" y="90"/>
                  </a:lnTo>
                  <a:lnTo>
                    <a:pt x="51" y="90"/>
                  </a:lnTo>
                  <a:lnTo>
                    <a:pt x="55" y="89"/>
                  </a:lnTo>
                  <a:lnTo>
                    <a:pt x="60" y="88"/>
                  </a:lnTo>
                  <a:lnTo>
                    <a:pt x="64" y="86"/>
                  </a:lnTo>
                  <a:lnTo>
                    <a:pt x="68" y="84"/>
                  </a:lnTo>
                  <a:lnTo>
                    <a:pt x="72" y="81"/>
                  </a:lnTo>
                  <a:lnTo>
                    <a:pt x="75" y="78"/>
                  </a:lnTo>
                  <a:lnTo>
                    <a:pt x="78" y="75"/>
                  </a:lnTo>
                  <a:lnTo>
                    <a:pt x="81" y="72"/>
                  </a:lnTo>
                  <a:lnTo>
                    <a:pt x="83" y="68"/>
                  </a:lnTo>
                  <a:lnTo>
                    <a:pt x="86" y="65"/>
                  </a:lnTo>
                  <a:lnTo>
                    <a:pt x="87" y="61"/>
                  </a:lnTo>
                  <a:lnTo>
                    <a:pt x="89" y="56"/>
                  </a:lnTo>
                  <a:lnTo>
                    <a:pt x="89" y="52"/>
                  </a:lnTo>
                  <a:lnTo>
                    <a:pt x="90" y="48"/>
                  </a:lnTo>
                  <a:lnTo>
                    <a:pt x="90" y="44"/>
                  </a:lnTo>
                  <a:lnTo>
                    <a:pt x="90" y="39"/>
                  </a:lnTo>
                  <a:lnTo>
                    <a:pt x="89" y="35"/>
                  </a:lnTo>
                  <a:lnTo>
                    <a:pt x="88" y="30"/>
                  </a:lnTo>
                  <a:lnTo>
                    <a:pt x="86" y="26"/>
                  </a:lnTo>
                  <a:lnTo>
                    <a:pt x="84" y="22"/>
                  </a:lnTo>
                  <a:lnTo>
                    <a:pt x="81" y="18"/>
                  </a:lnTo>
                  <a:lnTo>
                    <a:pt x="78" y="15"/>
                  </a:lnTo>
                  <a:lnTo>
                    <a:pt x="75" y="12"/>
                  </a:lnTo>
                  <a:lnTo>
                    <a:pt x="72" y="9"/>
                  </a:lnTo>
                  <a:lnTo>
                    <a:pt x="68" y="7"/>
                  </a:lnTo>
                  <a:lnTo>
                    <a:pt x="65" y="4"/>
                  </a:lnTo>
                  <a:lnTo>
                    <a:pt x="61" y="3"/>
                  </a:lnTo>
                  <a:lnTo>
                    <a:pt x="57" y="1"/>
                  </a:lnTo>
                  <a:lnTo>
                    <a:pt x="52" y="1"/>
                  </a:lnTo>
                  <a:lnTo>
                    <a:pt x="48" y="0"/>
                  </a:lnTo>
                  <a:lnTo>
                    <a:pt x="44" y="0"/>
                  </a:lnTo>
                  <a:lnTo>
                    <a:pt x="39" y="0"/>
                  </a:lnTo>
                  <a:lnTo>
                    <a:pt x="35" y="1"/>
                  </a:lnTo>
                  <a:lnTo>
                    <a:pt x="30" y="2"/>
                  </a:lnTo>
                  <a:lnTo>
                    <a:pt x="26" y="4"/>
                  </a:lnTo>
                  <a:lnTo>
                    <a:pt x="22" y="6"/>
                  </a:lnTo>
                  <a:lnTo>
                    <a:pt x="18" y="9"/>
                  </a:lnTo>
                  <a:lnTo>
                    <a:pt x="15" y="12"/>
                  </a:lnTo>
                  <a:lnTo>
                    <a:pt x="12" y="15"/>
                  </a:lnTo>
                  <a:lnTo>
                    <a:pt x="9" y="18"/>
                  </a:lnTo>
                  <a:lnTo>
                    <a:pt x="7" y="22"/>
                  </a:lnTo>
                  <a:lnTo>
                    <a:pt x="5" y="25"/>
                  </a:lnTo>
                  <a:lnTo>
                    <a:pt x="3" y="29"/>
                  </a:lnTo>
                  <a:lnTo>
                    <a:pt x="1" y="33"/>
                  </a:lnTo>
                  <a:lnTo>
                    <a:pt x="1" y="38"/>
                  </a:lnTo>
                  <a:lnTo>
                    <a:pt x="0" y="42"/>
                  </a:lnTo>
                  <a:lnTo>
                    <a:pt x="0" y="46"/>
                  </a:lnTo>
                  <a:lnTo>
                    <a:pt x="0" y="51"/>
                  </a:lnTo>
                  <a:lnTo>
                    <a:pt x="1" y="55"/>
                  </a:lnTo>
                  <a:lnTo>
                    <a:pt x="2" y="59"/>
                  </a:lnTo>
                  <a:lnTo>
                    <a:pt x="4" y="64"/>
                  </a:lnTo>
                </a:path>
              </a:pathLst>
            </a:custGeom>
            <a:solidFill>
              <a:srgbClr val="9DC3D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3" name="Freeform 110"/>
            <p:cNvSpPr>
              <a:spLocks/>
            </p:cNvSpPr>
            <p:nvPr/>
          </p:nvSpPr>
          <p:spPr bwMode="auto">
            <a:xfrm>
              <a:off x="353" y="313"/>
              <a:ext cx="87" cy="86"/>
            </a:xfrm>
            <a:custGeom>
              <a:avLst/>
              <a:gdLst>
                <a:gd name="T0" fmla="*/ 6 w 87"/>
                <a:gd name="T1" fmla="*/ 64 h 86"/>
                <a:gd name="T2" fmla="*/ 11 w 87"/>
                <a:gd name="T3" fmla="*/ 71 h 86"/>
                <a:gd name="T4" fmla="*/ 17 w 87"/>
                <a:gd name="T5" fmla="*/ 76 h 86"/>
                <a:gd name="T6" fmla="*/ 25 w 87"/>
                <a:gd name="T7" fmla="*/ 81 h 86"/>
                <a:gd name="T8" fmla="*/ 32 w 87"/>
                <a:gd name="T9" fmla="*/ 84 h 86"/>
                <a:gd name="T10" fmla="*/ 40 w 87"/>
                <a:gd name="T11" fmla="*/ 85 h 86"/>
                <a:gd name="T12" fmla="*/ 49 w 87"/>
                <a:gd name="T13" fmla="*/ 85 h 86"/>
                <a:gd name="T14" fmla="*/ 57 w 87"/>
                <a:gd name="T15" fmla="*/ 83 h 86"/>
                <a:gd name="T16" fmla="*/ 65 w 87"/>
                <a:gd name="T17" fmla="*/ 79 h 86"/>
                <a:gd name="T18" fmla="*/ 72 w 87"/>
                <a:gd name="T19" fmla="*/ 74 h 86"/>
                <a:gd name="T20" fmla="*/ 77 w 87"/>
                <a:gd name="T21" fmla="*/ 68 h 86"/>
                <a:gd name="T22" fmla="*/ 82 w 87"/>
                <a:gd name="T23" fmla="*/ 61 h 86"/>
                <a:gd name="T24" fmla="*/ 85 w 87"/>
                <a:gd name="T25" fmla="*/ 54 h 86"/>
                <a:gd name="T26" fmla="*/ 86 w 87"/>
                <a:gd name="T27" fmla="*/ 46 h 86"/>
                <a:gd name="T28" fmla="*/ 86 w 87"/>
                <a:gd name="T29" fmla="*/ 37 h 86"/>
                <a:gd name="T30" fmla="*/ 84 w 87"/>
                <a:gd name="T31" fmla="*/ 29 h 86"/>
                <a:gd name="T32" fmla="*/ 80 w 87"/>
                <a:gd name="T33" fmla="*/ 21 h 86"/>
                <a:gd name="T34" fmla="*/ 75 w 87"/>
                <a:gd name="T35" fmla="*/ 14 h 86"/>
                <a:gd name="T36" fmla="*/ 69 w 87"/>
                <a:gd name="T37" fmla="*/ 9 h 86"/>
                <a:gd name="T38" fmla="*/ 61 w 87"/>
                <a:gd name="T39" fmla="*/ 4 h 86"/>
                <a:gd name="T40" fmla="*/ 54 w 87"/>
                <a:gd name="T41" fmla="*/ 1 h 86"/>
                <a:gd name="T42" fmla="*/ 46 w 87"/>
                <a:gd name="T43" fmla="*/ 0 h 86"/>
                <a:gd name="T44" fmla="*/ 37 w 87"/>
                <a:gd name="T45" fmla="*/ 0 h 86"/>
                <a:gd name="T46" fmla="*/ 29 w 87"/>
                <a:gd name="T47" fmla="*/ 2 h 86"/>
                <a:gd name="T48" fmla="*/ 21 w 87"/>
                <a:gd name="T49" fmla="*/ 6 h 86"/>
                <a:gd name="T50" fmla="*/ 14 w 87"/>
                <a:gd name="T51" fmla="*/ 11 h 86"/>
                <a:gd name="T52" fmla="*/ 9 w 87"/>
                <a:gd name="T53" fmla="*/ 17 h 86"/>
                <a:gd name="T54" fmla="*/ 4 w 87"/>
                <a:gd name="T55" fmla="*/ 24 h 86"/>
                <a:gd name="T56" fmla="*/ 2 w 87"/>
                <a:gd name="T57" fmla="*/ 31 h 86"/>
                <a:gd name="T58" fmla="*/ 0 w 87"/>
                <a:gd name="T59" fmla="*/ 39 h 86"/>
                <a:gd name="T60" fmla="*/ 1 w 87"/>
                <a:gd name="T61" fmla="*/ 48 h 86"/>
                <a:gd name="T62" fmla="*/ 3 w 87"/>
                <a:gd name="T63" fmla="*/ 56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86">
                  <a:moveTo>
                    <a:pt x="4" y="60"/>
                  </a:moveTo>
                  <a:lnTo>
                    <a:pt x="6" y="64"/>
                  </a:lnTo>
                  <a:lnTo>
                    <a:pt x="9" y="68"/>
                  </a:lnTo>
                  <a:lnTo>
                    <a:pt x="11" y="71"/>
                  </a:lnTo>
                  <a:lnTo>
                    <a:pt x="14" y="74"/>
                  </a:lnTo>
                  <a:lnTo>
                    <a:pt x="17" y="76"/>
                  </a:lnTo>
                  <a:lnTo>
                    <a:pt x="21" y="79"/>
                  </a:lnTo>
                  <a:lnTo>
                    <a:pt x="25" y="81"/>
                  </a:lnTo>
                  <a:lnTo>
                    <a:pt x="28" y="82"/>
                  </a:lnTo>
                  <a:lnTo>
                    <a:pt x="32" y="84"/>
                  </a:lnTo>
                  <a:lnTo>
                    <a:pt x="36" y="85"/>
                  </a:lnTo>
                  <a:lnTo>
                    <a:pt x="40" y="85"/>
                  </a:lnTo>
                  <a:lnTo>
                    <a:pt x="45" y="85"/>
                  </a:lnTo>
                  <a:lnTo>
                    <a:pt x="49" y="85"/>
                  </a:lnTo>
                  <a:lnTo>
                    <a:pt x="53" y="84"/>
                  </a:lnTo>
                  <a:lnTo>
                    <a:pt x="57" y="83"/>
                  </a:lnTo>
                  <a:lnTo>
                    <a:pt x="61" y="81"/>
                  </a:lnTo>
                  <a:lnTo>
                    <a:pt x="65" y="79"/>
                  </a:lnTo>
                  <a:lnTo>
                    <a:pt x="69" y="77"/>
                  </a:lnTo>
                  <a:lnTo>
                    <a:pt x="72" y="74"/>
                  </a:lnTo>
                  <a:lnTo>
                    <a:pt x="75" y="71"/>
                  </a:lnTo>
                  <a:lnTo>
                    <a:pt x="77" y="68"/>
                  </a:lnTo>
                  <a:lnTo>
                    <a:pt x="80" y="65"/>
                  </a:lnTo>
                  <a:lnTo>
                    <a:pt x="82" y="61"/>
                  </a:lnTo>
                  <a:lnTo>
                    <a:pt x="83" y="58"/>
                  </a:lnTo>
                  <a:lnTo>
                    <a:pt x="85" y="54"/>
                  </a:lnTo>
                  <a:lnTo>
                    <a:pt x="85" y="50"/>
                  </a:lnTo>
                  <a:lnTo>
                    <a:pt x="86" y="46"/>
                  </a:lnTo>
                  <a:lnTo>
                    <a:pt x="86" y="41"/>
                  </a:lnTo>
                  <a:lnTo>
                    <a:pt x="86" y="37"/>
                  </a:lnTo>
                  <a:lnTo>
                    <a:pt x="85" y="33"/>
                  </a:lnTo>
                  <a:lnTo>
                    <a:pt x="84" y="29"/>
                  </a:lnTo>
                  <a:lnTo>
                    <a:pt x="82" y="25"/>
                  </a:lnTo>
                  <a:lnTo>
                    <a:pt x="80" y="21"/>
                  </a:lnTo>
                  <a:lnTo>
                    <a:pt x="77" y="17"/>
                  </a:lnTo>
                  <a:lnTo>
                    <a:pt x="75" y="14"/>
                  </a:lnTo>
                  <a:lnTo>
                    <a:pt x="72" y="11"/>
                  </a:lnTo>
                  <a:lnTo>
                    <a:pt x="69" y="9"/>
                  </a:lnTo>
                  <a:lnTo>
                    <a:pt x="65" y="6"/>
                  </a:lnTo>
                  <a:lnTo>
                    <a:pt x="61" y="4"/>
                  </a:lnTo>
                  <a:lnTo>
                    <a:pt x="58" y="3"/>
                  </a:lnTo>
                  <a:lnTo>
                    <a:pt x="54" y="1"/>
                  </a:lnTo>
                  <a:lnTo>
                    <a:pt x="50" y="0"/>
                  </a:lnTo>
                  <a:lnTo>
                    <a:pt x="46" y="0"/>
                  </a:lnTo>
                  <a:lnTo>
                    <a:pt x="41" y="0"/>
                  </a:lnTo>
                  <a:lnTo>
                    <a:pt x="37" y="0"/>
                  </a:lnTo>
                  <a:lnTo>
                    <a:pt x="33" y="1"/>
                  </a:lnTo>
                  <a:lnTo>
                    <a:pt x="29" y="2"/>
                  </a:lnTo>
                  <a:lnTo>
                    <a:pt x="25" y="4"/>
                  </a:lnTo>
                  <a:lnTo>
                    <a:pt x="21" y="6"/>
                  </a:lnTo>
                  <a:lnTo>
                    <a:pt x="17" y="8"/>
                  </a:lnTo>
                  <a:lnTo>
                    <a:pt x="14" y="11"/>
                  </a:lnTo>
                  <a:lnTo>
                    <a:pt x="11" y="14"/>
                  </a:lnTo>
                  <a:lnTo>
                    <a:pt x="9" y="17"/>
                  </a:lnTo>
                  <a:lnTo>
                    <a:pt x="6" y="20"/>
                  </a:lnTo>
                  <a:lnTo>
                    <a:pt x="4" y="24"/>
                  </a:lnTo>
                  <a:lnTo>
                    <a:pt x="3" y="27"/>
                  </a:lnTo>
                  <a:lnTo>
                    <a:pt x="2" y="31"/>
                  </a:lnTo>
                  <a:lnTo>
                    <a:pt x="1" y="35"/>
                  </a:lnTo>
                  <a:lnTo>
                    <a:pt x="0" y="39"/>
                  </a:lnTo>
                  <a:lnTo>
                    <a:pt x="0" y="44"/>
                  </a:lnTo>
                  <a:lnTo>
                    <a:pt x="1" y="48"/>
                  </a:lnTo>
                  <a:lnTo>
                    <a:pt x="1" y="52"/>
                  </a:lnTo>
                  <a:lnTo>
                    <a:pt x="3" y="56"/>
                  </a:lnTo>
                  <a:lnTo>
                    <a:pt x="4" y="60"/>
                  </a:lnTo>
                </a:path>
              </a:pathLst>
            </a:custGeom>
            <a:solidFill>
              <a:srgbClr val="A0C7D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4" name="Freeform 111"/>
            <p:cNvSpPr>
              <a:spLocks/>
            </p:cNvSpPr>
            <p:nvPr/>
          </p:nvSpPr>
          <p:spPr bwMode="auto">
            <a:xfrm>
              <a:off x="358" y="314"/>
              <a:ext cx="82" cy="82"/>
            </a:xfrm>
            <a:custGeom>
              <a:avLst/>
              <a:gdLst>
                <a:gd name="T0" fmla="*/ 6 w 82"/>
                <a:gd name="T1" fmla="*/ 61 h 82"/>
                <a:gd name="T2" fmla="*/ 10 w 82"/>
                <a:gd name="T3" fmla="*/ 68 h 82"/>
                <a:gd name="T4" fmla="*/ 16 w 82"/>
                <a:gd name="T5" fmla="*/ 73 h 82"/>
                <a:gd name="T6" fmla="*/ 23 w 82"/>
                <a:gd name="T7" fmla="*/ 77 h 82"/>
                <a:gd name="T8" fmla="*/ 30 w 82"/>
                <a:gd name="T9" fmla="*/ 80 h 82"/>
                <a:gd name="T10" fmla="*/ 38 w 82"/>
                <a:gd name="T11" fmla="*/ 81 h 82"/>
                <a:gd name="T12" fmla="*/ 46 w 82"/>
                <a:gd name="T13" fmla="*/ 81 h 82"/>
                <a:gd name="T14" fmla="*/ 54 w 82"/>
                <a:gd name="T15" fmla="*/ 79 h 82"/>
                <a:gd name="T16" fmla="*/ 61 w 82"/>
                <a:gd name="T17" fmla="*/ 75 h 82"/>
                <a:gd name="T18" fmla="*/ 68 w 82"/>
                <a:gd name="T19" fmla="*/ 71 h 82"/>
                <a:gd name="T20" fmla="*/ 73 w 82"/>
                <a:gd name="T21" fmla="*/ 65 h 82"/>
                <a:gd name="T22" fmla="*/ 77 w 82"/>
                <a:gd name="T23" fmla="*/ 58 h 82"/>
                <a:gd name="T24" fmla="*/ 80 w 82"/>
                <a:gd name="T25" fmla="*/ 51 h 82"/>
                <a:gd name="T26" fmla="*/ 81 w 82"/>
                <a:gd name="T27" fmla="*/ 43 h 82"/>
                <a:gd name="T28" fmla="*/ 81 w 82"/>
                <a:gd name="T29" fmla="*/ 35 h 82"/>
                <a:gd name="T30" fmla="*/ 79 w 82"/>
                <a:gd name="T31" fmla="*/ 27 h 82"/>
                <a:gd name="T32" fmla="*/ 75 w 82"/>
                <a:gd name="T33" fmla="*/ 20 h 82"/>
                <a:gd name="T34" fmla="*/ 71 w 82"/>
                <a:gd name="T35" fmla="*/ 13 h 82"/>
                <a:gd name="T36" fmla="*/ 65 w 82"/>
                <a:gd name="T37" fmla="*/ 8 h 82"/>
                <a:gd name="T38" fmla="*/ 58 w 82"/>
                <a:gd name="T39" fmla="*/ 4 h 82"/>
                <a:gd name="T40" fmla="*/ 51 w 82"/>
                <a:gd name="T41" fmla="*/ 1 h 82"/>
                <a:gd name="T42" fmla="*/ 43 w 82"/>
                <a:gd name="T43" fmla="*/ 0 h 82"/>
                <a:gd name="T44" fmla="*/ 35 w 82"/>
                <a:gd name="T45" fmla="*/ 0 h 82"/>
                <a:gd name="T46" fmla="*/ 27 w 82"/>
                <a:gd name="T47" fmla="*/ 2 h 82"/>
                <a:gd name="T48" fmla="*/ 20 w 82"/>
                <a:gd name="T49" fmla="*/ 6 h 82"/>
                <a:gd name="T50" fmla="*/ 13 w 82"/>
                <a:gd name="T51" fmla="*/ 10 h 82"/>
                <a:gd name="T52" fmla="*/ 8 w 82"/>
                <a:gd name="T53" fmla="*/ 16 h 82"/>
                <a:gd name="T54" fmla="*/ 4 w 82"/>
                <a:gd name="T55" fmla="*/ 23 h 82"/>
                <a:gd name="T56" fmla="*/ 1 w 82"/>
                <a:gd name="T57" fmla="*/ 30 h 82"/>
                <a:gd name="T58" fmla="*/ 0 w 82"/>
                <a:gd name="T59" fmla="*/ 38 h 82"/>
                <a:gd name="T60" fmla="*/ 0 w 82"/>
                <a:gd name="T61" fmla="*/ 46 h 82"/>
                <a:gd name="T62" fmla="*/ 2 w 82"/>
                <a:gd name="T63" fmla="*/ 54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 h="82">
                  <a:moveTo>
                    <a:pt x="4" y="57"/>
                  </a:moveTo>
                  <a:lnTo>
                    <a:pt x="6" y="61"/>
                  </a:lnTo>
                  <a:lnTo>
                    <a:pt x="8" y="64"/>
                  </a:lnTo>
                  <a:lnTo>
                    <a:pt x="10" y="68"/>
                  </a:lnTo>
                  <a:lnTo>
                    <a:pt x="13" y="70"/>
                  </a:lnTo>
                  <a:lnTo>
                    <a:pt x="16" y="73"/>
                  </a:lnTo>
                  <a:lnTo>
                    <a:pt x="19" y="75"/>
                  </a:lnTo>
                  <a:lnTo>
                    <a:pt x="23" y="77"/>
                  </a:lnTo>
                  <a:lnTo>
                    <a:pt x="26" y="78"/>
                  </a:lnTo>
                  <a:lnTo>
                    <a:pt x="30" y="80"/>
                  </a:lnTo>
                  <a:lnTo>
                    <a:pt x="34" y="80"/>
                  </a:lnTo>
                  <a:lnTo>
                    <a:pt x="38" y="81"/>
                  </a:lnTo>
                  <a:lnTo>
                    <a:pt x="42" y="81"/>
                  </a:lnTo>
                  <a:lnTo>
                    <a:pt x="46" y="81"/>
                  </a:lnTo>
                  <a:lnTo>
                    <a:pt x="50" y="80"/>
                  </a:lnTo>
                  <a:lnTo>
                    <a:pt x="54" y="79"/>
                  </a:lnTo>
                  <a:lnTo>
                    <a:pt x="57" y="77"/>
                  </a:lnTo>
                  <a:lnTo>
                    <a:pt x="61" y="75"/>
                  </a:lnTo>
                  <a:lnTo>
                    <a:pt x="65" y="73"/>
                  </a:lnTo>
                  <a:lnTo>
                    <a:pt x="68" y="71"/>
                  </a:lnTo>
                  <a:lnTo>
                    <a:pt x="70" y="68"/>
                  </a:lnTo>
                  <a:lnTo>
                    <a:pt x="73" y="65"/>
                  </a:lnTo>
                  <a:lnTo>
                    <a:pt x="75" y="62"/>
                  </a:lnTo>
                  <a:lnTo>
                    <a:pt x="77" y="58"/>
                  </a:lnTo>
                  <a:lnTo>
                    <a:pt x="78" y="55"/>
                  </a:lnTo>
                  <a:lnTo>
                    <a:pt x="80" y="51"/>
                  </a:lnTo>
                  <a:lnTo>
                    <a:pt x="80" y="47"/>
                  </a:lnTo>
                  <a:lnTo>
                    <a:pt x="81" y="43"/>
                  </a:lnTo>
                  <a:lnTo>
                    <a:pt x="81" y="39"/>
                  </a:lnTo>
                  <a:lnTo>
                    <a:pt x="81" y="35"/>
                  </a:lnTo>
                  <a:lnTo>
                    <a:pt x="80" y="31"/>
                  </a:lnTo>
                  <a:lnTo>
                    <a:pt x="79" y="27"/>
                  </a:lnTo>
                  <a:lnTo>
                    <a:pt x="77" y="24"/>
                  </a:lnTo>
                  <a:lnTo>
                    <a:pt x="75" y="20"/>
                  </a:lnTo>
                  <a:lnTo>
                    <a:pt x="73" y="17"/>
                  </a:lnTo>
                  <a:lnTo>
                    <a:pt x="71" y="13"/>
                  </a:lnTo>
                  <a:lnTo>
                    <a:pt x="68" y="11"/>
                  </a:lnTo>
                  <a:lnTo>
                    <a:pt x="65" y="8"/>
                  </a:lnTo>
                  <a:lnTo>
                    <a:pt x="62" y="6"/>
                  </a:lnTo>
                  <a:lnTo>
                    <a:pt x="58" y="4"/>
                  </a:lnTo>
                  <a:lnTo>
                    <a:pt x="55" y="3"/>
                  </a:lnTo>
                  <a:lnTo>
                    <a:pt x="51" y="1"/>
                  </a:lnTo>
                  <a:lnTo>
                    <a:pt x="47" y="1"/>
                  </a:lnTo>
                  <a:lnTo>
                    <a:pt x="43" y="0"/>
                  </a:lnTo>
                  <a:lnTo>
                    <a:pt x="39" y="0"/>
                  </a:lnTo>
                  <a:lnTo>
                    <a:pt x="35" y="0"/>
                  </a:lnTo>
                  <a:lnTo>
                    <a:pt x="31" y="1"/>
                  </a:lnTo>
                  <a:lnTo>
                    <a:pt x="27" y="2"/>
                  </a:lnTo>
                  <a:lnTo>
                    <a:pt x="24" y="4"/>
                  </a:lnTo>
                  <a:lnTo>
                    <a:pt x="20" y="6"/>
                  </a:lnTo>
                  <a:lnTo>
                    <a:pt x="17" y="8"/>
                  </a:lnTo>
                  <a:lnTo>
                    <a:pt x="13" y="10"/>
                  </a:lnTo>
                  <a:lnTo>
                    <a:pt x="11" y="13"/>
                  </a:lnTo>
                  <a:lnTo>
                    <a:pt x="8" y="16"/>
                  </a:lnTo>
                  <a:lnTo>
                    <a:pt x="6" y="19"/>
                  </a:lnTo>
                  <a:lnTo>
                    <a:pt x="4" y="23"/>
                  </a:lnTo>
                  <a:lnTo>
                    <a:pt x="3" y="26"/>
                  </a:lnTo>
                  <a:lnTo>
                    <a:pt x="1" y="30"/>
                  </a:lnTo>
                  <a:lnTo>
                    <a:pt x="1" y="34"/>
                  </a:lnTo>
                  <a:lnTo>
                    <a:pt x="0" y="38"/>
                  </a:lnTo>
                  <a:lnTo>
                    <a:pt x="0" y="42"/>
                  </a:lnTo>
                  <a:lnTo>
                    <a:pt x="0" y="46"/>
                  </a:lnTo>
                  <a:lnTo>
                    <a:pt x="1" y="50"/>
                  </a:lnTo>
                  <a:lnTo>
                    <a:pt x="2" y="54"/>
                  </a:lnTo>
                  <a:lnTo>
                    <a:pt x="4" y="57"/>
                  </a:lnTo>
                </a:path>
              </a:pathLst>
            </a:custGeom>
            <a:solidFill>
              <a:srgbClr val="A3CAE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5" name="Freeform 112"/>
            <p:cNvSpPr>
              <a:spLocks/>
            </p:cNvSpPr>
            <p:nvPr/>
          </p:nvSpPr>
          <p:spPr bwMode="auto">
            <a:xfrm>
              <a:off x="361" y="316"/>
              <a:ext cx="78" cy="77"/>
            </a:xfrm>
            <a:custGeom>
              <a:avLst/>
              <a:gdLst>
                <a:gd name="T0" fmla="*/ 6 w 78"/>
                <a:gd name="T1" fmla="*/ 57 h 77"/>
                <a:gd name="T2" fmla="*/ 10 w 78"/>
                <a:gd name="T3" fmla="*/ 63 h 77"/>
                <a:gd name="T4" fmla="*/ 16 w 78"/>
                <a:gd name="T5" fmla="*/ 68 h 77"/>
                <a:gd name="T6" fmla="*/ 22 w 78"/>
                <a:gd name="T7" fmla="*/ 72 h 77"/>
                <a:gd name="T8" fmla="*/ 29 w 78"/>
                <a:gd name="T9" fmla="*/ 75 h 77"/>
                <a:gd name="T10" fmla="*/ 36 w 78"/>
                <a:gd name="T11" fmla="*/ 76 h 77"/>
                <a:gd name="T12" fmla="*/ 44 w 78"/>
                <a:gd name="T13" fmla="*/ 76 h 77"/>
                <a:gd name="T14" fmla="*/ 51 w 78"/>
                <a:gd name="T15" fmla="*/ 74 h 77"/>
                <a:gd name="T16" fmla="*/ 58 w 78"/>
                <a:gd name="T17" fmla="*/ 71 h 77"/>
                <a:gd name="T18" fmla="*/ 64 w 78"/>
                <a:gd name="T19" fmla="*/ 66 h 77"/>
                <a:gd name="T20" fmla="*/ 69 w 78"/>
                <a:gd name="T21" fmla="*/ 61 h 77"/>
                <a:gd name="T22" fmla="*/ 73 w 78"/>
                <a:gd name="T23" fmla="*/ 55 h 77"/>
                <a:gd name="T24" fmla="*/ 76 w 78"/>
                <a:gd name="T25" fmla="*/ 48 h 77"/>
                <a:gd name="T26" fmla="*/ 77 w 78"/>
                <a:gd name="T27" fmla="*/ 41 h 77"/>
                <a:gd name="T28" fmla="*/ 77 w 78"/>
                <a:gd name="T29" fmla="*/ 33 h 77"/>
                <a:gd name="T30" fmla="*/ 75 w 78"/>
                <a:gd name="T31" fmla="*/ 26 h 77"/>
                <a:gd name="T32" fmla="*/ 71 w 78"/>
                <a:gd name="T33" fmla="*/ 19 h 77"/>
                <a:gd name="T34" fmla="*/ 67 w 78"/>
                <a:gd name="T35" fmla="*/ 13 h 77"/>
                <a:gd name="T36" fmla="*/ 61 w 78"/>
                <a:gd name="T37" fmla="*/ 8 h 77"/>
                <a:gd name="T38" fmla="*/ 55 w 78"/>
                <a:gd name="T39" fmla="*/ 4 h 77"/>
                <a:gd name="T40" fmla="*/ 48 w 78"/>
                <a:gd name="T41" fmla="*/ 1 h 77"/>
                <a:gd name="T42" fmla="*/ 41 w 78"/>
                <a:gd name="T43" fmla="*/ 0 h 77"/>
                <a:gd name="T44" fmla="*/ 33 w 78"/>
                <a:gd name="T45" fmla="*/ 0 h 77"/>
                <a:gd name="T46" fmla="*/ 26 w 78"/>
                <a:gd name="T47" fmla="*/ 2 h 77"/>
                <a:gd name="T48" fmla="*/ 19 w 78"/>
                <a:gd name="T49" fmla="*/ 5 h 77"/>
                <a:gd name="T50" fmla="*/ 13 w 78"/>
                <a:gd name="T51" fmla="*/ 9 h 77"/>
                <a:gd name="T52" fmla="*/ 8 w 78"/>
                <a:gd name="T53" fmla="*/ 15 h 77"/>
                <a:gd name="T54" fmla="*/ 4 w 78"/>
                <a:gd name="T55" fmla="*/ 21 h 77"/>
                <a:gd name="T56" fmla="*/ 1 w 78"/>
                <a:gd name="T57" fmla="*/ 28 h 77"/>
                <a:gd name="T58" fmla="*/ 0 w 78"/>
                <a:gd name="T59" fmla="*/ 35 h 77"/>
                <a:gd name="T60" fmla="*/ 0 w 78"/>
                <a:gd name="T61" fmla="*/ 43 h 77"/>
                <a:gd name="T62" fmla="*/ 2 w 78"/>
                <a:gd name="T63" fmla="*/ 50 h 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77">
                  <a:moveTo>
                    <a:pt x="4" y="54"/>
                  </a:moveTo>
                  <a:lnTo>
                    <a:pt x="6" y="57"/>
                  </a:lnTo>
                  <a:lnTo>
                    <a:pt x="8" y="60"/>
                  </a:lnTo>
                  <a:lnTo>
                    <a:pt x="10" y="63"/>
                  </a:lnTo>
                  <a:lnTo>
                    <a:pt x="13" y="66"/>
                  </a:lnTo>
                  <a:lnTo>
                    <a:pt x="16" y="68"/>
                  </a:lnTo>
                  <a:lnTo>
                    <a:pt x="19" y="70"/>
                  </a:lnTo>
                  <a:lnTo>
                    <a:pt x="22" y="72"/>
                  </a:lnTo>
                  <a:lnTo>
                    <a:pt x="25" y="74"/>
                  </a:lnTo>
                  <a:lnTo>
                    <a:pt x="29" y="75"/>
                  </a:lnTo>
                  <a:lnTo>
                    <a:pt x="33" y="76"/>
                  </a:lnTo>
                  <a:lnTo>
                    <a:pt x="36" y="76"/>
                  </a:lnTo>
                  <a:lnTo>
                    <a:pt x="40" y="76"/>
                  </a:lnTo>
                  <a:lnTo>
                    <a:pt x="44" y="76"/>
                  </a:lnTo>
                  <a:lnTo>
                    <a:pt x="47" y="75"/>
                  </a:lnTo>
                  <a:lnTo>
                    <a:pt x="51" y="74"/>
                  </a:lnTo>
                  <a:lnTo>
                    <a:pt x="55" y="73"/>
                  </a:lnTo>
                  <a:lnTo>
                    <a:pt x="58" y="71"/>
                  </a:lnTo>
                  <a:lnTo>
                    <a:pt x="61" y="69"/>
                  </a:lnTo>
                  <a:lnTo>
                    <a:pt x="64" y="66"/>
                  </a:lnTo>
                  <a:lnTo>
                    <a:pt x="67" y="64"/>
                  </a:lnTo>
                  <a:lnTo>
                    <a:pt x="69" y="61"/>
                  </a:lnTo>
                  <a:lnTo>
                    <a:pt x="71" y="58"/>
                  </a:lnTo>
                  <a:lnTo>
                    <a:pt x="73" y="55"/>
                  </a:lnTo>
                  <a:lnTo>
                    <a:pt x="75" y="51"/>
                  </a:lnTo>
                  <a:lnTo>
                    <a:pt x="76" y="48"/>
                  </a:lnTo>
                  <a:lnTo>
                    <a:pt x="76" y="44"/>
                  </a:lnTo>
                  <a:lnTo>
                    <a:pt x="77" y="41"/>
                  </a:lnTo>
                  <a:lnTo>
                    <a:pt x="77" y="37"/>
                  </a:lnTo>
                  <a:lnTo>
                    <a:pt x="77" y="33"/>
                  </a:lnTo>
                  <a:lnTo>
                    <a:pt x="76" y="30"/>
                  </a:lnTo>
                  <a:lnTo>
                    <a:pt x="75" y="26"/>
                  </a:lnTo>
                  <a:lnTo>
                    <a:pt x="73" y="22"/>
                  </a:lnTo>
                  <a:lnTo>
                    <a:pt x="71" y="19"/>
                  </a:lnTo>
                  <a:lnTo>
                    <a:pt x="69" y="16"/>
                  </a:lnTo>
                  <a:lnTo>
                    <a:pt x="67" y="13"/>
                  </a:lnTo>
                  <a:lnTo>
                    <a:pt x="64" y="10"/>
                  </a:lnTo>
                  <a:lnTo>
                    <a:pt x="61" y="8"/>
                  </a:lnTo>
                  <a:lnTo>
                    <a:pt x="58" y="6"/>
                  </a:lnTo>
                  <a:lnTo>
                    <a:pt x="55" y="4"/>
                  </a:lnTo>
                  <a:lnTo>
                    <a:pt x="52" y="2"/>
                  </a:lnTo>
                  <a:lnTo>
                    <a:pt x="48" y="1"/>
                  </a:lnTo>
                  <a:lnTo>
                    <a:pt x="44" y="0"/>
                  </a:lnTo>
                  <a:lnTo>
                    <a:pt x="41" y="0"/>
                  </a:lnTo>
                  <a:lnTo>
                    <a:pt x="37" y="0"/>
                  </a:lnTo>
                  <a:lnTo>
                    <a:pt x="33" y="0"/>
                  </a:lnTo>
                  <a:lnTo>
                    <a:pt x="30" y="1"/>
                  </a:lnTo>
                  <a:lnTo>
                    <a:pt x="26" y="2"/>
                  </a:lnTo>
                  <a:lnTo>
                    <a:pt x="22" y="3"/>
                  </a:lnTo>
                  <a:lnTo>
                    <a:pt x="19" y="5"/>
                  </a:lnTo>
                  <a:lnTo>
                    <a:pt x="16" y="7"/>
                  </a:lnTo>
                  <a:lnTo>
                    <a:pt x="13" y="9"/>
                  </a:lnTo>
                  <a:lnTo>
                    <a:pt x="10" y="12"/>
                  </a:lnTo>
                  <a:lnTo>
                    <a:pt x="8" y="15"/>
                  </a:lnTo>
                  <a:lnTo>
                    <a:pt x="6" y="18"/>
                  </a:lnTo>
                  <a:lnTo>
                    <a:pt x="4" y="21"/>
                  </a:lnTo>
                  <a:lnTo>
                    <a:pt x="2" y="25"/>
                  </a:lnTo>
                  <a:lnTo>
                    <a:pt x="1" y="28"/>
                  </a:lnTo>
                  <a:lnTo>
                    <a:pt x="1" y="32"/>
                  </a:lnTo>
                  <a:lnTo>
                    <a:pt x="0" y="35"/>
                  </a:lnTo>
                  <a:lnTo>
                    <a:pt x="0" y="39"/>
                  </a:lnTo>
                  <a:lnTo>
                    <a:pt x="0" y="43"/>
                  </a:lnTo>
                  <a:lnTo>
                    <a:pt x="1" y="46"/>
                  </a:lnTo>
                  <a:lnTo>
                    <a:pt x="2" y="50"/>
                  </a:lnTo>
                  <a:lnTo>
                    <a:pt x="4" y="54"/>
                  </a:lnTo>
                </a:path>
              </a:pathLst>
            </a:custGeom>
            <a:solidFill>
              <a:srgbClr val="A6CEE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6" name="Freeform 113"/>
            <p:cNvSpPr>
              <a:spLocks/>
            </p:cNvSpPr>
            <p:nvPr/>
          </p:nvSpPr>
          <p:spPr bwMode="auto">
            <a:xfrm>
              <a:off x="366" y="317"/>
              <a:ext cx="72" cy="73"/>
            </a:xfrm>
            <a:custGeom>
              <a:avLst/>
              <a:gdLst>
                <a:gd name="T0" fmla="*/ 5 w 72"/>
                <a:gd name="T1" fmla="*/ 54 h 73"/>
                <a:gd name="T2" fmla="*/ 9 w 72"/>
                <a:gd name="T3" fmla="*/ 60 h 73"/>
                <a:gd name="T4" fmla="*/ 14 w 72"/>
                <a:gd name="T5" fmla="*/ 65 h 73"/>
                <a:gd name="T6" fmla="*/ 20 w 72"/>
                <a:gd name="T7" fmla="*/ 68 h 73"/>
                <a:gd name="T8" fmla="*/ 26 w 72"/>
                <a:gd name="T9" fmla="*/ 71 h 73"/>
                <a:gd name="T10" fmla="*/ 33 w 72"/>
                <a:gd name="T11" fmla="*/ 72 h 73"/>
                <a:gd name="T12" fmla="*/ 40 w 72"/>
                <a:gd name="T13" fmla="*/ 72 h 73"/>
                <a:gd name="T14" fmla="*/ 47 w 72"/>
                <a:gd name="T15" fmla="*/ 70 h 73"/>
                <a:gd name="T16" fmla="*/ 53 w 72"/>
                <a:gd name="T17" fmla="*/ 67 h 73"/>
                <a:gd name="T18" fmla="*/ 59 w 72"/>
                <a:gd name="T19" fmla="*/ 63 h 73"/>
                <a:gd name="T20" fmla="*/ 64 w 72"/>
                <a:gd name="T21" fmla="*/ 57 h 73"/>
                <a:gd name="T22" fmla="*/ 68 w 72"/>
                <a:gd name="T23" fmla="*/ 51 h 73"/>
                <a:gd name="T24" fmla="*/ 70 w 72"/>
                <a:gd name="T25" fmla="*/ 45 h 73"/>
                <a:gd name="T26" fmla="*/ 71 w 72"/>
                <a:gd name="T27" fmla="*/ 38 h 73"/>
                <a:gd name="T28" fmla="*/ 71 w 72"/>
                <a:gd name="T29" fmla="*/ 31 h 73"/>
                <a:gd name="T30" fmla="*/ 69 w 72"/>
                <a:gd name="T31" fmla="*/ 24 h 73"/>
                <a:gd name="T32" fmla="*/ 66 w 72"/>
                <a:gd name="T33" fmla="*/ 18 h 73"/>
                <a:gd name="T34" fmla="*/ 62 w 72"/>
                <a:gd name="T35" fmla="*/ 12 h 73"/>
                <a:gd name="T36" fmla="*/ 57 w 72"/>
                <a:gd name="T37" fmla="*/ 7 h 73"/>
                <a:gd name="T38" fmla="*/ 51 w 72"/>
                <a:gd name="T39" fmla="*/ 4 h 73"/>
                <a:gd name="T40" fmla="*/ 45 w 72"/>
                <a:gd name="T41" fmla="*/ 1 h 73"/>
                <a:gd name="T42" fmla="*/ 38 w 72"/>
                <a:gd name="T43" fmla="*/ 0 h 73"/>
                <a:gd name="T44" fmla="*/ 31 w 72"/>
                <a:gd name="T45" fmla="*/ 0 h 73"/>
                <a:gd name="T46" fmla="*/ 24 w 72"/>
                <a:gd name="T47" fmla="*/ 2 h 73"/>
                <a:gd name="T48" fmla="*/ 18 w 72"/>
                <a:gd name="T49" fmla="*/ 5 h 73"/>
                <a:gd name="T50" fmla="*/ 12 w 72"/>
                <a:gd name="T51" fmla="*/ 9 h 73"/>
                <a:gd name="T52" fmla="*/ 7 w 72"/>
                <a:gd name="T53" fmla="*/ 15 h 73"/>
                <a:gd name="T54" fmla="*/ 4 w 72"/>
                <a:gd name="T55" fmla="*/ 21 h 73"/>
                <a:gd name="T56" fmla="*/ 1 w 72"/>
                <a:gd name="T57" fmla="*/ 27 h 73"/>
                <a:gd name="T58" fmla="*/ 0 w 72"/>
                <a:gd name="T59" fmla="*/ 34 h 73"/>
                <a:gd name="T60" fmla="*/ 0 w 72"/>
                <a:gd name="T61" fmla="*/ 41 h 73"/>
                <a:gd name="T62" fmla="*/ 2 w 72"/>
                <a:gd name="T63" fmla="*/ 48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3">
                  <a:moveTo>
                    <a:pt x="3" y="51"/>
                  </a:moveTo>
                  <a:lnTo>
                    <a:pt x="5" y="54"/>
                  </a:lnTo>
                  <a:lnTo>
                    <a:pt x="7" y="57"/>
                  </a:lnTo>
                  <a:lnTo>
                    <a:pt x="9" y="60"/>
                  </a:lnTo>
                  <a:lnTo>
                    <a:pt x="11" y="63"/>
                  </a:lnTo>
                  <a:lnTo>
                    <a:pt x="14" y="65"/>
                  </a:lnTo>
                  <a:lnTo>
                    <a:pt x="17" y="67"/>
                  </a:lnTo>
                  <a:lnTo>
                    <a:pt x="20" y="68"/>
                  </a:lnTo>
                  <a:lnTo>
                    <a:pt x="23" y="70"/>
                  </a:lnTo>
                  <a:lnTo>
                    <a:pt x="26" y="71"/>
                  </a:lnTo>
                  <a:lnTo>
                    <a:pt x="30" y="71"/>
                  </a:lnTo>
                  <a:lnTo>
                    <a:pt x="33" y="72"/>
                  </a:lnTo>
                  <a:lnTo>
                    <a:pt x="36" y="72"/>
                  </a:lnTo>
                  <a:lnTo>
                    <a:pt x="40" y="72"/>
                  </a:lnTo>
                  <a:lnTo>
                    <a:pt x="43" y="71"/>
                  </a:lnTo>
                  <a:lnTo>
                    <a:pt x="47" y="70"/>
                  </a:lnTo>
                  <a:lnTo>
                    <a:pt x="50" y="68"/>
                  </a:lnTo>
                  <a:lnTo>
                    <a:pt x="53" y="67"/>
                  </a:lnTo>
                  <a:lnTo>
                    <a:pt x="56" y="65"/>
                  </a:lnTo>
                  <a:lnTo>
                    <a:pt x="59" y="63"/>
                  </a:lnTo>
                  <a:lnTo>
                    <a:pt x="62" y="60"/>
                  </a:lnTo>
                  <a:lnTo>
                    <a:pt x="64" y="57"/>
                  </a:lnTo>
                  <a:lnTo>
                    <a:pt x="66" y="54"/>
                  </a:lnTo>
                  <a:lnTo>
                    <a:pt x="68" y="51"/>
                  </a:lnTo>
                  <a:lnTo>
                    <a:pt x="69" y="48"/>
                  </a:lnTo>
                  <a:lnTo>
                    <a:pt x="70" y="45"/>
                  </a:lnTo>
                  <a:lnTo>
                    <a:pt x="71" y="42"/>
                  </a:lnTo>
                  <a:lnTo>
                    <a:pt x="71" y="38"/>
                  </a:lnTo>
                  <a:lnTo>
                    <a:pt x="71" y="35"/>
                  </a:lnTo>
                  <a:lnTo>
                    <a:pt x="71" y="31"/>
                  </a:lnTo>
                  <a:lnTo>
                    <a:pt x="70" y="28"/>
                  </a:lnTo>
                  <a:lnTo>
                    <a:pt x="69" y="24"/>
                  </a:lnTo>
                  <a:lnTo>
                    <a:pt x="68" y="21"/>
                  </a:lnTo>
                  <a:lnTo>
                    <a:pt x="66" y="18"/>
                  </a:lnTo>
                  <a:lnTo>
                    <a:pt x="64" y="15"/>
                  </a:lnTo>
                  <a:lnTo>
                    <a:pt x="62" y="12"/>
                  </a:lnTo>
                  <a:lnTo>
                    <a:pt x="60" y="9"/>
                  </a:lnTo>
                  <a:lnTo>
                    <a:pt x="57" y="7"/>
                  </a:lnTo>
                  <a:lnTo>
                    <a:pt x="54" y="5"/>
                  </a:lnTo>
                  <a:lnTo>
                    <a:pt x="51" y="4"/>
                  </a:lnTo>
                  <a:lnTo>
                    <a:pt x="48" y="2"/>
                  </a:lnTo>
                  <a:lnTo>
                    <a:pt x="45" y="1"/>
                  </a:lnTo>
                  <a:lnTo>
                    <a:pt x="41" y="1"/>
                  </a:lnTo>
                  <a:lnTo>
                    <a:pt x="38" y="0"/>
                  </a:lnTo>
                  <a:lnTo>
                    <a:pt x="35" y="0"/>
                  </a:lnTo>
                  <a:lnTo>
                    <a:pt x="31" y="0"/>
                  </a:lnTo>
                  <a:lnTo>
                    <a:pt x="28" y="1"/>
                  </a:lnTo>
                  <a:lnTo>
                    <a:pt x="24" y="2"/>
                  </a:lnTo>
                  <a:lnTo>
                    <a:pt x="21" y="4"/>
                  </a:lnTo>
                  <a:lnTo>
                    <a:pt x="18" y="5"/>
                  </a:lnTo>
                  <a:lnTo>
                    <a:pt x="15" y="7"/>
                  </a:lnTo>
                  <a:lnTo>
                    <a:pt x="12" y="9"/>
                  </a:lnTo>
                  <a:lnTo>
                    <a:pt x="9" y="12"/>
                  </a:lnTo>
                  <a:lnTo>
                    <a:pt x="7" y="15"/>
                  </a:lnTo>
                  <a:lnTo>
                    <a:pt x="5" y="18"/>
                  </a:lnTo>
                  <a:lnTo>
                    <a:pt x="4" y="21"/>
                  </a:lnTo>
                  <a:lnTo>
                    <a:pt x="2" y="24"/>
                  </a:lnTo>
                  <a:lnTo>
                    <a:pt x="1" y="27"/>
                  </a:lnTo>
                  <a:lnTo>
                    <a:pt x="0" y="30"/>
                  </a:lnTo>
                  <a:lnTo>
                    <a:pt x="0" y="34"/>
                  </a:lnTo>
                  <a:lnTo>
                    <a:pt x="0" y="37"/>
                  </a:lnTo>
                  <a:lnTo>
                    <a:pt x="0" y="41"/>
                  </a:lnTo>
                  <a:lnTo>
                    <a:pt x="1" y="44"/>
                  </a:lnTo>
                  <a:lnTo>
                    <a:pt x="2" y="48"/>
                  </a:lnTo>
                  <a:lnTo>
                    <a:pt x="3" y="51"/>
                  </a:lnTo>
                </a:path>
              </a:pathLst>
            </a:custGeom>
            <a:solidFill>
              <a:srgbClr val="A9D1E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7" name="Freeform 114"/>
            <p:cNvSpPr>
              <a:spLocks/>
            </p:cNvSpPr>
            <p:nvPr/>
          </p:nvSpPr>
          <p:spPr bwMode="auto">
            <a:xfrm>
              <a:off x="162" y="551"/>
              <a:ext cx="117" cy="29"/>
            </a:xfrm>
            <a:custGeom>
              <a:avLst/>
              <a:gdLst>
                <a:gd name="T0" fmla="*/ 0 w 117"/>
                <a:gd name="T1" fmla="*/ 0 h 29"/>
                <a:gd name="T2" fmla="*/ 1 w 117"/>
                <a:gd name="T3" fmla="*/ 1 h 29"/>
                <a:gd name="T4" fmla="*/ 3 w 117"/>
                <a:gd name="T5" fmla="*/ 3 h 29"/>
                <a:gd name="T6" fmla="*/ 6 w 117"/>
                <a:gd name="T7" fmla="*/ 5 h 29"/>
                <a:gd name="T8" fmla="*/ 11 w 117"/>
                <a:gd name="T9" fmla="*/ 7 h 29"/>
                <a:gd name="T10" fmla="*/ 15 w 117"/>
                <a:gd name="T11" fmla="*/ 9 h 29"/>
                <a:gd name="T12" fmla="*/ 21 w 117"/>
                <a:gd name="T13" fmla="*/ 11 h 29"/>
                <a:gd name="T14" fmla="*/ 28 w 117"/>
                <a:gd name="T15" fmla="*/ 14 h 29"/>
                <a:gd name="T16" fmla="*/ 35 w 117"/>
                <a:gd name="T17" fmla="*/ 16 h 29"/>
                <a:gd name="T18" fmla="*/ 43 w 117"/>
                <a:gd name="T19" fmla="*/ 18 h 29"/>
                <a:gd name="T20" fmla="*/ 52 w 117"/>
                <a:gd name="T21" fmla="*/ 20 h 29"/>
                <a:gd name="T22" fmla="*/ 61 w 117"/>
                <a:gd name="T23" fmla="*/ 22 h 29"/>
                <a:gd name="T24" fmla="*/ 71 w 117"/>
                <a:gd name="T25" fmla="*/ 24 h 29"/>
                <a:gd name="T26" fmla="*/ 82 w 117"/>
                <a:gd name="T27" fmla="*/ 26 h 29"/>
                <a:gd name="T28" fmla="*/ 93 w 117"/>
                <a:gd name="T29" fmla="*/ 27 h 29"/>
                <a:gd name="T30" fmla="*/ 104 w 117"/>
                <a:gd name="T31" fmla="*/ 28 h 29"/>
                <a:gd name="T32" fmla="*/ 116 w 117"/>
                <a:gd name="T33" fmla="*/ 2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7" h="29">
                  <a:moveTo>
                    <a:pt x="0" y="0"/>
                  </a:moveTo>
                  <a:lnTo>
                    <a:pt x="1" y="1"/>
                  </a:lnTo>
                  <a:lnTo>
                    <a:pt x="3" y="3"/>
                  </a:lnTo>
                  <a:lnTo>
                    <a:pt x="6" y="5"/>
                  </a:lnTo>
                  <a:lnTo>
                    <a:pt x="11" y="7"/>
                  </a:lnTo>
                  <a:lnTo>
                    <a:pt x="15" y="9"/>
                  </a:lnTo>
                  <a:lnTo>
                    <a:pt x="21" y="11"/>
                  </a:lnTo>
                  <a:lnTo>
                    <a:pt x="28" y="14"/>
                  </a:lnTo>
                  <a:lnTo>
                    <a:pt x="35" y="16"/>
                  </a:lnTo>
                  <a:lnTo>
                    <a:pt x="43" y="18"/>
                  </a:lnTo>
                  <a:lnTo>
                    <a:pt x="52" y="20"/>
                  </a:lnTo>
                  <a:lnTo>
                    <a:pt x="61" y="22"/>
                  </a:lnTo>
                  <a:lnTo>
                    <a:pt x="71" y="24"/>
                  </a:lnTo>
                  <a:lnTo>
                    <a:pt x="82" y="26"/>
                  </a:lnTo>
                  <a:lnTo>
                    <a:pt x="93" y="27"/>
                  </a:lnTo>
                  <a:lnTo>
                    <a:pt x="104" y="28"/>
                  </a:lnTo>
                  <a:lnTo>
                    <a:pt x="116" y="28"/>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8" name="Freeform 115"/>
            <p:cNvSpPr>
              <a:spLocks/>
            </p:cNvSpPr>
            <p:nvPr/>
          </p:nvSpPr>
          <p:spPr bwMode="auto">
            <a:xfrm>
              <a:off x="161" y="550"/>
              <a:ext cx="2" cy="3"/>
            </a:xfrm>
            <a:custGeom>
              <a:avLst/>
              <a:gdLst>
                <a:gd name="T0" fmla="*/ 0 w 2"/>
                <a:gd name="T1" fmla="*/ 2 h 3"/>
                <a:gd name="T2" fmla="*/ 1 w 2"/>
                <a:gd name="T3" fmla="*/ 0 h 3"/>
                <a:gd name="T4" fmla="*/ 0 w 2"/>
                <a:gd name="T5" fmla="*/ 2 h 3"/>
                <a:gd name="T6" fmla="*/ 0 60000 65536"/>
                <a:gd name="T7" fmla="*/ 0 60000 65536"/>
                <a:gd name="T8" fmla="*/ 0 60000 65536"/>
              </a:gdLst>
              <a:ahLst/>
              <a:cxnLst>
                <a:cxn ang="T6">
                  <a:pos x="T0" y="T1"/>
                </a:cxn>
                <a:cxn ang="T7">
                  <a:pos x="T2" y="T3"/>
                </a:cxn>
                <a:cxn ang="T8">
                  <a:pos x="T4" y="T5"/>
                </a:cxn>
              </a:cxnLst>
              <a:rect l="0" t="0" r="r" b="b"/>
              <a:pathLst>
                <a:path w="2" h="3">
                  <a:moveTo>
                    <a:pt x="0" y="2"/>
                  </a:moveTo>
                  <a:lnTo>
                    <a:pt x="1"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69" name="Freeform 116"/>
            <p:cNvSpPr>
              <a:spLocks/>
            </p:cNvSpPr>
            <p:nvPr/>
          </p:nvSpPr>
          <p:spPr bwMode="auto">
            <a:xfrm>
              <a:off x="278" y="579"/>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0" name="Freeform 117"/>
            <p:cNvSpPr>
              <a:spLocks/>
            </p:cNvSpPr>
            <p:nvPr/>
          </p:nvSpPr>
          <p:spPr bwMode="auto">
            <a:xfrm>
              <a:off x="278" y="556"/>
              <a:ext cx="119" cy="25"/>
            </a:xfrm>
            <a:custGeom>
              <a:avLst/>
              <a:gdLst>
                <a:gd name="T0" fmla="*/ 0 w 119"/>
                <a:gd name="T1" fmla="*/ 24 h 25"/>
                <a:gd name="T2" fmla="*/ 12 w 119"/>
                <a:gd name="T3" fmla="*/ 24 h 25"/>
                <a:gd name="T4" fmla="*/ 24 w 119"/>
                <a:gd name="T5" fmla="*/ 24 h 25"/>
                <a:gd name="T6" fmla="*/ 35 w 119"/>
                <a:gd name="T7" fmla="*/ 23 h 25"/>
                <a:gd name="T8" fmla="*/ 45 w 119"/>
                <a:gd name="T9" fmla="*/ 22 h 25"/>
                <a:gd name="T10" fmla="*/ 55 w 119"/>
                <a:gd name="T11" fmla="*/ 20 h 25"/>
                <a:gd name="T12" fmla="*/ 64 w 119"/>
                <a:gd name="T13" fmla="*/ 18 h 25"/>
                <a:gd name="T14" fmla="*/ 73 w 119"/>
                <a:gd name="T15" fmla="*/ 16 h 25"/>
                <a:gd name="T16" fmla="*/ 81 w 119"/>
                <a:gd name="T17" fmla="*/ 14 h 25"/>
                <a:gd name="T18" fmla="*/ 88 w 119"/>
                <a:gd name="T19" fmla="*/ 12 h 25"/>
                <a:gd name="T20" fmla="*/ 95 w 119"/>
                <a:gd name="T21" fmla="*/ 10 h 25"/>
                <a:gd name="T22" fmla="*/ 101 w 119"/>
                <a:gd name="T23" fmla="*/ 8 h 25"/>
                <a:gd name="T24" fmla="*/ 106 w 119"/>
                <a:gd name="T25" fmla="*/ 6 h 25"/>
                <a:gd name="T26" fmla="*/ 110 w 119"/>
                <a:gd name="T27" fmla="*/ 4 h 25"/>
                <a:gd name="T28" fmla="*/ 114 w 119"/>
                <a:gd name="T29" fmla="*/ 2 h 25"/>
                <a:gd name="T30" fmla="*/ 116 w 119"/>
                <a:gd name="T31" fmla="*/ 1 h 25"/>
                <a:gd name="T32" fmla="*/ 118 w 119"/>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5">
                  <a:moveTo>
                    <a:pt x="0" y="24"/>
                  </a:moveTo>
                  <a:lnTo>
                    <a:pt x="12" y="24"/>
                  </a:lnTo>
                  <a:lnTo>
                    <a:pt x="24" y="24"/>
                  </a:lnTo>
                  <a:lnTo>
                    <a:pt x="35" y="23"/>
                  </a:lnTo>
                  <a:lnTo>
                    <a:pt x="45" y="22"/>
                  </a:lnTo>
                  <a:lnTo>
                    <a:pt x="55" y="20"/>
                  </a:lnTo>
                  <a:lnTo>
                    <a:pt x="64" y="18"/>
                  </a:lnTo>
                  <a:lnTo>
                    <a:pt x="73" y="16"/>
                  </a:lnTo>
                  <a:lnTo>
                    <a:pt x="81" y="14"/>
                  </a:lnTo>
                  <a:lnTo>
                    <a:pt x="88" y="12"/>
                  </a:lnTo>
                  <a:lnTo>
                    <a:pt x="95" y="10"/>
                  </a:lnTo>
                  <a:lnTo>
                    <a:pt x="101" y="8"/>
                  </a:lnTo>
                  <a:lnTo>
                    <a:pt x="106" y="6"/>
                  </a:lnTo>
                  <a:lnTo>
                    <a:pt x="110" y="4"/>
                  </a:lnTo>
                  <a:lnTo>
                    <a:pt x="114" y="2"/>
                  </a:lnTo>
                  <a:lnTo>
                    <a:pt x="116" y="1"/>
                  </a:lnTo>
                  <a:lnTo>
                    <a:pt x="118"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1" name="Freeform 118"/>
            <p:cNvSpPr>
              <a:spLocks/>
            </p:cNvSpPr>
            <p:nvPr/>
          </p:nvSpPr>
          <p:spPr bwMode="auto">
            <a:xfrm>
              <a:off x="278" y="579"/>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2" name="Freeform 119"/>
            <p:cNvSpPr>
              <a:spLocks/>
            </p:cNvSpPr>
            <p:nvPr/>
          </p:nvSpPr>
          <p:spPr bwMode="auto">
            <a:xfrm>
              <a:off x="394" y="555"/>
              <a:ext cx="3" cy="1"/>
            </a:xfrm>
            <a:custGeom>
              <a:avLst/>
              <a:gdLst>
                <a:gd name="T0" fmla="*/ 0 w 3"/>
                <a:gd name="T1" fmla="*/ 0 h 1"/>
                <a:gd name="T2" fmla="*/ 2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2" y="0"/>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3" name="Freeform 120"/>
            <p:cNvSpPr>
              <a:spLocks/>
            </p:cNvSpPr>
            <p:nvPr/>
          </p:nvSpPr>
          <p:spPr bwMode="auto">
            <a:xfrm>
              <a:off x="278" y="397"/>
              <a:ext cx="203" cy="197"/>
            </a:xfrm>
            <a:custGeom>
              <a:avLst/>
              <a:gdLst>
                <a:gd name="T0" fmla="*/ 0 w 203"/>
                <a:gd name="T1" fmla="*/ 196 h 197"/>
                <a:gd name="T2" fmla="*/ 20 w 203"/>
                <a:gd name="T3" fmla="*/ 195 h 197"/>
                <a:gd name="T4" fmla="*/ 39 w 203"/>
                <a:gd name="T5" fmla="*/ 192 h 197"/>
                <a:gd name="T6" fmla="*/ 58 w 203"/>
                <a:gd name="T7" fmla="*/ 188 h 197"/>
                <a:gd name="T8" fmla="*/ 77 w 203"/>
                <a:gd name="T9" fmla="*/ 181 h 197"/>
                <a:gd name="T10" fmla="*/ 94 w 203"/>
                <a:gd name="T11" fmla="*/ 173 h 197"/>
                <a:gd name="T12" fmla="*/ 111 w 203"/>
                <a:gd name="T13" fmla="*/ 164 h 197"/>
                <a:gd name="T14" fmla="*/ 126 w 203"/>
                <a:gd name="T15" fmla="*/ 152 h 197"/>
                <a:gd name="T16" fmla="*/ 141 w 203"/>
                <a:gd name="T17" fmla="*/ 140 h 197"/>
                <a:gd name="T18" fmla="*/ 154 w 203"/>
                <a:gd name="T19" fmla="*/ 126 h 197"/>
                <a:gd name="T20" fmla="*/ 165 w 203"/>
                <a:gd name="T21" fmla="*/ 111 h 197"/>
                <a:gd name="T22" fmla="*/ 176 w 203"/>
                <a:gd name="T23" fmla="*/ 95 h 197"/>
                <a:gd name="T24" fmla="*/ 184 w 203"/>
                <a:gd name="T25" fmla="*/ 77 h 197"/>
                <a:gd name="T26" fmla="*/ 191 w 203"/>
                <a:gd name="T27" fmla="*/ 59 h 197"/>
                <a:gd name="T28" fmla="*/ 197 w 203"/>
                <a:gd name="T29" fmla="*/ 40 h 197"/>
                <a:gd name="T30" fmla="*/ 200 w 203"/>
                <a:gd name="T31" fmla="*/ 21 h 197"/>
                <a:gd name="T32" fmla="*/ 202 w 203"/>
                <a:gd name="T33" fmla="*/ 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197">
                  <a:moveTo>
                    <a:pt x="0" y="196"/>
                  </a:moveTo>
                  <a:lnTo>
                    <a:pt x="20" y="195"/>
                  </a:lnTo>
                  <a:lnTo>
                    <a:pt x="39" y="192"/>
                  </a:lnTo>
                  <a:lnTo>
                    <a:pt x="58" y="188"/>
                  </a:lnTo>
                  <a:lnTo>
                    <a:pt x="77" y="181"/>
                  </a:lnTo>
                  <a:lnTo>
                    <a:pt x="94" y="173"/>
                  </a:lnTo>
                  <a:lnTo>
                    <a:pt x="111" y="164"/>
                  </a:lnTo>
                  <a:lnTo>
                    <a:pt x="126" y="152"/>
                  </a:lnTo>
                  <a:lnTo>
                    <a:pt x="141" y="140"/>
                  </a:lnTo>
                  <a:lnTo>
                    <a:pt x="154" y="126"/>
                  </a:lnTo>
                  <a:lnTo>
                    <a:pt x="165" y="111"/>
                  </a:lnTo>
                  <a:lnTo>
                    <a:pt x="176" y="95"/>
                  </a:lnTo>
                  <a:lnTo>
                    <a:pt x="184" y="77"/>
                  </a:lnTo>
                  <a:lnTo>
                    <a:pt x="191" y="59"/>
                  </a:lnTo>
                  <a:lnTo>
                    <a:pt x="197" y="40"/>
                  </a:lnTo>
                  <a:lnTo>
                    <a:pt x="200" y="21"/>
                  </a:lnTo>
                  <a:lnTo>
                    <a:pt x="202" y="0"/>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4" name="Freeform 121"/>
            <p:cNvSpPr>
              <a:spLocks/>
            </p:cNvSpPr>
            <p:nvPr/>
          </p:nvSpPr>
          <p:spPr bwMode="auto">
            <a:xfrm>
              <a:off x="276" y="592"/>
              <a:ext cx="3" cy="3"/>
            </a:xfrm>
            <a:custGeom>
              <a:avLst/>
              <a:gdLst>
                <a:gd name="T0" fmla="*/ 2 w 3"/>
                <a:gd name="T1" fmla="*/ 2 h 3"/>
                <a:gd name="T2" fmla="*/ 1 w 3"/>
                <a:gd name="T3" fmla="*/ 2 h 3"/>
                <a:gd name="T4" fmla="*/ 0 w 3"/>
                <a:gd name="T5" fmla="*/ 0 h 3"/>
                <a:gd name="T6" fmla="*/ 1 w 3"/>
                <a:gd name="T7" fmla="*/ 0 h 3"/>
                <a:gd name="T8" fmla="*/ 2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2"/>
                  </a:moveTo>
                  <a:lnTo>
                    <a:pt x="1" y="2"/>
                  </a:lnTo>
                  <a:lnTo>
                    <a:pt x="0" y="0"/>
                  </a:lnTo>
                  <a:lnTo>
                    <a:pt x="1" y="0"/>
                  </a:lnTo>
                  <a:lnTo>
                    <a:pt x="2"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5" name="Freeform 122"/>
            <p:cNvSpPr>
              <a:spLocks/>
            </p:cNvSpPr>
            <p:nvPr/>
          </p:nvSpPr>
          <p:spPr bwMode="auto">
            <a:xfrm>
              <a:off x="480" y="396"/>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6" name="Freeform 123"/>
            <p:cNvSpPr>
              <a:spLocks/>
            </p:cNvSpPr>
            <p:nvPr/>
          </p:nvSpPr>
          <p:spPr bwMode="auto">
            <a:xfrm>
              <a:off x="284" y="195"/>
              <a:ext cx="198" cy="204"/>
            </a:xfrm>
            <a:custGeom>
              <a:avLst/>
              <a:gdLst>
                <a:gd name="T0" fmla="*/ 197 w 198"/>
                <a:gd name="T1" fmla="*/ 203 h 204"/>
                <a:gd name="T2" fmla="*/ 196 w 198"/>
                <a:gd name="T3" fmla="*/ 182 h 204"/>
                <a:gd name="T4" fmla="*/ 193 w 198"/>
                <a:gd name="T5" fmla="*/ 163 h 204"/>
                <a:gd name="T6" fmla="*/ 189 w 198"/>
                <a:gd name="T7" fmla="*/ 144 h 204"/>
                <a:gd name="T8" fmla="*/ 182 w 198"/>
                <a:gd name="T9" fmla="*/ 125 h 204"/>
                <a:gd name="T10" fmla="*/ 174 w 198"/>
                <a:gd name="T11" fmla="*/ 108 h 204"/>
                <a:gd name="T12" fmla="*/ 164 w 198"/>
                <a:gd name="T13" fmla="*/ 91 h 204"/>
                <a:gd name="T14" fmla="*/ 153 w 198"/>
                <a:gd name="T15" fmla="*/ 76 h 204"/>
                <a:gd name="T16" fmla="*/ 140 w 198"/>
                <a:gd name="T17" fmla="*/ 61 h 204"/>
                <a:gd name="T18" fmla="*/ 126 w 198"/>
                <a:gd name="T19" fmla="*/ 48 h 204"/>
                <a:gd name="T20" fmla="*/ 111 w 198"/>
                <a:gd name="T21" fmla="*/ 37 h 204"/>
                <a:gd name="T22" fmla="*/ 95 w 198"/>
                <a:gd name="T23" fmla="*/ 26 h 204"/>
                <a:gd name="T24" fmla="*/ 78 w 198"/>
                <a:gd name="T25" fmla="*/ 17 h 204"/>
                <a:gd name="T26" fmla="*/ 59 w 198"/>
                <a:gd name="T27" fmla="*/ 10 h 204"/>
                <a:gd name="T28" fmla="*/ 40 w 198"/>
                <a:gd name="T29" fmla="*/ 5 h 204"/>
                <a:gd name="T30" fmla="*/ 21 w 198"/>
                <a:gd name="T31" fmla="*/ 2 h 204"/>
                <a:gd name="T32" fmla="*/ 0 w 198"/>
                <a:gd name="T33" fmla="*/ 0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8" h="204">
                  <a:moveTo>
                    <a:pt x="197" y="203"/>
                  </a:moveTo>
                  <a:lnTo>
                    <a:pt x="196" y="182"/>
                  </a:lnTo>
                  <a:lnTo>
                    <a:pt x="193" y="163"/>
                  </a:lnTo>
                  <a:lnTo>
                    <a:pt x="189" y="144"/>
                  </a:lnTo>
                  <a:lnTo>
                    <a:pt x="182" y="125"/>
                  </a:lnTo>
                  <a:lnTo>
                    <a:pt x="174" y="108"/>
                  </a:lnTo>
                  <a:lnTo>
                    <a:pt x="164" y="91"/>
                  </a:lnTo>
                  <a:lnTo>
                    <a:pt x="153" y="76"/>
                  </a:lnTo>
                  <a:lnTo>
                    <a:pt x="140" y="61"/>
                  </a:lnTo>
                  <a:lnTo>
                    <a:pt x="126" y="48"/>
                  </a:lnTo>
                  <a:lnTo>
                    <a:pt x="111" y="37"/>
                  </a:lnTo>
                  <a:lnTo>
                    <a:pt x="95" y="26"/>
                  </a:lnTo>
                  <a:lnTo>
                    <a:pt x="78" y="17"/>
                  </a:lnTo>
                  <a:lnTo>
                    <a:pt x="59" y="10"/>
                  </a:lnTo>
                  <a:lnTo>
                    <a:pt x="40" y="5"/>
                  </a:lnTo>
                  <a:lnTo>
                    <a:pt x="21" y="2"/>
                  </a:lnTo>
                  <a:lnTo>
                    <a:pt x="0" y="0"/>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7" name="Freeform 124"/>
            <p:cNvSpPr>
              <a:spLocks/>
            </p:cNvSpPr>
            <p:nvPr/>
          </p:nvSpPr>
          <p:spPr bwMode="auto">
            <a:xfrm>
              <a:off x="480" y="397"/>
              <a:ext cx="1" cy="3"/>
            </a:xfrm>
            <a:custGeom>
              <a:avLst/>
              <a:gdLst>
                <a:gd name="T0" fmla="*/ 0 w 1"/>
                <a:gd name="T1" fmla="*/ 0 h 3"/>
                <a:gd name="T2" fmla="*/ 0 w 1"/>
                <a:gd name="T3" fmla="*/ 1 h 3"/>
                <a:gd name="T4" fmla="*/ 0 w 1"/>
                <a:gd name="T5" fmla="*/ 2 h 3"/>
                <a:gd name="T6" fmla="*/ 0 w 1"/>
                <a:gd name="T7" fmla="*/ 1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0" y="1"/>
                  </a:lnTo>
                  <a:lnTo>
                    <a:pt x="0" y="2"/>
                  </a:lnTo>
                  <a:lnTo>
                    <a:pt x="0" y="1"/>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8" name="Freeform 125"/>
            <p:cNvSpPr>
              <a:spLocks/>
            </p:cNvSpPr>
            <p:nvPr/>
          </p:nvSpPr>
          <p:spPr bwMode="auto">
            <a:xfrm>
              <a:off x="284" y="194"/>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79" name="Freeform 126"/>
            <p:cNvSpPr>
              <a:spLocks/>
            </p:cNvSpPr>
            <p:nvPr/>
          </p:nvSpPr>
          <p:spPr bwMode="auto">
            <a:xfrm>
              <a:off x="83" y="195"/>
              <a:ext cx="203" cy="197"/>
            </a:xfrm>
            <a:custGeom>
              <a:avLst/>
              <a:gdLst>
                <a:gd name="T0" fmla="*/ 202 w 203"/>
                <a:gd name="T1" fmla="*/ 0 h 197"/>
                <a:gd name="T2" fmla="*/ 182 w 203"/>
                <a:gd name="T3" fmla="*/ 1 h 197"/>
                <a:gd name="T4" fmla="*/ 162 w 203"/>
                <a:gd name="T5" fmla="*/ 4 h 197"/>
                <a:gd name="T6" fmla="*/ 143 w 203"/>
                <a:gd name="T7" fmla="*/ 8 h 197"/>
                <a:gd name="T8" fmla="*/ 125 w 203"/>
                <a:gd name="T9" fmla="*/ 15 h 197"/>
                <a:gd name="T10" fmla="*/ 107 w 203"/>
                <a:gd name="T11" fmla="*/ 23 h 197"/>
                <a:gd name="T12" fmla="*/ 90 w 203"/>
                <a:gd name="T13" fmla="*/ 32 h 197"/>
                <a:gd name="T14" fmla="*/ 75 w 203"/>
                <a:gd name="T15" fmla="*/ 43 h 197"/>
                <a:gd name="T16" fmla="*/ 61 w 203"/>
                <a:gd name="T17" fmla="*/ 56 h 197"/>
                <a:gd name="T18" fmla="*/ 47 w 203"/>
                <a:gd name="T19" fmla="*/ 70 h 197"/>
                <a:gd name="T20" fmla="*/ 36 w 203"/>
                <a:gd name="T21" fmla="*/ 85 h 197"/>
                <a:gd name="T22" fmla="*/ 25 w 203"/>
                <a:gd name="T23" fmla="*/ 101 h 197"/>
                <a:gd name="T24" fmla="*/ 17 w 203"/>
                <a:gd name="T25" fmla="*/ 118 h 197"/>
                <a:gd name="T26" fmla="*/ 10 w 203"/>
                <a:gd name="T27" fmla="*/ 136 h 197"/>
                <a:gd name="T28" fmla="*/ 4 w 203"/>
                <a:gd name="T29" fmla="*/ 155 h 197"/>
                <a:gd name="T30" fmla="*/ 1 w 203"/>
                <a:gd name="T31" fmla="*/ 175 h 197"/>
                <a:gd name="T32" fmla="*/ 0 w 203"/>
                <a:gd name="T33" fmla="*/ 196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197">
                  <a:moveTo>
                    <a:pt x="202" y="0"/>
                  </a:moveTo>
                  <a:lnTo>
                    <a:pt x="182" y="1"/>
                  </a:lnTo>
                  <a:lnTo>
                    <a:pt x="162" y="4"/>
                  </a:lnTo>
                  <a:lnTo>
                    <a:pt x="143" y="8"/>
                  </a:lnTo>
                  <a:lnTo>
                    <a:pt x="125" y="15"/>
                  </a:lnTo>
                  <a:lnTo>
                    <a:pt x="107" y="23"/>
                  </a:lnTo>
                  <a:lnTo>
                    <a:pt x="90" y="32"/>
                  </a:lnTo>
                  <a:lnTo>
                    <a:pt x="75" y="43"/>
                  </a:lnTo>
                  <a:lnTo>
                    <a:pt x="61" y="56"/>
                  </a:lnTo>
                  <a:lnTo>
                    <a:pt x="47" y="70"/>
                  </a:lnTo>
                  <a:lnTo>
                    <a:pt x="36" y="85"/>
                  </a:lnTo>
                  <a:lnTo>
                    <a:pt x="25" y="101"/>
                  </a:lnTo>
                  <a:lnTo>
                    <a:pt x="17" y="118"/>
                  </a:lnTo>
                  <a:lnTo>
                    <a:pt x="10" y="136"/>
                  </a:lnTo>
                  <a:lnTo>
                    <a:pt x="4" y="155"/>
                  </a:lnTo>
                  <a:lnTo>
                    <a:pt x="1" y="175"/>
                  </a:lnTo>
                  <a:lnTo>
                    <a:pt x="0" y="196"/>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0" name="Freeform 127"/>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1" name="Freeform 128"/>
            <p:cNvSpPr>
              <a:spLocks/>
            </p:cNvSpPr>
            <p:nvPr/>
          </p:nvSpPr>
          <p:spPr bwMode="auto">
            <a:xfrm>
              <a:off x="81" y="390"/>
              <a:ext cx="3" cy="3"/>
            </a:xfrm>
            <a:custGeom>
              <a:avLst/>
              <a:gdLst>
                <a:gd name="T0" fmla="*/ 2 w 3"/>
                <a:gd name="T1" fmla="*/ 0 h 3"/>
                <a:gd name="T2" fmla="*/ 2 w 3"/>
                <a:gd name="T3" fmla="*/ 1 h 3"/>
                <a:gd name="T4" fmla="*/ 0 w 3"/>
                <a:gd name="T5" fmla="*/ 2 h 3"/>
                <a:gd name="T6" fmla="*/ 0 w 3"/>
                <a:gd name="T7" fmla="*/ 1 h 3"/>
                <a:gd name="T8" fmla="*/ 2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0"/>
                  </a:moveTo>
                  <a:lnTo>
                    <a:pt x="2" y="1"/>
                  </a:lnTo>
                  <a:lnTo>
                    <a:pt x="0" y="2"/>
                  </a:lnTo>
                  <a:lnTo>
                    <a:pt x="0" y="1"/>
                  </a:lnTo>
                  <a:lnTo>
                    <a:pt x="2"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2" name="Freeform 129"/>
            <p:cNvSpPr>
              <a:spLocks/>
            </p:cNvSpPr>
            <p:nvPr/>
          </p:nvSpPr>
          <p:spPr bwMode="auto">
            <a:xfrm>
              <a:off x="82" y="390"/>
              <a:ext cx="198" cy="204"/>
            </a:xfrm>
            <a:custGeom>
              <a:avLst/>
              <a:gdLst>
                <a:gd name="T0" fmla="*/ 0 w 198"/>
                <a:gd name="T1" fmla="*/ 0 h 204"/>
                <a:gd name="T2" fmla="*/ 1 w 198"/>
                <a:gd name="T3" fmla="*/ 20 h 204"/>
                <a:gd name="T4" fmla="*/ 4 w 198"/>
                <a:gd name="T5" fmla="*/ 40 h 204"/>
                <a:gd name="T6" fmla="*/ 8 w 198"/>
                <a:gd name="T7" fmla="*/ 59 h 204"/>
                <a:gd name="T8" fmla="*/ 15 w 198"/>
                <a:gd name="T9" fmla="*/ 78 h 204"/>
                <a:gd name="T10" fmla="*/ 23 w 198"/>
                <a:gd name="T11" fmla="*/ 95 h 204"/>
                <a:gd name="T12" fmla="*/ 33 w 198"/>
                <a:gd name="T13" fmla="*/ 112 h 204"/>
                <a:gd name="T14" fmla="*/ 44 w 198"/>
                <a:gd name="T15" fmla="*/ 127 h 204"/>
                <a:gd name="T16" fmla="*/ 57 w 198"/>
                <a:gd name="T17" fmla="*/ 142 h 204"/>
                <a:gd name="T18" fmla="*/ 71 w 198"/>
                <a:gd name="T19" fmla="*/ 155 h 204"/>
                <a:gd name="T20" fmla="*/ 86 w 198"/>
                <a:gd name="T21" fmla="*/ 166 h 204"/>
                <a:gd name="T22" fmla="*/ 102 w 198"/>
                <a:gd name="T23" fmla="*/ 177 h 204"/>
                <a:gd name="T24" fmla="*/ 119 w 198"/>
                <a:gd name="T25" fmla="*/ 185 h 204"/>
                <a:gd name="T26" fmla="*/ 137 w 198"/>
                <a:gd name="T27" fmla="*/ 193 h 204"/>
                <a:gd name="T28" fmla="*/ 157 w 198"/>
                <a:gd name="T29" fmla="*/ 198 h 204"/>
                <a:gd name="T30" fmla="*/ 176 w 198"/>
                <a:gd name="T31" fmla="*/ 201 h 204"/>
                <a:gd name="T32" fmla="*/ 197 w 198"/>
                <a:gd name="T33" fmla="*/ 203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8" h="204">
                  <a:moveTo>
                    <a:pt x="0" y="0"/>
                  </a:moveTo>
                  <a:lnTo>
                    <a:pt x="1" y="20"/>
                  </a:lnTo>
                  <a:lnTo>
                    <a:pt x="4" y="40"/>
                  </a:lnTo>
                  <a:lnTo>
                    <a:pt x="8" y="59"/>
                  </a:lnTo>
                  <a:lnTo>
                    <a:pt x="15" y="78"/>
                  </a:lnTo>
                  <a:lnTo>
                    <a:pt x="23" y="95"/>
                  </a:lnTo>
                  <a:lnTo>
                    <a:pt x="33" y="112"/>
                  </a:lnTo>
                  <a:lnTo>
                    <a:pt x="44" y="127"/>
                  </a:lnTo>
                  <a:lnTo>
                    <a:pt x="57" y="142"/>
                  </a:lnTo>
                  <a:lnTo>
                    <a:pt x="71" y="155"/>
                  </a:lnTo>
                  <a:lnTo>
                    <a:pt x="86" y="166"/>
                  </a:lnTo>
                  <a:lnTo>
                    <a:pt x="102" y="177"/>
                  </a:lnTo>
                  <a:lnTo>
                    <a:pt x="119" y="185"/>
                  </a:lnTo>
                  <a:lnTo>
                    <a:pt x="137" y="193"/>
                  </a:lnTo>
                  <a:lnTo>
                    <a:pt x="157" y="198"/>
                  </a:lnTo>
                  <a:lnTo>
                    <a:pt x="176" y="201"/>
                  </a:lnTo>
                  <a:lnTo>
                    <a:pt x="197" y="203"/>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3" name="Freeform 130"/>
            <p:cNvSpPr>
              <a:spLocks/>
            </p:cNvSpPr>
            <p:nvPr/>
          </p:nvSpPr>
          <p:spPr bwMode="auto">
            <a:xfrm>
              <a:off x="81" y="389"/>
              <a:ext cx="3" cy="3"/>
            </a:xfrm>
            <a:custGeom>
              <a:avLst/>
              <a:gdLst>
                <a:gd name="T0" fmla="*/ 0 w 3"/>
                <a:gd name="T1" fmla="*/ 2 h 3"/>
                <a:gd name="T2" fmla="*/ 0 w 3"/>
                <a:gd name="T3" fmla="*/ 1 h 3"/>
                <a:gd name="T4" fmla="*/ 2 w 3"/>
                <a:gd name="T5" fmla="*/ 0 h 3"/>
                <a:gd name="T6" fmla="*/ 2 w 3"/>
                <a:gd name="T7" fmla="*/ 1 h 3"/>
                <a:gd name="T8" fmla="*/ 0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2"/>
                  </a:moveTo>
                  <a:lnTo>
                    <a:pt x="0" y="1"/>
                  </a:lnTo>
                  <a:lnTo>
                    <a:pt x="2" y="0"/>
                  </a:lnTo>
                  <a:lnTo>
                    <a:pt x="2" y="1"/>
                  </a:lnTo>
                  <a:lnTo>
                    <a:pt x="0"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4" name="Freeform 131"/>
            <p:cNvSpPr>
              <a:spLocks/>
            </p:cNvSpPr>
            <p:nvPr/>
          </p:nvSpPr>
          <p:spPr bwMode="auto">
            <a:xfrm>
              <a:off x="277" y="592"/>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5" name="Freeform 132"/>
            <p:cNvSpPr>
              <a:spLocks/>
            </p:cNvSpPr>
            <p:nvPr/>
          </p:nvSpPr>
          <p:spPr bwMode="auto">
            <a:xfrm>
              <a:off x="278" y="398"/>
              <a:ext cx="163" cy="196"/>
            </a:xfrm>
            <a:custGeom>
              <a:avLst/>
              <a:gdLst>
                <a:gd name="T0" fmla="*/ 0 w 163"/>
                <a:gd name="T1" fmla="*/ 195 h 196"/>
                <a:gd name="T2" fmla="*/ 16 w 163"/>
                <a:gd name="T3" fmla="*/ 194 h 196"/>
                <a:gd name="T4" fmla="*/ 32 w 163"/>
                <a:gd name="T5" fmla="*/ 191 h 196"/>
                <a:gd name="T6" fmla="*/ 47 w 163"/>
                <a:gd name="T7" fmla="*/ 187 h 196"/>
                <a:gd name="T8" fmla="*/ 62 w 163"/>
                <a:gd name="T9" fmla="*/ 180 h 196"/>
                <a:gd name="T10" fmla="*/ 76 w 163"/>
                <a:gd name="T11" fmla="*/ 172 h 196"/>
                <a:gd name="T12" fmla="*/ 89 w 163"/>
                <a:gd name="T13" fmla="*/ 163 h 196"/>
                <a:gd name="T14" fmla="*/ 102 w 163"/>
                <a:gd name="T15" fmla="*/ 151 h 196"/>
                <a:gd name="T16" fmla="*/ 113 w 163"/>
                <a:gd name="T17" fmla="*/ 139 h 196"/>
                <a:gd name="T18" fmla="*/ 124 w 163"/>
                <a:gd name="T19" fmla="*/ 125 h 196"/>
                <a:gd name="T20" fmla="*/ 133 w 163"/>
                <a:gd name="T21" fmla="*/ 110 h 196"/>
                <a:gd name="T22" fmla="*/ 142 w 163"/>
                <a:gd name="T23" fmla="*/ 94 h 196"/>
                <a:gd name="T24" fmla="*/ 149 w 163"/>
                <a:gd name="T25" fmla="*/ 77 h 196"/>
                <a:gd name="T26" fmla="*/ 154 w 163"/>
                <a:gd name="T27" fmla="*/ 58 h 196"/>
                <a:gd name="T28" fmla="*/ 158 w 163"/>
                <a:gd name="T29" fmla="*/ 39 h 196"/>
                <a:gd name="T30" fmla="*/ 161 w 163"/>
                <a:gd name="T31" fmla="*/ 20 h 196"/>
                <a:gd name="T32" fmla="*/ 162 w 163"/>
                <a:gd name="T33" fmla="*/ 0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3" h="196">
                  <a:moveTo>
                    <a:pt x="0" y="195"/>
                  </a:moveTo>
                  <a:lnTo>
                    <a:pt x="16" y="194"/>
                  </a:lnTo>
                  <a:lnTo>
                    <a:pt x="32" y="191"/>
                  </a:lnTo>
                  <a:lnTo>
                    <a:pt x="47" y="187"/>
                  </a:lnTo>
                  <a:lnTo>
                    <a:pt x="62" y="180"/>
                  </a:lnTo>
                  <a:lnTo>
                    <a:pt x="76" y="172"/>
                  </a:lnTo>
                  <a:lnTo>
                    <a:pt x="89" y="163"/>
                  </a:lnTo>
                  <a:lnTo>
                    <a:pt x="102" y="151"/>
                  </a:lnTo>
                  <a:lnTo>
                    <a:pt x="113" y="139"/>
                  </a:lnTo>
                  <a:lnTo>
                    <a:pt x="124" y="125"/>
                  </a:lnTo>
                  <a:lnTo>
                    <a:pt x="133" y="110"/>
                  </a:lnTo>
                  <a:lnTo>
                    <a:pt x="142" y="94"/>
                  </a:lnTo>
                  <a:lnTo>
                    <a:pt x="149" y="77"/>
                  </a:lnTo>
                  <a:lnTo>
                    <a:pt x="154" y="58"/>
                  </a:lnTo>
                  <a:lnTo>
                    <a:pt x="158" y="39"/>
                  </a:lnTo>
                  <a:lnTo>
                    <a:pt x="161" y="20"/>
                  </a:lnTo>
                  <a:lnTo>
                    <a:pt x="162"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6" name="Freeform 133"/>
            <p:cNvSpPr>
              <a:spLocks/>
            </p:cNvSpPr>
            <p:nvPr/>
          </p:nvSpPr>
          <p:spPr bwMode="auto">
            <a:xfrm>
              <a:off x="276" y="593"/>
              <a:ext cx="3" cy="2"/>
            </a:xfrm>
            <a:custGeom>
              <a:avLst/>
              <a:gdLst>
                <a:gd name="T0" fmla="*/ 2 w 3"/>
                <a:gd name="T1" fmla="*/ 1 h 2"/>
                <a:gd name="T2" fmla="*/ 1 w 3"/>
                <a:gd name="T3" fmla="*/ 1 h 2"/>
                <a:gd name="T4" fmla="*/ 0 w 3"/>
                <a:gd name="T5" fmla="*/ 0 h 2"/>
                <a:gd name="T6" fmla="*/ 1 w 3"/>
                <a:gd name="T7" fmla="*/ 0 h 2"/>
                <a:gd name="T8" fmla="*/ 2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lnTo>
                    <a:pt x="1" y="1"/>
                  </a:lnTo>
                  <a:lnTo>
                    <a:pt x="0" y="0"/>
                  </a:lnTo>
                  <a:lnTo>
                    <a:pt x="1" y="0"/>
                  </a:lnTo>
                  <a:lnTo>
                    <a:pt x="2"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7" name="Freeform 134"/>
            <p:cNvSpPr>
              <a:spLocks/>
            </p:cNvSpPr>
            <p:nvPr/>
          </p:nvSpPr>
          <p:spPr bwMode="auto">
            <a:xfrm>
              <a:off x="439" y="396"/>
              <a:ext cx="3" cy="1"/>
            </a:xfrm>
            <a:custGeom>
              <a:avLst/>
              <a:gdLst>
                <a:gd name="T0" fmla="*/ 1 w 3"/>
                <a:gd name="T1" fmla="*/ 0 h 1"/>
                <a:gd name="T2" fmla="*/ 0 w 3"/>
                <a:gd name="T3" fmla="*/ 0 h 1"/>
                <a:gd name="T4" fmla="*/ 1 w 3"/>
                <a:gd name="T5" fmla="*/ 0 h 1"/>
                <a:gd name="T6" fmla="*/ 2 w 3"/>
                <a:gd name="T7" fmla="*/ 0 h 1"/>
                <a:gd name="T8" fmla="*/ 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1" y="0"/>
                  </a:moveTo>
                  <a:lnTo>
                    <a:pt x="0" y="0"/>
                  </a:lnTo>
                  <a:lnTo>
                    <a:pt x="1" y="0"/>
                  </a:lnTo>
                  <a:lnTo>
                    <a:pt x="2" y="0"/>
                  </a:lnTo>
                  <a:lnTo>
                    <a:pt x="1"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8" name="Freeform 135"/>
            <p:cNvSpPr>
              <a:spLocks/>
            </p:cNvSpPr>
            <p:nvPr/>
          </p:nvSpPr>
          <p:spPr bwMode="auto">
            <a:xfrm>
              <a:off x="286" y="195"/>
              <a:ext cx="155" cy="203"/>
            </a:xfrm>
            <a:custGeom>
              <a:avLst/>
              <a:gdLst>
                <a:gd name="T0" fmla="*/ 154 w 155"/>
                <a:gd name="T1" fmla="*/ 202 h 203"/>
                <a:gd name="T2" fmla="*/ 154 w 155"/>
                <a:gd name="T3" fmla="*/ 182 h 203"/>
                <a:gd name="T4" fmla="*/ 152 w 155"/>
                <a:gd name="T5" fmla="*/ 162 h 203"/>
                <a:gd name="T6" fmla="*/ 148 w 155"/>
                <a:gd name="T7" fmla="*/ 143 h 203"/>
                <a:gd name="T8" fmla="*/ 143 w 155"/>
                <a:gd name="T9" fmla="*/ 124 h 203"/>
                <a:gd name="T10" fmla="*/ 137 w 155"/>
                <a:gd name="T11" fmla="*/ 107 h 203"/>
                <a:gd name="T12" fmla="*/ 130 w 155"/>
                <a:gd name="T13" fmla="*/ 90 h 203"/>
                <a:gd name="T14" fmla="*/ 121 w 155"/>
                <a:gd name="T15" fmla="*/ 74 h 203"/>
                <a:gd name="T16" fmla="*/ 111 w 155"/>
                <a:gd name="T17" fmla="*/ 60 h 203"/>
                <a:gd name="T18" fmla="*/ 100 w 155"/>
                <a:gd name="T19" fmla="*/ 47 h 203"/>
                <a:gd name="T20" fmla="*/ 88 w 155"/>
                <a:gd name="T21" fmla="*/ 35 h 203"/>
                <a:gd name="T22" fmla="*/ 75 w 155"/>
                <a:gd name="T23" fmla="*/ 25 h 203"/>
                <a:gd name="T24" fmla="*/ 61 w 155"/>
                <a:gd name="T25" fmla="*/ 16 h 203"/>
                <a:gd name="T26" fmla="*/ 47 w 155"/>
                <a:gd name="T27" fmla="*/ 9 h 203"/>
                <a:gd name="T28" fmla="*/ 32 w 155"/>
                <a:gd name="T29" fmla="*/ 4 h 203"/>
                <a:gd name="T30" fmla="*/ 16 w 155"/>
                <a:gd name="T31" fmla="*/ 1 h 203"/>
                <a:gd name="T32" fmla="*/ 0 w 155"/>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5" h="203">
                  <a:moveTo>
                    <a:pt x="154" y="202"/>
                  </a:moveTo>
                  <a:lnTo>
                    <a:pt x="154" y="182"/>
                  </a:lnTo>
                  <a:lnTo>
                    <a:pt x="152" y="162"/>
                  </a:lnTo>
                  <a:lnTo>
                    <a:pt x="148" y="143"/>
                  </a:lnTo>
                  <a:lnTo>
                    <a:pt x="143" y="124"/>
                  </a:lnTo>
                  <a:lnTo>
                    <a:pt x="137" y="107"/>
                  </a:lnTo>
                  <a:lnTo>
                    <a:pt x="130" y="90"/>
                  </a:lnTo>
                  <a:lnTo>
                    <a:pt x="121" y="74"/>
                  </a:lnTo>
                  <a:lnTo>
                    <a:pt x="111" y="60"/>
                  </a:lnTo>
                  <a:lnTo>
                    <a:pt x="100" y="47"/>
                  </a:lnTo>
                  <a:lnTo>
                    <a:pt x="88" y="35"/>
                  </a:lnTo>
                  <a:lnTo>
                    <a:pt x="75" y="25"/>
                  </a:lnTo>
                  <a:lnTo>
                    <a:pt x="61" y="16"/>
                  </a:lnTo>
                  <a:lnTo>
                    <a:pt x="47" y="9"/>
                  </a:lnTo>
                  <a:lnTo>
                    <a:pt x="32" y="4"/>
                  </a:lnTo>
                  <a:lnTo>
                    <a:pt x="16" y="1"/>
                  </a:lnTo>
                  <a:lnTo>
                    <a:pt x="0"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89" name="Freeform 136"/>
            <p:cNvSpPr>
              <a:spLocks/>
            </p:cNvSpPr>
            <p:nvPr/>
          </p:nvSpPr>
          <p:spPr bwMode="auto">
            <a:xfrm>
              <a:off x="439" y="396"/>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0" name="Freeform 137"/>
            <p:cNvSpPr>
              <a:spLocks/>
            </p:cNvSpPr>
            <p:nvPr/>
          </p:nvSpPr>
          <p:spPr bwMode="auto">
            <a:xfrm>
              <a:off x="284" y="193"/>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1" name="Freeform 138"/>
            <p:cNvSpPr>
              <a:spLocks/>
            </p:cNvSpPr>
            <p:nvPr/>
          </p:nvSpPr>
          <p:spPr bwMode="auto">
            <a:xfrm>
              <a:off x="122" y="194"/>
              <a:ext cx="164" cy="197"/>
            </a:xfrm>
            <a:custGeom>
              <a:avLst/>
              <a:gdLst>
                <a:gd name="T0" fmla="*/ 163 w 164"/>
                <a:gd name="T1" fmla="*/ 0 h 197"/>
                <a:gd name="T2" fmla="*/ 147 w 164"/>
                <a:gd name="T3" fmla="*/ 1 h 197"/>
                <a:gd name="T4" fmla="*/ 131 w 164"/>
                <a:gd name="T5" fmla="*/ 4 h 197"/>
                <a:gd name="T6" fmla="*/ 116 w 164"/>
                <a:gd name="T7" fmla="*/ 8 h 197"/>
                <a:gd name="T8" fmla="*/ 101 w 164"/>
                <a:gd name="T9" fmla="*/ 15 h 197"/>
                <a:gd name="T10" fmla="*/ 87 w 164"/>
                <a:gd name="T11" fmla="*/ 23 h 197"/>
                <a:gd name="T12" fmla="*/ 74 w 164"/>
                <a:gd name="T13" fmla="*/ 33 h 197"/>
                <a:gd name="T14" fmla="*/ 61 w 164"/>
                <a:gd name="T15" fmla="*/ 44 h 197"/>
                <a:gd name="T16" fmla="*/ 50 w 164"/>
                <a:gd name="T17" fmla="*/ 57 h 197"/>
                <a:gd name="T18" fmla="*/ 39 w 164"/>
                <a:gd name="T19" fmla="*/ 70 h 197"/>
                <a:gd name="T20" fmla="*/ 30 w 164"/>
                <a:gd name="T21" fmla="*/ 86 h 197"/>
                <a:gd name="T22" fmla="*/ 21 w 164"/>
                <a:gd name="T23" fmla="*/ 102 h 197"/>
                <a:gd name="T24" fmla="*/ 14 w 164"/>
                <a:gd name="T25" fmla="*/ 119 h 197"/>
                <a:gd name="T26" fmla="*/ 9 w 164"/>
                <a:gd name="T27" fmla="*/ 137 h 197"/>
                <a:gd name="T28" fmla="*/ 4 w 164"/>
                <a:gd name="T29" fmla="*/ 156 h 197"/>
                <a:gd name="T30" fmla="*/ 2 w 164"/>
                <a:gd name="T31" fmla="*/ 176 h 197"/>
                <a:gd name="T32" fmla="*/ 0 w 164"/>
                <a:gd name="T33" fmla="*/ 196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197">
                  <a:moveTo>
                    <a:pt x="163" y="0"/>
                  </a:moveTo>
                  <a:lnTo>
                    <a:pt x="147" y="1"/>
                  </a:lnTo>
                  <a:lnTo>
                    <a:pt x="131" y="4"/>
                  </a:lnTo>
                  <a:lnTo>
                    <a:pt x="116" y="8"/>
                  </a:lnTo>
                  <a:lnTo>
                    <a:pt x="101" y="15"/>
                  </a:lnTo>
                  <a:lnTo>
                    <a:pt x="87" y="23"/>
                  </a:lnTo>
                  <a:lnTo>
                    <a:pt x="74" y="33"/>
                  </a:lnTo>
                  <a:lnTo>
                    <a:pt x="61" y="44"/>
                  </a:lnTo>
                  <a:lnTo>
                    <a:pt x="50" y="57"/>
                  </a:lnTo>
                  <a:lnTo>
                    <a:pt x="39" y="70"/>
                  </a:lnTo>
                  <a:lnTo>
                    <a:pt x="30" y="86"/>
                  </a:lnTo>
                  <a:lnTo>
                    <a:pt x="21" y="102"/>
                  </a:lnTo>
                  <a:lnTo>
                    <a:pt x="14" y="119"/>
                  </a:lnTo>
                  <a:lnTo>
                    <a:pt x="9" y="137"/>
                  </a:lnTo>
                  <a:lnTo>
                    <a:pt x="4" y="156"/>
                  </a:lnTo>
                  <a:lnTo>
                    <a:pt x="2" y="176"/>
                  </a:lnTo>
                  <a:lnTo>
                    <a:pt x="0" y="196"/>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2" name="Freeform 139"/>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3" name="Freeform 140"/>
            <p:cNvSpPr>
              <a:spLocks/>
            </p:cNvSpPr>
            <p:nvPr/>
          </p:nvSpPr>
          <p:spPr bwMode="auto">
            <a:xfrm>
              <a:off x="121" y="391"/>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4" name="Freeform 141"/>
            <p:cNvSpPr>
              <a:spLocks/>
            </p:cNvSpPr>
            <p:nvPr/>
          </p:nvSpPr>
          <p:spPr bwMode="auto">
            <a:xfrm>
              <a:off x="122" y="390"/>
              <a:ext cx="156" cy="204"/>
            </a:xfrm>
            <a:custGeom>
              <a:avLst/>
              <a:gdLst>
                <a:gd name="T0" fmla="*/ 0 w 156"/>
                <a:gd name="T1" fmla="*/ 0 h 204"/>
                <a:gd name="T2" fmla="*/ 0 w 156"/>
                <a:gd name="T3" fmla="*/ 21 h 204"/>
                <a:gd name="T4" fmla="*/ 2 w 156"/>
                <a:gd name="T5" fmla="*/ 40 h 204"/>
                <a:gd name="T6" fmla="*/ 6 w 156"/>
                <a:gd name="T7" fmla="*/ 60 h 204"/>
                <a:gd name="T8" fmla="*/ 11 w 156"/>
                <a:gd name="T9" fmla="*/ 78 h 204"/>
                <a:gd name="T10" fmla="*/ 17 w 156"/>
                <a:gd name="T11" fmla="*/ 96 h 204"/>
                <a:gd name="T12" fmla="*/ 25 w 156"/>
                <a:gd name="T13" fmla="*/ 112 h 204"/>
                <a:gd name="T14" fmla="*/ 34 w 156"/>
                <a:gd name="T15" fmla="*/ 128 h 204"/>
                <a:gd name="T16" fmla="*/ 44 w 156"/>
                <a:gd name="T17" fmla="*/ 142 h 204"/>
                <a:gd name="T18" fmla="*/ 55 w 156"/>
                <a:gd name="T19" fmla="*/ 155 h 204"/>
                <a:gd name="T20" fmla="*/ 67 w 156"/>
                <a:gd name="T21" fmla="*/ 167 h 204"/>
                <a:gd name="T22" fmla="*/ 80 w 156"/>
                <a:gd name="T23" fmla="*/ 177 h 204"/>
                <a:gd name="T24" fmla="*/ 94 w 156"/>
                <a:gd name="T25" fmla="*/ 186 h 204"/>
                <a:gd name="T26" fmla="*/ 108 w 156"/>
                <a:gd name="T27" fmla="*/ 193 h 204"/>
                <a:gd name="T28" fmla="*/ 123 w 156"/>
                <a:gd name="T29" fmla="*/ 198 h 204"/>
                <a:gd name="T30" fmla="*/ 139 w 156"/>
                <a:gd name="T31" fmla="*/ 201 h 204"/>
                <a:gd name="T32" fmla="*/ 155 w 156"/>
                <a:gd name="T33" fmla="*/ 203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6" h="204">
                  <a:moveTo>
                    <a:pt x="0" y="0"/>
                  </a:moveTo>
                  <a:lnTo>
                    <a:pt x="0" y="21"/>
                  </a:lnTo>
                  <a:lnTo>
                    <a:pt x="2" y="40"/>
                  </a:lnTo>
                  <a:lnTo>
                    <a:pt x="6" y="60"/>
                  </a:lnTo>
                  <a:lnTo>
                    <a:pt x="11" y="78"/>
                  </a:lnTo>
                  <a:lnTo>
                    <a:pt x="17" y="96"/>
                  </a:lnTo>
                  <a:lnTo>
                    <a:pt x="25" y="112"/>
                  </a:lnTo>
                  <a:lnTo>
                    <a:pt x="34" y="128"/>
                  </a:lnTo>
                  <a:lnTo>
                    <a:pt x="44" y="142"/>
                  </a:lnTo>
                  <a:lnTo>
                    <a:pt x="55" y="155"/>
                  </a:lnTo>
                  <a:lnTo>
                    <a:pt x="67" y="167"/>
                  </a:lnTo>
                  <a:lnTo>
                    <a:pt x="80" y="177"/>
                  </a:lnTo>
                  <a:lnTo>
                    <a:pt x="94" y="186"/>
                  </a:lnTo>
                  <a:lnTo>
                    <a:pt x="108" y="193"/>
                  </a:lnTo>
                  <a:lnTo>
                    <a:pt x="123" y="198"/>
                  </a:lnTo>
                  <a:lnTo>
                    <a:pt x="139" y="201"/>
                  </a:lnTo>
                  <a:lnTo>
                    <a:pt x="155" y="203"/>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5" name="Freeform 142"/>
            <p:cNvSpPr>
              <a:spLocks/>
            </p:cNvSpPr>
            <p:nvPr/>
          </p:nvSpPr>
          <p:spPr bwMode="auto">
            <a:xfrm>
              <a:off x="121" y="390"/>
              <a:ext cx="3" cy="3"/>
            </a:xfrm>
            <a:custGeom>
              <a:avLst/>
              <a:gdLst>
                <a:gd name="T0" fmla="*/ 0 w 3"/>
                <a:gd name="T1" fmla="*/ 2 h 3"/>
                <a:gd name="T2" fmla="*/ 0 w 3"/>
                <a:gd name="T3" fmla="*/ 1 h 3"/>
                <a:gd name="T4" fmla="*/ 2 w 3"/>
                <a:gd name="T5" fmla="*/ 0 h 3"/>
                <a:gd name="T6" fmla="*/ 2 w 3"/>
                <a:gd name="T7" fmla="*/ 1 h 3"/>
                <a:gd name="T8" fmla="*/ 0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2"/>
                  </a:moveTo>
                  <a:lnTo>
                    <a:pt x="0" y="1"/>
                  </a:lnTo>
                  <a:lnTo>
                    <a:pt x="2" y="0"/>
                  </a:lnTo>
                  <a:lnTo>
                    <a:pt x="2" y="1"/>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6" name="Freeform 143"/>
            <p:cNvSpPr>
              <a:spLocks/>
            </p:cNvSpPr>
            <p:nvPr/>
          </p:nvSpPr>
          <p:spPr bwMode="auto">
            <a:xfrm>
              <a:off x="277" y="593"/>
              <a:ext cx="2" cy="2"/>
            </a:xfrm>
            <a:custGeom>
              <a:avLst/>
              <a:gdLst>
                <a:gd name="T0" fmla="*/ 0 w 2"/>
                <a:gd name="T1" fmla="*/ 0 h 2"/>
                <a:gd name="T2" fmla="*/ 1 w 2"/>
                <a:gd name="T3" fmla="*/ 0 h 2"/>
                <a:gd name="T4" fmla="*/ 1 w 2"/>
                <a:gd name="T5" fmla="*/ 1 h 2"/>
                <a:gd name="T6" fmla="*/ 0 w 2"/>
                <a:gd name="T7" fmla="*/ 1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1" y="0"/>
                  </a:lnTo>
                  <a:lnTo>
                    <a:pt x="1" y="1"/>
                  </a:lnTo>
                  <a:lnTo>
                    <a:pt x="0"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7" name="Freeform 144"/>
            <p:cNvSpPr>
              <a:spLocks/>
            </p:cNvSpPr>
            <p:nvPr/>
          </p:nvSpPr>
          <p:spPr bwMode="auto">
            <a:xfrm>
              <a:off x="277" y="396"/>
              <a:ext cx="95" cy="199"/>
            </a:xfrm>
            <a:custGeom>
              <a:avLst/>
              <a:gdLst>
                <a:gd name="T0" fmla="*/ 0 w 95"/>
                <a:gd name="T1" fmla="*/ 198 h 199"/>
                <a:gd name="T2" fmla="*/ 10 w 95"/>
                <a:gd name="T3" fmla="*/ 197 h 199"/>
                <a:gd name="T4" fmla="*/ 19 w 95"/>
                <a:gd name="T5" fmla="*/ 194 h 199"/>
                <a:gd name="T6" fmla="*/ 27 w 95"/>
                <a:gd name="T7" fmla="*/ 190 h 199"/>
                <a:gd name="T8" fmla="*/ 36 w 95"/>
                <a:gd name="T9" fmla="*/ 183 h 199"/>
                <a:gd name="T10" fmla="*/ 44 w 95"/>
                <a:gd name="T11" fmla="*/ 175 h 199"/>
                <a:gd name="T12" fmla="*/ 51 w 95"/>
                <a:gd name="T13" fmla="*/ 165 h 199"/>
                <a:gd name="T14" fmla="*/ 58 w 95"/>
                <a:gd name="T15" fmla="*/ 154 h 199"/>
                <a:gd name="T16" fmla="*/ 65 w 95"/>
                <a:gd name="T17" fmla="*/ 141 h 199"/>
                <a:gd name="T18" fmla="*/ 71 w 95"/>
                <a:gd name="T19" fmla="*/ 127 h 199"/>
                <a:gd name="T20" fmla="*/ 76 w 95"/>
                <a:gd name="T21" fmla="*/ 111 h 199"/>
                <a:gd name="T22" fmla="*/ 81 w 95"/>
                <a:gd name="T23" fmla="*/ 95 h 199"/>
                <a:gd name="T24" fmla="*/ 85 w 95"/>
                <a:gd name="T25" fmla="*/ 78 h 199"/>
                <a:gd name="T26" fmla="*/ 89 w 95"/>
                <a:gd name="T27" fmla="*/ 59 h 199"/>
                <a:gd name="T28" fmla="*/ 91 w 95"/>
                <a:gd name="T29" fmla="*/ 40 h 199"/>
                <a:gd name="T30" fmla="*/ 93 w 95"/>
                <a:gd name="T31" fmla="*/ 20 h 199"/>
                <a:gd name="T32" fmla="*/ 94 w 95"/>
                <a:gd name="T33" fmla="*/ 0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199">
                  <a:moveTo>
                    <a:pt x="0" y="198"/>
                  </a:moveTo>
                  <a:lnTo>
                    <a:pt x="10" y="197"/>
                  </a:lnTo>
                  <a:lnTo>
                    <a:pt x="19" y="194"/>
                  </a:lnTo>
                  <a:lnTo>
                    <a:pt x="27" y="190"/>
                  </a:lnTo>
                  <a:lnTo>
                    <a:pt x="36" y="183"/>
                  </a:lnTo>
                  <a:lnTo>
                    <a:pt x="44" y="175"/>
                  </a:lnTo>
                  <a:lnTo>
                    <a:pt x="51" y="165"/>
                  </a:lnTo>
                  <a:lnTo>
                    <a:pt x="58" y="154"/>
                  </a:lnTo>
                  <a:lnTo>
                    <a:pt x="65" y="141"/>
                  </a:lnTo>
                  <a:lnTo>
                    <a:pt x="71" y="127"/>
                  </a:lnTo>
                  <a:lnTo>
                    <a:pt x="76" y="111"/>
                  </a:lnTo>
                  <a:lnTo>
                    <a:pt x="81" y="95"/>
                  </a:lnTo>
                  <a:lnTo>
                    <a:pt x="85" y="78"/>
                  </a:lnTo>
                  <a:lnTo>
                    <a:pt x="89" y="59"/>
                  </a:lnTo>
                  <a:lnTo>
                    <a:pt x="91" y="40"/>
                  </a:lnTo>
                  <a:lnTo>
                    <a:pt x="93" y="20"/>
                  </a:lnTo>
                  <a:lnTo>
                    <a:pt x="94"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8" name="Freeform 145"/>
            <p:cNvSpPr>
              <a:spLocks/>
            </p:cNvSpPr>
            <p:nvPr/>
          </p:nvSpPr>
          <p:spPr bwMode="auto">
            <a:xfrm>
              <a:off x="276" y="593"/>
              <a:ext cx="3" cy="2"/>
            </a:xfrm>
            <a:custGeom>
              <a:avLst/>
              <a:gdLst>
                <a:gd name="T0" fmla="*/ 2 w 3"/>
                <a:gd name="T1" fmla="*/ 1 h 2"/>
                <a:gd name="T2" fmla="*/ 1 w 3"/>
                <a:gd name="T3" fmla="*/ 1 h 2"/>
                <a:gd name="T4" fmla="*/ 0 w 3"/>
                <a:gd name="T5" fmla="*/ 0 h 2"/>
                <a:gd name="T6" fmla="*/ 1 w 3"/>
                <a:gd name="T7" fmla="*/ 0 h 2"/>
                <a:gd name="T8" fmla="*/ 2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lnTo>
                    <a:pt x="1" y="1"/>
                  </a:lnTo>
                  <a:lnTo>
                    <a:pt x="0" y="0"/>
                  </a:lnTo>
                  <a:lnTo>
                    <a:pt x="1" y="0"/>
                  </a:lnTo>
                  <a:lnTo>
                    <a:pt x="2"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5999" name="Freeform 146"/>
            <p:cNvSpPr>
              <a:spLocks/>
            </p:cNvSpPr>
            <p:nvPr/>
          </p:nvSpPr>
          <p:spPr bwMode="auto">
            <a:xfrm>
              <a:off x="370" y="395"/>
              <a:ext cx="3" cy="2"/>
            </a:xfrm>
            <a:custGeom>
              <a:avLst/>
              <a:gdLst>
                <a:gd name="T0" fmla="*/ 0 w 3"/>
                <a:gd name="T1" fmla="*/ 1 h 2"/>
                <a:gd name="T2" fmla="*/ 0 w 3"/>
                <a:gd name="T3" fmla="*/ 0 h 2"/>
                <a:gd name="T4" fmla="*/ 2 w 3"/>
                <a:gd name="T5" fmla="*/ 0 h 2"/>
                <a:gd name="T6" fmla="*/ 2 w 3"/>
                <a:gd name="T7" fmla="*/ 1 h 2"/>
                <a:gd name="T8" fmla="*/ 0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1"/>
                  </a:moveTo>
                  <a:lnTo>
                    <a:pt x="0" y="0"/>
                  </a:lnTo>
                  <a:lnTo>
                    <a:pt x="2" y="0"/>
                  </a:lnTo>
                  <a:lnTo>
                    <a:pt x="2" y="1"/>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0" name="Freeform 147"/>
            <p:cNvSpPr>
              <a:spLocks/>
            </p:cNvSpPr>
            <p:nvPr/>
          </p:nvSpPr>
          <p:spPr bwMode="auto">
            <a:xfrm>
              <a:off x="286" y="194"/>
              <a:ext cx="86" cy="203"/>
            </a:xfrm>
            <a:custGeom>
              <a:avLst/>
              <a:gdLst>
                <a:gd name="T0" fmla="*/ 85 w 86"/>
                <a:gd name="T1" fmla="*/ 202 h 203"/>
                <a:gd name="T2" fmla="*/ 85 w 86"/>
                <a:gd name="T3" fmla="*/ 182 h 203"/>
                <a:gd name="T4" fmla="*/ 84 w 86"/>
                <a:gd name="T5" fmla="*/ 162 h 203"/>
                <a:gd name="T6" fmla="*/ 83 w 86"/>
                <a:gd name="T7" fmla="*/ 143 h 203"/>
                <a:gd name="T8" fmla="*/ 80 w 86"/>
                <a:gd name="T9" fmla="*/ 124 h 203"/>
                <a:gd name="T10" fmla="*/ 77 w 86"/>
                <a:gd name="T11" fmla="*/ 107 h 203"/>
                <a:gd name="T12" fmla="*/ 72 w 86"/>
                <a:gd name="T13" fmla="*/ 90 h 203"/>
                <a:gd name="T14" fmla="*/ 68 w 86"/>
                <a:gd name="T15" fmla="*/ 75 h 203"/>
                <a:gd name="T16" fmla="*/ 62 w 86"/>
                <a:gd name="T17" fmla="*/ 60 h 203"/>
                <a:gd name="T18" fmla="*/ 56 w 86"/>
                <a:gd name="T19" fmla="*/ 47 h 203"/>
                <a:gd name="T20" fmla="*/ 49 w 86"/>
                <a:gd name="T21" fmla="*/ 35 h 203"/>
                <a:gd name="T22" fmla="*/ 42 w 86"/>
                <a:gd name="T23" fmla="*/ 25 h 203"/>
                <a:gd name="T24" fmla="*/ 34 w 86"/>
                <a:gd name="T25" fmla="*/ 17 h 203"/>
                <a:gd name="T26" fmla="*/ 26 w 86"/>
                <a:gd name="T27" fmla="*/ 10 h 203"/>
                <a:gd name="T28" fmla="*/ 18 w 86"/>
                <a:gd name="T29" fmla="*/ 5 h 203"/>
                <a:gd name="T30" fmla="*/ 9 w 86"/>
                <a:gd name="T31" fmla="*/ 2 h 203"/>
                <a:gd name="T32" fmla="*/ 0 w 86"/>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03">
                  <a:moveTo>
                    <a:pt x="85" y="202"/>
                  </a:moveTo>
                  <a:lnTo>
                    <a:pt x="85" y="182"/>
                  </a:lnTo>
                  <a:lnTo>
                    <a:pt x="84" y="162"/>
                  </a:lnTo>
                  <a:lnTo>
                    <a:pt x="83" y="143"/>
                  </a:lnTo>
                  <a:lnTo>
                    <a:pt x="80" y="124"/>
                  </a:lnTo>
                  <a:lnTo>
                    <a:pt x="77" y="107"/>
                  </a:lnTo>
                  <a:lnTo>
                    <a:pt x="72" y="90"/>
                  </a:lnTo>
                  <a:lnTo>
                    <a:pt x="68" y="75"/>
                  </a:lnTo>
                  <a:lnTo>
                    <a:pt x="62" y="60"/>
                  </a:lnTo>
                  <a:lnTo>
                    <a:pt x="56" y="47"/>
                  </a:lnTo>
                  <a:lnTo>
                    <a:pt x="49" y="35"/>
                  </a:lnTo>
                  <a:lnTo>
                    <a:pt x="42" y="25"/>
                  </a:lnTo>
                  <a:lnTo>
                    <a:pt x="34" y="17"/>
                  </a:lnTo>
                  <a:lnTo>
                    <a:pt x="26" y="10"/>
                  </a:lnTo>
                  <a:lnTo>
                    <a:pt x="18" y="5"/>
                  </a:lnTo>
                  <a:lnTo>
                    <a:pt x="9" y="2"/>
                  </a:lnTo>
                  <a:lnTo>
                    <a:pt x="0"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1" name="Freeform 148"/>
            <p:cNvSpPr>
              <a:spLocks/>
            </p:cNvSpPr>
            <p:nvPr/>
          </p:nvSpPr>
          <p:spPr bwMode="auto">
            <a:xfrm>
              <a:off x="369" y="395"/>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2" name="Freeform 149"/>
            <p:cNvSpPr>
              <a:spLocks/>
            </p:cNvSpPr>
            <p:nvPr/>
          </p:nvSpPr>
          <p:spPr bwMode="auto">
            <a:xfrm>
              <a:off x="284" y="193"/>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3" name="Freeform 150"/>
            <p:cNvSpPr>
              <a:spLocks/>
            </p:cNvSpPr>
            <p:nvPr/>
          </p:nvSpPr>
          <p:spPr bwMode="auto">
            <a:xfrm>
              <a:off x="192" y="195"/>
              <a:ext cx="94" cy="198"/>
            </a:xfrm>
            <a:custGeom>
              <a:avLst/>
              <a:gdLst>
                <a:gd name="T0" fmla="*/ 93 w 94"/>
                <a:gd name="T1" fmla="*/ 0 h 198"/>
                <a:gd name="T2" fmla="*/ 84 w 94"/>
                <a:gd name="T3" fmla="*/ 0 h 198"/>
                <a:gd name="T4" fmla="*/ 75 w 94"/>
                <a:gd name="T5" fmla="*/ 3 h 198"/>
                <a:gd name="T6" fmla="*/ 66 w 94"/>
                <a:gd name="T7" fmla="*/ 8 h 198"/>
                <a:gd name="T8" fmla="*/ 57 w 94"/>
                <a:gd name="T9" fmla="*/ 14 h 198"/>
                <a:gd name="T10" fmla="*/ 49 w 94"/>
                <a:gd name="T11" fmla="*/ 23 h 198"/>
                <a:gd name="T12" fmla="*/ 42 w 94"/>
                <a:gd name="T13" fmla="*/ 32 h 198"/>
                <a:gd name="T14" fmla="*/ 35 w 94"/>
                <a:gd name="T15" fmla="*/ 44 h 198"/>
                <a:gd name="T16" fmla="*/ 28 w 94"/>
                <a:gd name="T17" fmla="*/ 56 h 198"/>
                <a:gd name="T18" fmla="*/ 22 w 94"/>
                <a:gd name="T19" fmla="*/ 71 h 198"/>
                <a:gd name="T20" fmla="*/ 17 w 94"/>
                <a:gd name="T21" fmla="*/ 86 h 198"/>
                <a:gd name="T22" fmla="*/ 12 w 94"/>
                <a:gd name="T23" fmla="*/ 102 h 198"/>
                <a:gd name="T24" fmla="*/ 8 w 94"/>
                <a:gd name="T25" fmla="*/ 120 h 198"/>
                <a:gd name="T26" fmla="*/ 5 w 94"/>
                <a:gd name="T27" fmla="*/ 138 h 198"/>
                <a:gd name="T28" fmla="*/ 2 w 94"/>
                <a:gd name="T29" fmla="*/ 157 h 198"/>
                <a:gd name="T30" fmla="*/ 1 w 94"/>
                <a:gd name="T31" fmla="*/ 177 h 198"/>
                <a:gd name="T32" fmla="*/ 0 w 94"/>
                <a:gd name="T33" fmla="*/ 197 h 1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4" h="198">
                  <a:moveTo>
                    <a:pt x="93" y="0"/>
                  </a:moveTo>
                  <a:lnTo>
                    <a:pt x="84" y="0"/>
                  </a:lnTo>
                  <a:lnTo>
                    <a:pt x="75" y="3"/>
                  </a:lnTo>
                  <a:lnTo>
                    <a:pt x="66" y="8"/>
                  </a:lnTo>
                  <a:lnTo>
                    <a:pt x="57" y="14"/>
                  </a:lnTo>
                  <a:lnTo>
                    <a:pt x="49" y="23"/>
                  </a:lnTo>
                  <a:lnTo>
                    <a:pt x="42" y="32"/>
                  </a:lnTo>
                  <a:lnTo>
                    <a:pt x="35" y="44"/>
                  </a:lnTo>
                  <a:lnTo>
                    <a:pt x="28" y="56"/>
                  </a:lnTo>
                  <a:lnTo>
                    <a:pt x="22" y="71"/>
                  </a:lnTo>
                  <a:lnTo>
                    <a:pt x="17" y="86"/>
                  </a:lnTo>
                  <a:lnTo>
                    <a:pt x="12" y="102"/>
                  </a:lnTo>
                  <a:lnTo>
                    <a:pt x="8" y="120"/>
                  </a:lnTo>
                  <a:lnTo>
                    <a:pt x="5" y="138"/>
                  </a:lnTo>
                  <a:lnTo>
                    <a:pt x="2" y="157"/>
                  </a:lnTo>
                  <a:lnTo>
                    <a:pt x="1" y="177"/>
                  </a:lnTo>
                  <a:lnTo>
                    <a:pt x="0" y="197"/>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4" name="Freeform 151"/>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5" name="Freeform 152"/>
            <p:cNvSpPr>
              <a:spLocks/>
            </p:cNvSpPr>
            <p:nvPr/>
          </p:nvSpPr>
          <p:spPr bwMode="auto">
            <a:xfrm>
              <a:off x="191" y="392"/>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6" name="Freeform 153"/>
            <p:cNvSpPr>
              <a:spLocks/>
            </p:cNvSpPr>
            <p:nvPr/>
          </p:nvSpPr>
          <p:spPr bwMode="auto">
            <a:xfrm>
              <a:off x="191" y="392"/>
              <a:ext cx="87" cy="203"/>
            </a:xfrm>
            <a:custGeom>
              <a:avLst/>
              <a:gdLst>
                <a:gd name="T0" fmla="*/ 0 w 87"/>
                <a:gd name="T1" fmla="*/ 0 h 203"/>
                <a:gd name="T2" fmla="*/ 1 w 87"/>
                <a:gd name="T3" fmla="*/ 21 h 203"/>
                <a:gd name="T4" fmla="*/ 2 w 87"/>
                <a:gd name="T5" fmla="*/ 41 h 203"/>
                <a:gd name="T6" fmla="*/ 3 w 87"/>
                <a:gd name="T7" fmla="*/ 60 h 203"/>
                <a:gd name="T8" fmla="*/ 6 w 87"/>
                <a:gd name="T9" fmla="*/ 78 h 203"/>
                <a:gd name="T10" fmla="*/ 10 w 87"/>
                <a:gd name="T11" fmla="*/ 96 h 203"/>
                <a:gd name="T12" fmla="*/ 14 w 87"/>
                <a:gd name="T13" fmla="*/ 112 h 203"/>
                <a:gd name="T14" fmla="*/ 19 w 87"/>
                <a:gd name="T15" fmla="*/ 128 h 203"/>
                <a:gd name="T16" fmla="*/ 24 w 87"/>
                <a:gd name="T17" fmla="*/ 142 h 203"/>
                <a:gd name="T18" fmla="*/ 30 w 87"/>
                <a:gd name="T19" fmla="*/ 155 h 203"/>
                <a:gd name="T20" fmla="*/ 37 w 87"/>
                <a:gd name="T21" fmla="*/ 167 h 203"/>
                <a:gd name="T22" fmla="*/ 44 w 87"/>
                <a:gd name="T23" fmla="*/ 177 h 203"/>
                <a:gd name="T24" fmla="*/ 52 w 87"/>
                <a:gd name="T25" fmla="*/ 185 h 203"/>
                <a:gd name="T26" fmla="*/ 60 w 87"/>
                <a:gd name="T27" fmla="*/ 192 h 203"/>
                <a:gd name="T28" fmla="*/ 68 w 87"/>
                <a:gd name="T29" fmla="*/ 197 h 203"/>
                <a:gd name="T30" fmla="*/ 77 w 87"/>
                <a:gd name="T31" fmla="*/ 201 h 203"/>
                <a:gd name="T32" fmla="*/ 86 w 87"/>
                <a:gd name="T33" fmla="*/ 202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 h="203">
                  <a:moveTo>
                    <a:pt x="0" y="0"/>
                  </a:moveTo>
                  <a:lnTo>
                    <a:pt x="1" y="21"/>
                  </a:lnTo>
                  <a:lnTo>
                    <a:pt x="2" y="41"/>
                  </a:lnTo>
                  <a:lnTo>
                    <a:pt x="3" y="60"/>
                  </a:lnTo>
                  <a:lnTo>
                    <a:pt x="6" y="78"/>
                  </a:lnTo>
                  <a:lnTo>
                    <a:pt x="10" y="96"/>
                  </a:lnTo>
                  <a:lnTo>
                    <a:pt x="14" y="112"/>
                  </a:lnTo>
                  <a:lnTo>
                    <a:pt x="19" y="128"/>
                  </a:lnTo>
                  <a:lnTo>
                    <a:pt x="24" y="142"/>
                  </a:lnTo>
                  <a:lnTo>
                    <a:pt x="30" y="155"/>
                  </a:lnTo>
                  <a:lnTo>
                    <a:pt x="37" y="167"/>
                  </a:lnTo>
                  <a:lnTo>
                    <a:pt x="44" y="177"/>
                  </a:lnTo>
                  <a:lnTo>
                    <a:pt x="52" y="185"/>
                  </a:lnTo>
                  <a:lnTo>
                    <a:pt x="60" y="192"/>
                  </a:lnTo>
                  <a:lnTo>
                    <a:pt x="68" y="197"/>
                  </a:lnTo>
                  <a:lnTo>
                    <a:pt x="77" y="201"/>
                  </a:lnTo>
                  <a:lnTo>
                    <a:pt x="86" y="202"/>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7" name="Freeform 154"/>
            <p:cNvSpPr>
              <a:spLocks/>
            </p:cNvSpPr>
            <p:nvPr/>
          </p:nvSpPr>
          <p:spPr bwMode="auto">
            <a:xfrm>
              <a:off x="191" y="392"/>
              <a:ext cx="2" cy="2"/>
            </a:xfrm>
            <a:custGeom>
              <a:avLst/>
              <a:gdLst>
                <a:gd name="T0" fmla="*/ 0 w 2"/>
                <a:gd name="T1" fmla="*/ 1 h 2"/>
                <a:gd name="T2" fmla="*/ 0 w 2"/>
                <a:gd name="T3" fmla="*/ 0 h 2"/>
                <a:gd name="T4" fmla="*/ 1 w 2"/>
                <a:gd name="T5" fmla="*/ 0 h 2"/>
                <a:gd name="T6" fmla="*/ 1 w 2"/>
                <a:gd name="T7" fmla="*/ 1 h 2"/>
                <a:gd name="T8" fmla="*/ 0 w 2"/>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0" y="0"/>
                  </a:lnTo>
                  <a:lnTo>
                    <a:pt x="1" y="0"/>
                  </a:lnTo>
                  <a:lnTo>
                    <a:pt x="1" y="1"/>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8" name="Freeform 155"/>
            <p:cNvSpPr>
              <a:spLocks/>
            </p:cNvSpPr>
            <p:nvPr/>
          </p:nvSpPr>
          <p:spPr bwMode="auto">
            <a:xfrm>
              <a:off x="277" y="593"/>
              <a:ext cx="2" cy="2"/>
            </a:xfrm>
            <a:custGeom>
              <a:avLst/>
              <a:gdLst>
                <a:gd name="T0" fmla="*/ 0 w 2"/>
                <a:gd name="T1" fmla="*/ 0 h 2"/>
                <a:gd name="T2" fmla="*/ 1 w 2"/>
                <a:gd name="T3" fmla="*/ 0 h 2"/>
                <a:gd name="T4" fmla="*/ 1 w 2"/>
                <a:gd name="T5" fmla="*/ 1 h 2"/>
                <a:gd name="T6" fmla="*/ 0 w 2"/>
                <a:gd name="T7" fmla="*/ 1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1" y="0"/>
                  </a:lnTo>
                  <a:lnTo>
                    <a:pt x="1" y="1"/>
                  </a:ln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09" name="Line 156"/>
            <p:cNvSpPr>
              <a:spLocks noChangeShapeType="1"/>
            </p:cNvSpPr>
            <p:nvPr/>
          </p:nvSpPr>
          <p:spPr bwMode="auto">
            <a:xfrm flipV="1">
              <a:off x="282" y="193"/>
              <a:ext cx="0" cy="402"/>
            </a:xfrm>
            <a:prstGeom prst="line">
              <a:avLst/>
            </a:prstGeom>
            <a:noFill/>
            <a:ln w="12699">
              <a:solidFill>
                <a:srgbClr val="D4E8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36010" name="Freeform 157"/>
            <p:cNvSpPr>
              <a:spLocks/>
            </p:cNvSpPr>
            <p:nvPr/>
          </p:nvSpPr>
          <p:spPr bwMode="auto">
            <a:xfrm>
              <a:off x="83" y="392"/>
              <a:ext cx="197" cy="51"/>
            </a:xfrm>
            <a:custGeom>
              <a:avLst/>
              <a:gdLst>
                <a:gd name="T0" fmla="*/ 0 w 197"/>
                <a:gd name="T1" fmla="*/ 0 h 51"/>
                <a:gd name="T2" fmla="*/ 3 w 197"/>
                <a:gd name="T3" fmla="*/ 5 h 51"/>
                <a:gd name="T4" fmla="*/ 7 w 197"/>
                <a:gd name="T5" fmla="*/ 10 h 51"/>
                <a:gd name="T6" fmla="*/ 13 w 197"/>
                <a:gd name="T7" fmla="*/ 14 h 51"/>
                <a:gd name="T8" fmla="*/ 20 w 197"/>
                <a:gd name="T9" fmla="*/ 19 h 51"/>
                <a:gd name="T10" fmla="*/ 28 w 197"/>
                <a:gd name="T11" fmla="*/ 23 h 51"/>
                <a:gd name="T12" fmla="*/ 38 w 197"/>
                <a:gd name="T13" fmla="*/ 27 h 51"/>
                <a:gd name="T14" fmla="*/ 49 w 197"/>
                <a:gd name="T15" fmla="*/ 31 h 51"/>
                <a:gd name="T16" fmla="*/ 61 w 197"/>
                <a:gd name="T17" fmla="*/ 34 h 51"/>
                <a:gd name="T18" fmla="*/ 74 w 197"/>
                <a:gd name="T19" fmla="*/ 37 h 51"/>
                <a:gd name="T20" fmla="*/ 89 w 197"/>
                <a:gd name="T21" fmla="*/ 40 h 51"/>
                <a:gd name="T22" fmla="*/ 104 w 197"/>
                <a:gd name="T23" fmla="*/ 43 h 51"/>
                <a:gd name="T24" fmla="*/ 121 w 197"/>
                <a:gd name="T25" fmla="*/ 45 h 51"/>
                <a:gd name="T26" fmla="*/ 138 w 197"/>
                <a:gd name="T27" fmla="*/ 47 h 51"/>
                <a:gd name="T28" fmla="*/ 157 w 197"/>
                <a:gd name="T29" fmla="*/ 48 h 51"/>
                <a:gd name="T30" fmla="*/ 176 w 197"/>
                <a:gd name="T31" fmla="*/ 49 h 51"/>
                <a:gd name="T32" fmla="*/ 196 w 197"/>
                <a:gd name="T33" fmla="*/ 5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7" h="51">
                  <a:moveTo>
                    <a:pt x="0" y="0"/>
                  </a:moveTo>
                  <a:lnTo>
                    <a:pt x="3" y="5"/>
                  </a:lnTo>
                  <a:lnTo>
                    <a:pt x="7" y="10"/>
                  </a:lnTo>
                  <a:lnTo>
                    <a:pt x="13" y="14"/>
                  </a:lnTo>
                  <a:lnTo>
                    <a:pt x="20" y="19"/>
                  </a:lnTo>
                  <a:lnTo>
                    <a:pt x="28" y="23"/>
                  </a:lnTo>
                  <a:lnTo>
                    <a:pt x="38" y="27"/>
                  </a:lnTo>
                  <a:lnTo>
                    <a:pt x="49" y="31"/>
                  </a:lnTo>
                  <a:lnTo>
                    <a:pt x="61" y="34"/>
                  </a:lnTo>
                  <a:lnTo>
                    <a:pt x="74" y="37"/>
                  </a:lnTo>
                  <a:lnTo>
                    <a:pt x="89" y="40"/>
                  </a:lnTo>
                  <a:lnTo>
                    <a:pt x="104" y="43"/>
                  </a:lnTo>
                  <a:lnTo>
                    <a:pt x="121" y="45"/>
                  </a:lnTo>
                  <a:lnTo>
                    <a:pt x="138" y="47"/>
                  </a:lnTo>
                  <a:lnTo>
                    <a:pt x="157" y="48"/>
                  </a:lnTo>
                  <a:lnTo>
                    <a:pt x="176" y="49"/>
                  </a:lnTo>
                  <a:lnTo>
                    <a:pt x="196" y="5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1" name="Freeform 158"/>
            <p:cNvSpPr>
              <a:spLocks/>
            </p:cNvSpPr>
            <p:nvPr/>
          </p:nvSpPr>
          <p:spPr bwMode="auto">
            <a:xfrm>
              <a:off x="82" y="392"/>
              <a:ext cx="2" cy="1"/>
            </a:xfrm>
            <a:custGeom>
              <a:avLst/>
              <a:gdLst>
                <a:gd name="T0" fmla="*/ 0 w 2"/>
                <a:gd name="T1" fmla="*/ 0 h 1"/>
                <a:gd name="T2" fmla="*/ 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2" name="Freeform 159"/>
            <p:cNvSpPr>
              <a:spLocks/>
            </p:cNvSpPr>
            <p:nvPr/>
          </p:nvSpPr>
          <p:spPr bwMode="auto">
            <a:xfrm>
              <a:off x="278" y="441"/>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3" name="Freeform 160"/>
            <p:cNvSpPr>
              <a:spLocks/>
            </p:cNvSpPr>
            <p:nvPr/>
          </p:nvSpPr>
          <p:spPr bwMode="auto">
            <a:xfrm>
              <a:off x="278" y="398"/>
              <a:ext cx="203" cy="44"/>
            </a:xfrm>
            <a:custGeom>
              <a:avLst/>
              <a:gdLst>
                <a:gd name="T0" fmla="*/ 0 w 203"/>
                <a:gd name="T1" fmla="*/ 43 h 44"/>
                <a:gd name="T2" fmla="*/ 20 w 203"/>
                <a:gd name="T3" fmla="*/ 43 h 44"/>
                <a:gd name="T4" fmla="*/ 39 w 203"/>
                <a:gd name="T5" fmla="*/ 42 h 44"/>
                <a:gd name="T6" fmla="*/ 57 w 203"/>
                <a:gd name="T7" fmla="*/ 42 h 44"/>
                <a:gd name="T8" fmla="*/ 75 w 203"/>
                <a:gd name="T9" fmla="*/ 40 h 44"/>
                <a:gd name="T10" fmla="*/ 91 w 203"/>
                <a:gd name="T11" fmla="*/ 39 h 44"/>
                <a:gd name="T12" fmla="*/ 107 w 203"/>
                <a:gd name="T13" fmla="*/ 37 h 44"/>
                <a:gd name="T14" fmla="*/ 121 w 203"/>
                <a:gd name="T15" fmla="*/ 34 h 44"/>
                <a:gd name="T16" fmla="*/ 134 w 203"/>
                <a:gd name="T17" fmla="*/ 31 h 44"/>
                <a:gd name="T18" fmla="*/ 147 w 203"/>
                <a:gd name="T19" fmla="*/ 28 h 44"/>
                <a:gd name="T20" fmla="*/ 158 w 203"/>
                <a:gd name="T21" fmla="*/ 25 h 44"/>
                <a:gd name="T22" fmla="*/ 168 w 203"/>
                <a:gd name="T23" fmla="*/ 21 h 44"/>
                <a:gd name="T24" fmla="*/ 177 w 203"/>
                <a:gd name="T25" fmla="*/ 17 h 44"/>
                <a:gd name="T26" fmla="*/ 185 w 203"/>
                <a:gd name="T27" fmla="*/ 13 h 44"/>
                <a:gd name="T28" fmla="*/ 192 w 203"/>
                <a:gd name="T29" fmla="*/ 9 h 44"/>
                <a:gd name="T30" fmla="*/ 197 w 203"/>
                <a:gd name="T31" fmla="*/ 5 h 44"/>
                <a:gd name="T32" fmla="*/ 202 w 203"/>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44">
                  <a:moveTo>
                    <a:pt x="0" y="43"/>
                  </a:moveTo>
                  <a:lnTo>
                    <a:pt x="20" y="43"/>
                  </a:lnTo>
                  <a:lnTo>
                    <a:pt x="39" y="42"/>
                  </a:lnTo>
                  <a:lnTo>
                    <a:pt x="57" y="42"/>
                  </a:lnTo>
                  <a:lnTo>
                    <a:pt x="75" y="40"/>
                  </a:lnTo>
                  <a:lnTo>
                    <a:pt x="91" y="39"/>
                  </a:lnTo>
                  <a:lnTo>
                    <a:pt x="107" y="37"/>
                  </a:lnTo>
                  <a:lnTo>
                    <a:pt x="121" y="34"/>
                  </a:lnTo>
                  <a:lnTo>
                    <a:pt x="134" y="31"/>
                  </a:lnTo>
                  <a:lnTo>
                    <a:pt x="147" y="28"/>
                  </a:lnTo>
                  <a:lnTo>
                    <a:pt x="158" y="25"/>
                  </a:lnTo>
                  <a:lnTo>
                    <a:pt x="168" y="21"/>
                  </a:lnTo>
                  <a:lnTo>
                    <a:pt x="177" y="17"/>
                  </a:lnTo>
                  <a:lnTo>
                    <a:pt x="185" y="13"/>
                  </a:lnTo>
                  <a:lnTo>
                    <a:pt x="192" y="9"/>
                  </a:lnTo>
                  <a:lnTo>
                    <a:pt x="197" y="5"/>
                  </a:lnTo>
                  <a:lnTo>
                    <a:pt x="202"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4" name="Freeform 161"/>
            <p:cNvSpPr>
              <a:spLocks/>
            </p:cNvSpPr>
            <p:nvPr/>
          </p:nvSpPr>
          <p:spPr bwMode="auto">
            <a:xfrm>
              <a:off x="278" y="441"/>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5" name="Freeform 162"/>
            <p:cNvSpPr>
              <a:spLocks/>
            </p:cNvSpPr>
            <p:nvPr/>
          </p:nvSpPr>
          <p:spPr bwMode="auto">
            <a:xfrm>
              <a:off x="480" y="399"/>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6" name="Freeform 163"/>
            <p:cNvSpPr>
              <a:spLocks/>
            </p:cNvSpPr>
            <p:nvPr/>
          </p:nvSpPr>
          <p:spPr bwMode="auto">
            <a:xfrm>
              <a:off x="100" y="473"/>
              <a:ext cx="180" cy="46"/>
            </a:xfrm>
            <a:custGeom>
              <a:avLst/>
              <a:gdLst>
                <a:gd name="T0" fmla="*/ 0 w 180"/>
                <a:gd name="T1" fmla="*/ 0 h 46"/>
                <a:gd name="T2" fmla="*/ 1 w 180"/>
                <a:gd name="T3" fmla="*/ 3 h 46"/>
                <a:gd name="T4" fmla="*/ 3 w 180"/>
                <a:gd name="T5" fmla="*/ 7 h 46"/>
                <a:gd name="T6" fmla="*/ 8 w 180"/>
                <a:gd name="T7" fmla="*/ 10 h 46"/>
                <a:gd name="T8" fmla="*/ 14 w 180"/>
                <a:gd name="T9" fmla="*/ 14 h 46"/>
                <a:gd name="T10" fmla="*/ 21 w 180"/>
                <a:gd name="T11" fmla="*/ 17 h 46"/>
                <a:gd name="T12" fmla="*/ 30 w 180"/>
                <a:gd name="T13" fmla="*/ 21 h 46"/>
                <a:gd name="T14" fmla="*/ 40 w 180"/>
                <a:gd name="T15" fmla="*/ 24 h 46"/>
                <a:gd name="T16" fmla="*/ 52 w 180"/>
                <a:gd name="T17" fmla="*/ 28 h 46"/>
                <a:gd name="T18" fmla="*/ 65 w 180"/>
                <a:gd name="T19" fmla="*/ 31 h 46"/>
                <a:gd name="T20" fmla="*/ 78 w 180"/>
                <a:gd name="T21" fmla="*/ 34 h 46"/>
                <a:gd name="T22" fmla="*/ 93 w 180"/>
                <a:gd name="T23" fmla="*/ 37 h 46"/>
                <a:gd name="T24" fmla="*/ 109 w 180"/>
                <a:gd name="T25" fmla="*/ 39 h 46"/>
                <a:gd name="T26" fmla="*/ 125 w 180"/>
                <a:gd name="T27" fmla="*/ 41 h 46"/>
                <a:gd name="T28" fmla="*/ 142 w 180"/>
                <a:gd name="T29" fmla="*/ 43 h 46"/>
                <a:gd name="T30" fmla="*/ 160 w 180"/>
                <a:gd name="T31" fmla="*/ 44 h 46"/>
                <a:gd name="T32" fmla="*/ 179 w 180"/>
                <a:gd name="T33" fmla="*/ 45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46">
                  <a:moveTo>
                    <a:pt x="0" y="0"/>
                  </a:moveTo>
                  <a:lnTo>
                    <a:pt x="1" y="3"/>
                  </a:lnTo>
                  <a:lnTo>
                    <a:pt x="3" y="7"/>
                  </a:lnTo>
                  <a:lnTo>
                    <a:pt x="8" y="10"/>
                  </a:lnTo>
                  <a:lnTo>
                    <a:pt x="14" y="14"/>
                  </a:lnTo>
                  <a:lnTo>
                    <a:pt x="21" y="17"/>
                  </a:lnTo>
                  <a:lnTo>
                    <a:pt x="30" y="21"/>
                  </a:lnTo>
                  <a:lnTo>
                    <a:pt x="40" y="24"/>
                  </a:lnTo>
                  <a:lnTo>
                    <a:pt x="52" y="28"/>
                  </a:lnTo>
                  <a:lnTo>
                    <a:pt x="65" y="31"/>
                  </a:lnTo>
                  <a:lnTo>
                    <a:pt x="78" y="34"/>
                  </a:lnTo>
                  <a:lnTo>
                    <a:pt x="93" y="37"/>
                  </a:lnTo>
                  <a:lnTo>
                    <a:pt x="109" y="39"/>
                  </a:lnTo>
                  <a:lnTo>
                    <a:pt x="125" y="41"/>
                  </a:lnTo>
                  <a:lnTo>
                    <a:pt x="142" y="43"/>
                  </a:lnTo>
                  <a:lnTo>
                    <a:pt x="160" y="44"/>
                  </a:lnTo>
                  <a:lnTo>
                    <a:pt x="179" y="45"/>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7" name="Freeform 164"/>
            <p:cNvSpPr>
              <a:spLocks/>
            </p:cNvSpPr>
            <p:nvPr/>
          </p:nvSpPr>
          <p:spPr bwMode="auto">
            <a:xfrm>
              <a:off x="100" y="472"/>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8" name="Freeform 165"/>
            <p:cNvSpPr>
              <a:spLocks/>
            </p:cNvSpPr>
            <p:nvPr/>
          </p:nvSpPr>
          <p:spPr bwMode="auto">
            <a:xfrm>
              <a:off x="279" y="516"/>
              <a:ext cx="1" cy="3"/>
            </a:xfrm>
            <a:custGeom>
              <a:avLst/>
              <a:gdLst>
                <a:gd name="T0" fmla="*/ 0 w 1"/>
                <a:gd name="T1" fmla="*/ 0 h 3"/>
                <a:gd name="T2" fmla="*/ 0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2"/>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19" name="Freeform 166"/>
            <p:cNvSpPr>
              <a:spLocks/>
            </p:cNvSpPr>
            <p:nvPr/>
          </p:nvSpPr>
          <p:spPr bwMode="auto">
            <a:xfrm>
              <a:off x="279" y="480"/>
              <a:ext cx="182" cy="39"/>
            </a:xfrm>
            <a:custGeom>
              <a:avLst/>
              <a:gdLst>
                <a:gd name="T0" fmla="*/ 0 w 182"/>
                <a:gd name="T1" fmla="*/ 38 h 39"/>
                <a:gd name="T2" fmla="*/ 19 w 182"/>
                <a:gd name="T3" fmla="*/ 38 h 39"/>
                <a:gd name="T4" fmla="*/ 37 w 182"/>
                <a:gd name="T5" fmla="*/ 37 h 39"/>
                <a:gd name="T6" fmla="*/ 54 w 182"/>
                <a:gd name="T7" fmla="*/ 36 h 39"/>
                <a:gd name="T8" fmla="*/ 70 w 182"/>
                <a:gd name="T9" fmla="*/ 35 h 39"/>
                <a:gd name="T10" fmla="*/ 86 w 182"/>
                <a:gd name="T11" fmla="*/ 33 h 39"/>
                <a:gd name="T12" fmla="*/ 101 w 182"/>
                <a:gd name="T13" fmla="*/ 31 h 39"/>
                <a:gd name="T14" fmla="*/ 115 w 182"/>
                <a:gd name="T15" fmla="*/ 28 h 39"/>
                <a:gd name="T16" fmla="*/ 128 w 182"/>
                <a:gd name="T17" fmla="*/ 26 h 39"/>
                <a:gd name="T18" fmla="*/ 140 w 182"/>
                <a:gd name="T19" fmla="*/ 23 h 39"/>
                <a:gd name="T20" fmla="*/ 150 w 182"/>
                <a:gd name="T21" fmla="*/ 20 h 39"/>
                <a:gd name="T22" fmla="*/ 159 w 182"/>
                <a:gd name="T23" fmla="*/ 16 h 39"/>
                <a:gd name="T24" fmla="*/ 167 w 182"/>
                <a:gd name="T25" fmla="*/ 13 h 39"/>
                <a:gd name="T26" fmla="*/ 173 w 182"/>
                <a:gd name="T27" fmla="*/ 10 h 39"/>
                <a:gd name="T28" fmla="*/ 177 w 182"/>
                <a:gd name="T29" fmla="*/ 6 h 39"/>
                <a:gd name="T30" fmla="*/ 180 w 182"/>
                <a:gd name="T31" fmla="*/ 3 h 39"/>
                <a:gd name="T32" fmla="*/ 181 w 182"/>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2" h="39">
                  <a:moveTo>
                    <a:pt x="0" y="38"/>
                  </a:moveTo>
                  <a:lnTo>
                    <a:pt x="19" y="38"/>
                  </a:lnTo>
                  <a:lnTo>
                    <a:pt x="37" y="37"/>
                  </a:lnTo>
                  <a:lnTo>
                    <a:pt x="54" y="36"/>
                  </a:lnTo>
                  <a:lnTo>
                    <a:pt x="70" y="35"/>
                  </a:lnTo>
                  <a:lnTo>
                    <a:pt x="86" y="33"/>
                  </a:lnTo>
                  <a:lnTo>
                    <a:pt x="101" y="31"/>
                  </a:lnTo>
                  <a:lnTo>
                    <a:pt x="115" y="28"/>
                  </a:lnTo>
                  <a:lnTo>
                    <a:pt x="128" y="26"/>
                  </a:lnTo>
                  <a:lnTo>
                    <a:pt x="140" y="23"/>
                  </a:lnTo>
                  <a:lnTo>
                    <a:pt x="150" y="20"/>
                  </a:lnTo>
                  <a:lnTo>
                    <a:pt x="159" y="16"/>
                  </a:lnTo>
                  <a:lnTo>
                    <a:pt x="167" y="13"/>
                  </a:lnTo>
                  <a:lnTo>
                    <a:pt x="173" y="10"/>
                  </a:lnTo>
                  <a:lnTo>
                    <a:pt x="177" y="6"/>
                  </a:lnTo>
                  <a:lnTo>
                    <a:pt x="180" y="3"/>
                  </a:lnTo>
                  <a:lnTo>
                    <a:pt x="181"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0" name="Freeform 167"/>
            <p:cNvSpPr>
              <a:spLocks/>
            </p:cNvSpPr>
            <p:nvPr/>
          </p:nvSpPr>
          <p:spPr bwMode="auto">
            <a:xfrm>
              <a:off x="279" y="516"/>
              <a:ext cx="1" cy="3"/>
            </a:xfrm>
            <a:custGeom>
              <a:avLst/>
              <a:gdLst>
                <a:gd name="T0" fmla="*/ 0 w 1"/>
                <a:gd name="T1" fmla="*/ 2 h 3"/>
                <a:gd name="T2" fmla="*/ 0 w 1"/>
                <a:gd name="T3" fmla="*/ 0 h 3"/>
                <a:gd name="T4" fmla="*/ 0 w 1"/>
                <a:gd name="T5" fmla="*/ 2 h 3"/>
                <a:gd name="T6" fmla="*/ 0 60000 65536"/>
                <a:gd name="T7" fmla="*/ 0 60000 65536"/>
                <a:gd name="T8" fmla="*/ 0 60000 65536"/>
              </a:gdLst>
              <a:ahLst/>
              <a:cxnLst>
                <a:cxn ang="T6">
                  <a:pos x="T0" y="T1"/>
                </a:cxn>
                <a:cxn ang="T7">
                  <a:pos x="T2" y="T3"/>
                </a:cxn>
                <a:cxn ang="T8">
                  <a:pos x="T4" y="T5"/>
                </a:cxn>
              </a:cxnLst>
              <a:rect l="0" t="0" r="r" b="b"/>
              <a:pathLst>
                <a:path w="1" h="3">
                  <a:moveTo>
                    <a:pt x="0" y="2"/>
                  </a:moveTo>
                  <a:lnTo>
                    <a:pt x="0"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1" name="Freeform 168"/>
            <p:cNvSpPr>
              <a:spLocks/>
            </p:cNvSpPr>
            <p:nvPr/>
          </p:nvSpPr>
          <p:spPr bwMode="auto">
            <a:xfrm>
              <a:off x="103" y="306"/>
              <a:ext cx="181" cy="45"/>
            </a:xfrm>
            <a:custGeom>
              <a:avLst/>
              <a:gdLst>
                <a:gd name="T0" fmla="*/ 0 w 181"/>
                <a:gd name="T1" fmla="*/ 0 h 45"/>
                <a:gd name="T2" fmla="*/ 0 w 181"/>
                <a:gd name="T3" fmla="*/ 3 h 45"/>
                <a:gd name="T4" fmla="*/ 3 w 181"/>
                <a:gd name="T5" fmla="*/ 6 h 45"/>
                <a:gd name="T6" fmla="*/ 8 w 181"/>
                <a:gd name="T7" fmla="*/ 10 h 45"/>
                <a:gd name="T8" fmla="*/ 14 w 181"/>
                <a:gd name="T9" fmla="*/ 13 h 45"/>
                <a:gd name="T10" fmla="*/ 21 w 181"/>
                <a:gd name="T11" fmla="*/ 17 h 45"/>
                <a:gd name="T12" fmla="*/ 30 w 181"/>
                <a:gd name="T13" fmla="*/ 21 h 45"/>
                <a:gd name="T14" fmla="*/ 40 w 181"/>
                <a:gd name="T15" fmla="*/ 24 h 45"/>
                <a:gd name="T16" fmla="*/ 52 w 181"/>
                <a:gd name="T17" fmla="*/ 28 h 45"/>
                <a:gd name="T18" fmla="*/ 65 w 181"/>
                <a:gd name="T19" fmla="*/ 31 h 45"/>
                <a:gd name="T20" fmla="*/ 79 w 181"/>
                <a:gd name="T21" fmla="*/ 34 h 45"/>
                <a:gd name="T22" fmla="*/ 94 w 181"/>
                <a:gd name="T23" fmla="*/ 37 h 45"/>
                <a:gd name="T24" fmla="*/ 109 w 181"/>
                <a:gd name="T25" fmla="*/ 39 h 45"/>
                <a:gd name="T26" fmla="*/ 126 w 181"/>
                <a:gd name="T27" fmla="*/ 41 h 45"/>
                <a:gd name="T28" fmla="*/ 143 w 181"/>
                <a:gd name="T29" fmla="*/ 43 h 45"/>
                <a:gd name="T30" fmla="*/ 161 w 181"/>
                <a:gd name="T31" fmla="*/ 44 h 45"/>
                <a:gd name="T32" fmla="*/ 180 w 181"/>
                <a:gd name="T33" fmla="*/ 44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1" h="45">
                  <a:moveTo>
                    <a:pt x="0" y="0"/>
                  </a:moveTo>
                  <a:lnTo>
                    <a:pt x="0" y="3"/>
                  </a:lnTo>
                  <a:lnTo>
                    <a:pt x="3" y="6"/>
                  </a:lnTo>
                  <a:lnTo>
                    <a:pt x="8" y="10"/>
                  </a:lnTo>
                  <a:lnTo>
                    <a:pt x="14" y="13"/>
                  </a:lnTo>
                  <a:lnTo>
                    <a:pt x="21" y="17"/>
                  </a:lnTo>
                  <a:lnTo>
                    <a:pt x="30" y="21"/>
                  </a:lnTo>
                  <a:lnTo>
                    <a:pt x="40" y="24"/>
                  </a:lnTo>
                  <a:lnTo>
                    <a:pt x="52" y="28"/>
                  </a:lnTo>
                  <a:lnTo>
                    <a:pt x="65" y="31"/>
                  </a:lnTo>
                  <a:lnTo>
                    <a:pt x="79" y="34"/>
                  </a:lnTo>
                  <a:lnTo>
                    <a:pt x="94" y="37"/>
                  </a:lnTo>
                  <a:lnTo>
                    <a:pt x="109" y="39"/>
                  </a:lnTo>
                  <a:lnTo>
                    <a:pt x="126" y="41"/>
                  </a:lnTo>
                  <a:lnTo>
                    <a:pt x="143" y="43"/>
                  </a:lnTo>
                  <a:lnTo>
                    <a:pt x="161" y="44"/>
                  </a:lnTo>
                  <a:lnTo>
                    <a:pt x="180" y="44"/>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2" name="Freeform 169"/>
            <p:cNvSpPr>
              <a:spLocks/>
            </p:cNvSpPr>
            <p:nvPr/>
          </p:nvSpPr>
          <p:spPr bwMode="auto">
            <a:xfrm>
              <a:off x="103" y="304"/>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3" name="Freeform 170"/>
            <p:cNvSpPr>
              <a:spLocks/>
            </p:cNvSpPr>
            <p:nvPr/>
          </p:nvSpPr>
          <p:spPr bwMode="auto">
            <a:xfrm>
              <a:off x="282" y="349"/>
              <a:ext cx="2" cy="3"/>
            </a:xfrm>
            <a:custGeom>
              <a:avLst/>
              <a:gdLst>
                <a:gd name="T0" fmla="*/ 1 w 2"/>
                <a:gd name="T1" fmla="*/ 0 h 3"/>
                <a:gd name="T2" fmla="*/ 0 w 2"/>
                <a:gd name="T3" fmla="*/ 2 h 3"/>
                <a:gd name="T4" fmla="*/ 1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1" y="0"/>
                  </a:moveTo>
                  <a:lnTo>
                    <a:pt x="0" y="2"/>
                  </a:lnTo>
                  <a:lnTo>
                    <a:pt x="1"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4" name="Freeform 171"/>
            <p:cNvSpPr>
              <a:spLocks/>
            </p:cNvSpPr>
            <p:nvPr/>
          </p:nvSpPr>
          <p:spPr bwMode="auto">
            <a:xfrm>
              <a:off x="282" y="313"/>
              <a:ext cx="181" cy="39"/>
            </a:xfrm>
            <a:custGeom>
              <a:avLst/>
              <a:gdLst>
                <a:gd name="T0" fmla="*/ 0 w 181"/>
                <a:gd name="T1" fmla="*/ 38 h 39"/>
                <a:gd name="T2" fmla="*/ 18 w 181"/>
                <a:gd name="T3" fmla="*/ 38 h 39"/>
                <a:gd name="T4" fmla="*/ 36 w 181"/>
                <a:gd name="T5" fmla="*/ 37 h 39"/>
                <a:gd name="T6" fmla="*/ 54 w 181"/>
                <a:gd name="T7" fmla="*/ 36 h 39"/>
                <a:gd name="T8" fmla="*/ 70 w 181"/>
                <a:gd name="T9" fmla="*/ 35 h 39"/>
                <a:gd name="T10" fmla="*/ 86 w 181"/>
                <a:gd name="T11" fmla="*/ 33 h 39"/>
                <a:gd name="T12" fmla="*/ 101 w 181"/>
                <a:gd name="T13" fmla="*/ 31 h 39"/>
                <a:gd name="T14" fmla="*/ 114 w 181"/>
                <a:gd name="T15" fmla="*/ 28 h 39"/>
                <a:gd name="T16" fmla="*/ 127 w 181"/>
                <a:gd name="T17" fmla="*/ 25 h 39"/>
                <a:gd name="T18" fmla="*/ 139 w 181"/>
                <a:gd name="T19" fmla="*/ 22 h 39"/>
                <a:gd name="T20" fmla="*/ 149 w 181"/>
                <a:gd name="T21" fmla="*/ 19 h 39"/>
                <a:gd name="T22" fmla="*/ 158 w 181"/>
                <a:gd name="T23" fmla="*/ 16 h 39"/>
                <a:gd name="T24" fmla="*/ 166 w 181"/>
                <a:gd name="T25" fmla="*/ 13 h 39"/>
                <a:gd name="T26" fmla="*/ 172 w 181"/>
                <a:gd name="T27" fmla="*/ 9 h 39"/>
                <a:gd name="T28" fmla="*/ 176 w 181"/>
                <a:gd name="T29" fmla="*/ 6 h 39"/>
                <a:gd name="T30" fmla="*/ 179 w 181"/>
                <a:gd name="T31" fmla="*/ 3 h 39"/>
                <a:gd name="T32" fmla="*/ 180 w 181"/>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1" h="39">
                  <a:moveTo>
                    <a:pt x="0" y="38"/>
                  </a:moveTo>
                  <a:lnTo>
                    <a:pt x="18" y="38"/>
                  </a:lnTo>
                  <a:lnTo>
                    <a:pt x="36" y="37"/>
                  </a:lnTo>
                  <a:lnTo>
                    <a:pt x="54" y="36"/>
                  </a:lnTo>
                  <a:lnTo>
                    <a:pt x="70" y="35"/>
                  </a:lnTo>
                  <a:lnTo>
                    <a:pt x="86" y="33"/>
                  </a:lnTo>
                  <a:lnTo>
                    <a:pt x="101" y="31"/>
                  </a:lnTo>
                  <a:lnTo>
                    <a:pt x="114" y="28"/>
                  </a:lnTo>
                  <a:lnTo>
                    <a:pt x="127" y="25"/>
                  </a:lnTo>
                  <a:lnTo>
                    <a:pt x="139" y="22"/>
                  </a:lnTo>
                  <a:lnTo>
                    <a:pt x="149" y="19"/>
                  </a:lnTo>
                  <a:lnTo>
                    <a:pt x="158" y="16"/>
                  </a:lnTo>
                  <a:lnTo>
                    <a:pt x="166" y="13"/>
                  </a:lnTo>
                  <a:lnTo>
                    <a:pt x="172" y="9"/>
                  </a:lnTo>
                  <a:lnTo>
                    <a:pt x="176" y="6"/>
                  </a:lnTo>
                  <a:lnTo>
                    <a:pt x="179" y="3"/>
                  </a:lnTo>
                  <a:lnTo>
                    <a:pt x="180"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5" name="Freeform 172"/>
            <p:cNvSpPr>
              <a:spLocks/>
            </p:cNvSpPr>
            <p:nvPr/>
          </p:nvSpPr>
          <p:spPr bwMode="auto">
            <a:xfrm>
              <a:off x="282" y="349"/>
              <a:ext cx="2" cy="3"/>
            </a:xfrm>
            <a:custGeom>
              <a:avLst/>
              <a:gdLst>
                <a:gd name="T0" fmla="*/ 0 w 2"/>
                <a:gd name="T1" fmla="*/ 2 h 3"/>
                <a:gd name="T2" fmla="*/ 1 w 2"/>
                <a:gd name="T3" fmla="*/ 0 h 3"/>
                <a:gd name="T4" fmla="*/ 0 w 2"/>
                <a:gd name="T5" fmla="*/ 2 h 3"/>
                <a:gd name="T6" fmla="*/ 0 60000 65536"/>
                <a:gd name="T7" fmla="*/ 0 60000 65536"/>
                <a:gd name="T8" fmla="*/ 0 60000 65536"/>
              </a:gdLst>
              <a:ahLst/>
              <a:cxnLst>
                <a:cxn ang="T6">
                  <a:pos x="T0" y="T1"/>
                </a:cxn>
                <a:cxn ang="T7">
                  <a:pos x="T2" y="T3"/>
                </a:cxn>
                <a:cxn ang="T8">
                  <a:pos x="T4" y="T5"/>
                </a:cxn>
              </a:cxnLst>
              <a:rect l="0" t="0" r="r" b="b"/>
              <a:pathLst>
                <a:path w="2" h="3">
                  <a:moveTo>
                    <a:pt x="0" y="2"/>
                  </a:moveTo>
                  <a:lnTo>
                    <a:pt x="1" y="0"/>
                  </a:lnTo>
                  <a:lnTo>
                    <a:pt x="0" y="2"/>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6" name="Freeform 173"/>
            <p:cNvSpPr>
              <a:spLocks/>
            </p:cNvSpPr>
            <p:nvPr/>
          </p:nvSpPr>
          <p:spPr bwMode="auto">
            <a:xfrm>
              <a:off x="463" y="312"/>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7" name="Freeform 174"/>
            <p:cNvSpPr>
              <a:spLocks/>
            </p:cNvSpPr>
            <p:nvPr/>
          </p:nvSpPr>
          <p:spPr bwMode="auto">
            <a:xfrm>
              <a:off x="166" y="231"/>
              <a:ext cx="119" cy="29"/>
            </a:xfrm>
            <a:custGeom>
              <a:avLst/>
              <a:gdLst>
                <a:gd name="T0" fmla="*/ 0 w 119"/>
                <a:gd name="T1" fmla="*/ 0 h 29"/>
                <a:gd name="T2" fmla="*/ 1 w 119"/>
                <a:gd name="T3" fmla="*/ 1 h 29"/>
                <a:gd name="T4" fmla="*/ 3 w 119"/>
                <a:gd name="T5" fmla="*/ 3 h 29"/>
                <a:gd name="T6" fmla="*/ 6 w 119"/>
                <a:gd name="T7" fmla="*/ 5 h 29"/>
                <a:gd name="T8" fmla="*/ 10 w 119"/>
                <a:gd name="T9" fmla="*/ 7 h 29"/>
                <a:gd name="T10" fmla="*/ 15 w 119"/>
                <a:gd name="T11" fmla="*/ 9 h 29"/>
                <a:gd name="T12" fmla="*/ 21 w 119"/>
                <a:gd name="T13" fmla="*/ 11 h 29"/>
                <a:gd name="T14" fmla="*/ 28 w 119"/>
                <a:gd name="T15" fmla="*/ 13 h 29"/>
                <a:gd name="T16" fmla="*/ 35 w 119"/>
                <a:gd name="T17" fmla="*/ 16 h 29"/>
                <a:gd name="T18" fmla="*/ 44 w 119"/>
                <a:gd name="T19" fmla="*/ 18 h 29"/>
                <a:gd name="T20" fmla="*/ 52 w 119"/>
                <a:gd name="T21" fmla="*/ 20 h 29"/>
                <a:gd name="T22" fmla="*/ 62 w 119"/>
                <a:gd name="T23" fmla="*/ 22 h 29"/>
                <a:gd name="T24" fmla="*/ 72 w 119"/>
                <a:gd name="T25" fmla="*/ 24 h 29"/>
                <a:gd name="T26" fmla="*/ 83 w 119"/>
                <a:gd name="T27" fmla="*/ 25 h 29"/>
                <a:gd name="T28" fmla="*/ 94 w 119"/>
                <a:gd name="T29" fmla="*/ 26 h 29"/>
                <a:gd name="T30" fmla="*/ 105 w 119"/>
                <a:gd name="T31" fmla="*/ 27 h 29"/>
                <a:gd name="T32" fmla="*/ 118 w 119"/>
                <a:gd name="T33" fmla="*/ 2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9">
                  <a:moveTo>
                    <a:pt x="0" y="0"/>
                  </a:moveTo>
                  <a:lnTo>
                    <a:pt x="1" y="1"/>
                  </a:lnTo>
                  <a:lnTo>
                    <a:pt x="3" y="3"/>
                  </a:lnTo>
                  <a:lnTo>
                    <a:pt x="6" y="5"/>
                  </a:lnTo>
                  <a:lnTo>
                    <a:pt x="10" y="7"/>
                  </a:lnTo>
                  <a:lnTo>
                    <a:pt x="15" y="9"/>
                  </a:lnTo>
                  <a:lnTo>
                    <a:pt x="21" y="11"/>
                  </a:lnTo>
                  <a:lnTo>
                    <a:pt x="28" y="13"/>
                  </a:lnTo>
                  <a:lnTo>
                    <a:pt x="35" y="16"/>
                  </a:lnTo>
                  <a:lnTo>
                    <a:pt x="44" y="18"/>
                  </a:lnTo>
                  <a:lnTo>
                    <a:pt x="52" y="20"/>
                  </a:lnTo>
                  <a:lnTo>
                    <a:pt x="62" y="22"/>
                  </a:lnTo>
                  <a:lnTo>
                    <a:pt x="72" y="24"/>
                  </a:lnTo>
                  <a:lnTo>
                    <a:pt x="83" y="25"/>
                  </a:lnTo>
                  <a:lnTo>
                    <a:pt x="94" y="26"/>
                  </a:lnTo>
                  <a:lnTo>
                    <a:pt x="105" y="27"/>
                  </a:lnTo>
                  <a:lnTo>
                    <a:pt x="118" y="28"/>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8" name="Freeform 175"/>
            <p:cNvSpPr>
              <a:spLocks/>
            </p:cNvSpPr>
            <p:nvPr/>
          </p:nvSpPr>
          <p:spPr bwMode="auto">
            <a:xfrm>
              <a:off x="167" y="230"/>
              <a:ext cx="1" cy="3"/>
            </a:xfrm>
            <a:custGeom>
              <a:avLst/>
              <a:gdLst>
                <a:gd name="T0" fmla="*/ 0 w 1"/>
                <a:gd name="T1" fmla="*/ 2 h 3"/>
                <a:gd name="T2" fmla="*/ 0 w 1"/>
                <a:gd name="T3" fmla="*/ 0 h 3"/>
                <a:gd name="T4" fmla="*/ 0 w 1"/>
                <a:gd name="T5" fmla="*/ 2 h 3"/>
                <a:gd name="T6" fmla="*/ 0 60000 65536"/>
                <a:gd name="T7" fmla="*/ 0 60000 65536"/>
                <a:gd name="T8" fmla="*/ 0 60000 65536"/>
              </a:gdLst>
              <a:ahLst/>
              <a:cxnLst>
                <a:cxn ang="T6">
                  <a:pos x="T0" y="T1"/>
                </a:cxn>
                <a:cxn ang="T7">
                  <a:pos x="T2" y="T3"/>
                </a:cxn>
                <a:cxn ang="T8">
                  <a:pos x="T4" y="T5"/>
                </a:cxn>
              </a:cxnLst>
              <a:rect l="0" t="0" r="r" b="b"/>
              <a:pathLst>
                <a:path w="1" h="3">
                  <a:moveTo>
                    <a:pt x="0" y="2"/>
                  </a:moveTo>
                  <a:lnTo>
                    <a:pt x="0"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29" name="Freeform 176"/>
            <p:cNvSpPr>
              <a:spLocks/>
            </p:cNvSpPr>
            <p:nvPr/>
          </p:nvSpPr>
          <p:spPr bwMode="auto">
            <a:xfrm>
              <a:off x="283" y="259"/>
              <a:ext cx="2" cy="2"/>
            </a:xfrm>
            <a:custGeom>
              <a:avLst/>
              <a:gdLst>
                <a:gd name="T0" fmla="*/ 0 w 2"/>
                <a:gd name="T1" fmla="*/ 0 h 2"/>
                <a:gd name="T2" fmla="*/ 1 w 2"/>
                <a:gd name="T3" fmla="*/ 1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1"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30" name="Freeform 177"/>
            <p:cNvSpPr>
              <a:spLocks/>
            </p:cNvSpPr>
            <p:nvPr/>
          </p:nvSpPr>
          <p:spPr bwMode="auto">
            <a:xfrm>
              <a:off x="283" y="235"/>
              <a:ext cx="119" cy="24"/>
            </a:xfrm>
            <a:custGeom>
              <a:avLst/>
              <a:gdLst>
                <a:gd name="T0" fmla="*/ 0 w 119"/>
                <a:gd name="T1" fmla="*/ 23 h 24"/>
                <a:gd name="T2" fmla="*/ 12 w 119"/>
                <a:gd name="T3" fmla="*/ 23 h 24"/>
                <a:gd name="T4" fmla="*/ 24 w 119"/>
                <a:gd name="T5" fmla="*/ 23 h 24"/>
                <a:gd name="T6" fmla="*/ 35 w 119"/>
                <a:gd name="T7" fmla="*/ 22 h 24"/>
                <a:gd name="T8" fmla="*/ 45 w 119"/>
                <a:gd name="T9" fmla="*/ 21 h 24"/>
                <a:gd name="T10" fmla="*/ 55 w 119"/>
                <a:gd name="T11" fmla="*/ 19 h 24"/>
                <a:gd name="T12" fmla="*/ 64 w 119"/>
                <a:gd name="T13" fmla="*/ 18 h 24"/>
                <a:gd name="T14" fmla="*/ 73 w 119"/>
                <a:gd name="T15" fmla="*/ 16 h 24"/>
                <a:gd name="T16" fmla="*/ 81 w 119"/>
                <a:gd name="T17" fmla="*/ 14 h 24"/>
                <a:gd name="T18" fmla="*/ 88 w 119"/>
                <a:gd name="T19" fmla="*/ 12 h 24"/>
                <a:gd name="T20" fmla="*/ 95 w 119"/>
                <a:gd name="T21" fmla="*/ 10 h 24"/>
                <a:gd name="T22" fmla="*/ 101 w 119"/>
                <a:gd name="T23" fmla="*/ 8 h 24"/>
                <a:gd name="T24" fmla="*/ 106 w 119"/>
                <a:gd name="T25" fmla="*/ 6 h 24"/>
                <a:gd name="T26" fmla="*/ 110 w 119"/>
                <a:gd name="T27" fmla="*/ 4 h 24"/>
                <a:gd name="T28" fmla="*/ 113 w 119"/>
                <a:gd name="T29" fmla="*/ 2 h 24"/>
                <a:gd name="T30" fmla="*/ 116 w 119"/>
                <a:gd name="T31" fmla="*/ 1 h 24"/>
                <a:gd name="T32" fmla="*/ 118 w 119"/>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4">
                  <a:moveTo>
                    <a:pt x="0" y="23"/>
                  </a:moveTo>
                  <a:lnTo>
                    <a:pt x="12" y="23"/>
                  </a:lnTo>
                  <a:lnTo>
                    <a:pt x="24" y="23"/>
                  </a:lnTo>
                  <a:lnTo>
                    <a:pt x="35" y="22"/>
                  </a:lnTo>
                  <a:lnTo>
                    <a:pt x="45" y="21"/>
                  </a:lnTo>
                  <a:lnTo>
                    <a:pt x="55" y="19"/>
                  </a:lnTo>
                  <a:lnTo>
                    <a:pt x="64" y="18"/>
                  </a:lnTo>
                  <a:lnTo>
                    <a:pt x="73" y="16"/>
                  </a:lnTo>
                  <a:lnTo>
                    <a:pt x="81" y="14"/>
                  </a:lnTo>
                  <a:lnTo>
                    <a:pt x="88" y="12"/>
                  </a:lnTo>
                  <a:lnTo>
                    <a:pt x="95" y="10"/>
                  </a:lnTo>
                  <a:lnTo>
                    <a:pt x="101" y="8"/>
                  </a:lnTo>
                  <a:lnTo>
                    <a:pt x="106" y="6"/>
                  </a:lnTo>
                  <a:lnTo>
                    <a:pt x="110" y="4"/>
                  </a:lnTo>
                  <a:lnTo>
                    <a:pt x="113" y="2"/>
                  </a:lnTo>
                  <a:lnTo>
                    <a:pt x="116" y="1"/>
                  </a:lnTo>
                  <a:lnTo>
                    <a:pt x="118"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6031" name="Freeform 178"/>
            <p:cNvSpPr>
              <a:spLocks/>
            </p:cNvSpPr>
            <p:nvPr/>
          </p:nvSpPr>
          <p:spPr bwMode="auto">
            <a:xfrm>
              <a:off x="283" y="259"/>
              <a:ext cx="2" cy="2"/>
            </a:xfrm>
            <a:custGeom>
              <a:avLst/>
              <a:gdLst>
                <a:gd name="T0" fmla="*/ 1 w 2"/>
                <a:gd name="T1" fmla="*/ 1 h 2"/>
                <a:gd name="T2" fmla="*/ 0 w 2"/>
                <a:gd name="T3" fmla="*/ 0 h 2"/>
                <a:gd name="T4" fmla="*/ 1 w 2"/>
                <a:gd name="T5" fmla="*/ 1 h 2"/>
                <a:gd name="T6" fmla="*/ 0 60000 65536"/>
                <a:gd name="T7" fmla="*/ 0 60000 65536"/>
                <a:gd name="T8" fmla="*/ 0 60000 65536"/>
              </a:gdLst>
              <a:ahLst/>
              <a:cxnLst>
                <a:cxn ang="T6">
                  <a:pos x="T0" y="T1"/>
                </a:cxn>
                <a:cxn ang="T7">
                  <a:pos x="T2" y="T3"/>
                </a:cxn>
                <a:cxn ang="T8">
                  <a:pos x="T4" y="T5"/>
                </a:cxn>
              </a:cxnLst>
              <a:rect l="0" t="0" r="r" b="b"/>
              <a:pathLst>
                <a:path w="2" h="2">
                  <a:moveTo>
                    <a:pt x="1" y="1"/>
                  </a:moveTo>
                  <a:lnTo>
                    <a:pt x="0" y="0"/>
                  </a:lnTo>
                  <a:lnTo>
                    <a:pt x="1"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336032" name="Picture 179"/>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5" y="343"/>
              <a:ext cx="342"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033" name="Rectangle 180"/>
            <p:cNvSpPr>
              <a:spLocks noChangeArrowheads="1"/>
            </p:cNvSpPr>
            <p:nvPr/>
          </p:nvSpPr>
          <p:spPr bwMode="auto">
            <a:xfrm>
              <a:off x="531" y="531"/>
              <a:ext cx="26" cy="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00">
                  <a:solidFill>
                    <a:srgbClr val="FF0000"/>
                  </a:solidFill>
                  <a:latin typeface="Symbol" panose="05050102010706020507" pitchFamily="18" charset="2"/>
                </a:rPr>
                <a:t></a:t>
              </a:r>
            </a:p>
          </p:txBody>
        </p:sp>
      </p:grpSp>
    </p:spTree>
    <p:extLst>
      <p:ext uri="{BB962C8B-B14F-4D97-AF65-F5344CB8AC3E}">
        <p14:creationId xmlns:p14="http://schemas.microsoft.com/office/powerpoint/2010/main" val="93025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Oval 2"/>
          <p:cNvSpPr>
            <a:spLocks noChangeArrowheads="1"/>
          </p:cNvSpPr>
          <p:nvPr/>
        </p:nvSpPr>
        <p:spPr bwMode="auto">
          <a:xfrm>
            <a:off x="6457950" y="1125538"/>
            <a:ext cx="1223963" cy="2232025"/>
          </a:xfrm>
          <a:prstGeom prst="ellipse">
            <a:avLst/>
          </a:prstGeom>
          <a:gradFill rotWithShape="1">
            <a:gsLst>
              <a:gs pos="0">
                <a:srgbClr val="21FFC5"/>
              </a:gs>
              <a:gs pos="100000">
                <a:srgbClr val="20FBC2"/>
              </a:gs>
            </a:gsLst>
            <a:lin ang="5400000" scaled="1"/>
          </a:gradFill>
          <a:ln>
            <a:noFill/>
          </a:ln>
          <a:effectLst/>
          <a:extLst>
            <a:ext uri="{91240B29-F687-4F45-9708-019B960494DF}">
              <a14:hiddenLine xmlns:a14="http://schemas.microsoft.com/office/drawing/2010/main" w="38100">
                <a:solidFill>
                  <a:srgbClr val="8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44" name="Oval 3"/>
          <p:cNvSpPr>
            <a:spLocks noChangeArrowheads="1"/>
          </p:cNvSpPr>
          <p:nvPr/>
        </p:nvSpPr>
        <p:spPr bwMode="auto">
          <a:xfrm>
            <a:off x="1570038" y="3996373"/>
            <a:ext cx="3533775" cy="15652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45" name="Oval 4"/>
          <p:cNvSpPr>
            <a:spLocks noChangeArrowheads="1"/>
          </p:cNvSpPr>
          <p:nvPr/>
        </p:nvSpPr>
        <p:spPr bwMode="auto">
          <a:xfrm>
            <a:off x="1763713" y="1679575"/>
            <a:ext cx="3113087" cy="1368425"/>
          </a:xfrm>
          <a:prstGeom prst="ellipse">
            <a:avLst/>
          </a:pr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46" name="Rectangle 5"/>
          <p:cNvSpPr>
            <a:spLocks noGrp="1" noChangeArrowheads="1"/>
          </p:cNvSpPr>
          <p:nvPr>
            <p:ph type="title"/>
          </p:nvPr>
        </p:nvSpPr>
        <p:spPr bwMode="auto">
          <a:xfrm>
            <a:off x="381000" y="312738"/>
            <a:ext cx="8353425"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ja-JP" smtClean="0">
                <a:solidFill>
                  <a:srgbClr val="3333FF"/>
                </a:solidFill>
                <a:ea typeface="MS PGothic" panose="020B0600070205080204" pitchFamily="34" charset="-128"/>
              </a:rPr>
              <a:t>Dissolution behavior</a:t>
            </a:r>
          </a:p>
        </p:txBody>
      </p:sp>
      <p:graphicFrame>
        <p:nvGraphicFramePr>
          <p:cNvPr id="394247" name="Object 6"/>
          <p:cNvGraphicFramePr>
            <a:graphicFrameLocks noGrp="1" noChangeAspect="1"/>
          </p:cNvGraphicFramePr>
          <p:nvPr>
            <p:ph sz="half" idx="1"/>
          </p:nvPr>
        </p:nvGraphicFramePr>
        <p:xfrm>
          <a:off x="2312988" y="4030663"/>
          <a:ext cx="1774825" cy="1350962"/>
        </p:xfrm>
        <a:graphic>
          <a:graphicData uri="http://schemas.openxmlformats.org/presentationml/2006/ole">
            <mc:AlternateContent xmlns:mc="http://schemas.openxmlformats.org/markup-compatibility/2006">
              <mc:Choice xmlns:v="urn:schemas-microsoft-com:vml" Requires="v">
                <p:oleObj spid="_x0000_s104576" name="CS ChemDraw Drawing" r:id="rId4" imgW="1607820" imgH="1225296" progId="ChemDraw.Document.6.0">
                  <p:embed/>
                </p:oleObj>
              </mc:Choice>
              <mc:Fallback>
                <p:oleObj name="CS ChemDraw Drawing" r:id="rId4" imgW="1607820" imgH="1225296" progId="ChemDraw.Document.6.0">
                  <p:embed/>
                  <p:pic>
                    <p:nvPicPr>
                      <p:cNvPr id="39424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988" y="4030663"/>
                        <a:ext cx="1774825" cy="13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4248" name="Rectangle 7"/>
          <p:cNvSpPr>
            <a:spLocks noChangeArrowheads="1"/>
          </p:cNvSpPr>
          <p:nvPr/>
        </p:nvSpPr>
        <p:spPr bwMode="auto">
          <a:xfrm>
            <a:off x="5580063" y="1268413"/>
            <a:ext cx="3024187" cy="18732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49" name="Text Box 8"/>
          <p:cNvSpPr txBox="1">
            <a:spLocks noChangeArrowheads="1"/>
          </p:cNvSpPr>
          <p:nvPr/>
        </p:nvSpPr>
        <p:spPr bwMode="auto">
          <a:xfrm rot="-5400000">
            <a:off x="5226844" y="2001044"/>
            <a:ext cx="403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DR</a:t>
            </a:r>
          </a:p>
        </p:txBody>
      </p:sp>
      <p:sp>
        <p:nvSpPr>
          <p:cNvPr id="394250" name="Oval 9"/>
          <p:cNvSpPr>
            <a:spLocks noChangeArrowheads="1"/>
          </p:cNvSpPr>
          <p:nvPr/>
        </p:nvSpPr>
        <p:spPr bwMode="auto">
          <a:xfrm>
            <a:off x="5580063" y="2852738"/>
            <a:ext cx="73025" cy="71437"/>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51" name="Oval 10"/>
          <p:cNvSpPr>
            <a:spLocks noChangeArrowheads="1"/>
          </p:cNvSpPr>
          <p:nvPr/>
        </p:nvSpPr>
        <p:spPr bwMode="auto">
          <a:xfrm>
            <a:off x="6635750" y="2708275"/>
            <a:ext cx="73025" cy="7143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52" name="Line 11"/>
          <p:cNvSpPr>
            <a:spLocks noChangeShapeType="1"/>
          </p:cNvSpPr>
          <p:nvPr/>
        </p:nvSpPr>
        <p:spPr bwMode="auto">
          <a:xfrm flipV="1">
            <a:off x="5657850" y="2743200"/>
            <a:ext cx="971550" cy="13335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53" name="Oval 12"/>
          <p:cNvSpPr>
            <a:spLocks noChangeArrowheads="1"/>
          </p:cNvSpPr>
          <p:nvPr/>
        </p:nvSpPr>
        <p:spPr bwMode="auto">
          <a:xfrm>
            <a:off x="7018338" y="2133600"/>
            <a:ext cx="73025" cy="7143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54" name="Line 13"/>
          <p:cNvSpPr>
            <a:spLocks noChangeShapeType="1"/>
          </p:cNvSpPr>
          <p:nvPr/>
        </p:nvSpPr>
        <p:spPr bwMode="auto">
          <a:xfrm flipV="1">
            <a:off x="6704013" y="2133600"/>
            <a:ext cx="358775" cy="568325"/>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55" name="Oval 14"/>
          <p:cNvSpPr>
            <a:spLocks noChangeArrowheads="1"/>
          </p:cNvSpPr>
          <p:nvPr/>
        </p:nvSpPr>
        <p:spPr bwMode="auto">
          <a:xfrm>
            <a:off x="7451725" y="1700213"/>
            <a:ext cx="73025" cy="71437"/>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56" name="Line 15"/>
          <p:cNvSpPr>
            <a:spLocks noChangeShapeType="1"/>
          </p:cNvSpPr>
          <p:nvPr/>
        </p:nvSpPr>
        <p:spPr bwMode="auto">
          <a:xfrm flipV="1">
            <a:off x="7094538" y="1774825"/>
            <a:ext cx="357187" cy="34290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57" name="Oval 16"/>
          <p:cNvSpPr>
            <a:spLocks noChangeArrowheads="1"/>
          </p:cNvSpPr>
          <p:nvPr/>
        </p:nvSpPr>
        <p:spPr bwMode="auto">
          <a:xfrm>
            <a:off x="8170863" y="1662113"/>
            <a:ext cx="73025" cy="71437"/>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58" name="Line 17"/>
          <p:cNvSpPr>
            <a:spLocks noChangeShapeType="1"/>
          </p:cNvSpPr>
          <p:nvPr/>
        </p:nvSpPr>
        <p:spPr bwMode="auto">
          <a:xfrm flipV="1">
            <a:off x="7535863" y="1700213"/>
            <a:ext cx="609600" cy="14287"/>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59" name="Oval 18"/>
          <p:cNvSpPr>
            <a:spLocks noChangeArrowheads="1"/>
          </p:cNvSpPr>
          <p:nvPr/>
        </p:nvSpPr>
        <p:spPr bwMode="auto">
          <a:xfrm>
            <a:off x="5580063" y="307022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0" name="Oval 19"/>
          <p:cNvSpPr>
            <a:spLocks noChangeArrowheads="1"/>
          </p:cNvSpPr>
          <p:nvPr/>
        </p:nvSpPr>
        <p:spPr bwMode="auto">
          <a:xfrm>
            <a:off x="6034088" y="307022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1" name="Line 20"/>
          <p:cNvSpPr>
            <a:spLocks noChangeShapeType="1"/>
          </p:cNvSpPr>
          <p:nvPr/>
        </p:nvSpPr>
        <p:spPr bwMode="auto">
          <a:xfrm flipV="1">
            <a:off x="5626100" y="3100388"/>
            <a:ext cx="406400" cy="15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62" name="Oval 21"/>
          <p:cNvSpPr>
            <a:spLocks noChangeArrowheads="1"/>
          </p:cNvSpPr>
          <p:nvPr/>
        </p:nvSpPr>
        <p:spPr bwMode="auto">
          <a:xfrm>
            <a:off x="6481763" y="3067050"/>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3" name="Line 22"/>
          <p:cNvSpPr>
            <a:spLocks noChangeShapeType="1"/>
          </p:cNvSpPr>
          <p:nvPr/>
        </p:nvSpPr>
        <p:spPr bwMode="auto">
          <a:xfrm flipV="1">
            <a:off x="6146800" y="3101975"/>
            <a:ext cx="311150" cy="1588"/>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64" name="Oval 23"/>
          <p:cNvSpPr>
            <a:spLocks noChangeArrowheads="1"/>
          </p:cNvSpPr>
          <p:nvPr/>
        </p:nvSpPr>
        <p:spPr bwMode="auto">
          <a:xfrm>
            <a:off x="6877050" y="306387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5" name="Line 24"/>
          <p:cNvSpPr>
            <a:spLocks noChangeShapeType="1"/>
          </p:cNvSpPr>
          <p:nvPr/>
        </p:nvSpPr>
        <p:spPr bwMode="auto">
          <a:xfrm flipV="1">
            <a:off x="6565900" y="3097213"/>
            <a:ext cx="311150" cy="15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66" name="Oval 25"/>
          <p:cNvSpPr>
            <a:spLocks noChangeArrowheads="1"/>
          </p:cNvSpPr>
          <p:nvPr/>
        </p:nvSpPr>
        <p:spPr bwMode="auto">
          <a:xfrm>
            <a:off x="7164388" y="1484313"/>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7" name="Line 26"/>
          <p:cNvSpPr>
            <a:spLocks noChangeShapeType="1"/>
          </p:cNvSpPr>
          <p:nvPr/>
        </p:nvSpPr>
        <p:spPr bwMode="auto">
          <a:xfrm flipV="1">
            <a:off x="6948488" y="1587500"/>
            <a:ext cx="231775" cy="146050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68" name="Oval 27"/>
          <p:cNvSpPr>
            <a:spLocks noChangeArrowheads="1"/>
          </p:cNvSpPr>
          <p:nvPr/>
        </p:nvSpPr>
        <p:spPr bwMode="auto">
          <a:xfrm>
            <a:off x="7588250" y="147002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69" name="Line 28"/>
          <p:cNvSpPr>
            <a:spLocks noChangeShapeType="1"/>
          </p:cNvSpPr>
          <p:nvPr/>
        </p:nvSpPr>
        <p:spPr bwMode="auto">
          <a:xfrm flipV="1">
            <a:off x="7277100" y="1503363"/>
            <a:ext cx="311150" cy="15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70" name="Oval 29"/>
          <p:cNvSpPr>
            <a:spLocks noChangeArrowheads="1"/>
          </p:cNvSpPr>
          <p:nvPr/>
        </p:nvSpPr>
        <p:spPr bwMode="auto">
          <a:xfrm>
            <a:off x="8026400" y="147002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4271" name="Line 30"/>
          <p:cNvSpPr>
            <a:spLocks noChangeShapeType="1"/>
          </p:cNvSpPr>
          <p:nvPr/>
        </p:nvSpPr>
        <p:spPr bwMode="auto">
          <a:xfrm flipV="1">
            <a:off x="7715250" y="1503363"/>
            <a:ext cx="311150" cy="15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631" name="Text Box 31"/>
          <p:cNvSpPr txBox="1">
            <a:spLocks noChangeArrowheads="1"/>
          </p:cNvSpPr>
          <p:nvPr/>
        </p:nvSpPr>
        <p:spPr bwMode="auto">
          <a:xfrm>
            <a:off x="323850" y="2205038"/>
            <a:ext cx="1246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KrF System</a:t>
            </a:r>
          </a:p>
        </p:txBody>
      </p:sp>
      <p:sp>
        <p:nvSpPr>
          <p:cNvPr id="281632" name="Text Box 32"/>
          <p:cNvSpPr txBox="1">
            <a:spLocks noChangeArrowheads="1"/>
          </p:cNvSpPr>
          <p:nvPr/>
        </p:nvSpPr>
        <p:spPr bwMode="auto">
          <a:xfrm>
            <a:off x="323850" y="4665663"/>
            <a:ext cx="1246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ArF System</a:t>
            </a:r>
          </a:p>
        </p:txBody>
      </p:sp>
      <p:graphicFrame>
        <p:nvGraphicFramePr>
          <p:cNvPr id="394274" name="Object 33"/>
          <p:cNvGraphicFramePr>
            <a:graphicFrameLocks noGrp="1" noChangeAspect="1"/>
          </p:cNvGraphicFramePr>
          <p:nvPr>
            <p:ph sz="half" idx="2"/>
          </p:nvPr>
        </p:nvGraphicFramePr>
        <p:xfrm>
          <a:off x="2514600" y="1847850"/>
          <a:ext cx="1600200" cy="971550"/>
        </p:xfrm>
        <a:graphic>
          <a:graphicData uri="http://schemas.openxmlformats.org/presentationml/2006/ole">
            <mc:AlternateContent xmlns:mc="http://schemas.openxmlformats.org/markup-compatibility/2006">
              <mc:Choice xmlns:v="urn:schemas-microsoft-com:vml" Requires="v">
                <p:oleObj spid="_x0000_s104577" name="CS ChemDraw Drawing" r:id="rId6" imgW="1388364" imgH="876300" progId="ChemDraw.Document.6.0">
                  <p:embed/>
                </p:oleObj>
              </mc:Choice>
              <mc:Fallback>
                <p:oleObj name="CS ChemDraw Drawing" r:id="rId6" imgW="1388364" imgH="876300" progId="ChemDraw.Document.6.0">
                  <p:embed/>
                  <p:pic>
                    <p:nvPicPr>
                      <p:cNvPr id="394274"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847850"/>
                        <a:ext cx="16002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4275" name="Line 34"/>
          <p:cNvSpPr>
            <a:spLocks noChangeShapeType="1"/>
          </p:cNvSpPr>
          <p:nvPr/>
        </p:nvSpPr>
        <p:spPr bwMode="auto">
          <a:xfrm flipV="1">
            <a:off x="7062788" y="3340100"/>
            <a:ext cx="0" cy="373063"/>
          </a:xfrm>
          <a:prstGeom prst="line">
            <a:avLst/>
          </a:prstGeom>
          <a:noFill/>
          <a:ln w="25400">
            <a:solidFill>
              <a:srgbClr val="80008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76" name="Rectangle 35"/>
          <p:cNvSpPr>
            <a:spLocks noChangeArrowheads="1"/>
          </p:cNvSpPr>
          <p:nvPr/>
        </p:nvSpPr>
        <p:spPr bwMode="auto">
          <a:xfrm>
            <a:off x="5291138" y="3730625"/>
            <a:ext cx="3527425" cy="2289175"/>
          </a:xfrm>
          <a:prstGeom prst="rect">
            <a:avLst/>
          </a:prstGeom>
          <a:solidFill>
            <a:srgbClr val="21FFC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827088" indent="-285750">
              <a:defRPr sz="2400">
                <a:solidFill>
                  <a:schemeClr val="tx1"/>
                </a:solidFill>
                <a:latin typeface="Times New Roman" panose="02020603050405020304" pitchFamily="18" charset="0"/>
              </a:defRPr>
            </a:lvl2pPr>
            <a:lvl3pPr marL="1235075" indent="-228600">
              <a:defRPr sz="2400">
                <a:solidFill>
                  <a:schemeClr val="tx1"/>
                </a:solidFill>
                <a:latin typeface="Times New Roman" panose="02020603050405020304" pitchFamily="18" charset="0"/>
              </a:defRPr>
            </a:lvl3pPr>
            <a:lvl4pPr marL="1643063"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ja-JP" sz="2400" b="0" i="0" u="none" strike="noStrike" kern="1200" cap="none" spc="0" normalizeH="0" baseline="0" noProof="0">
                <a:ln>
                  <a:noFill/>
                </a:ln>
                <a:solidFill>
                  <a:srgbClr val="0000FF"/>
                </a:solidFill>
                <a:effectLst/>
                <a:uLnTx/>
                <a:uFillTx/>
                <a:latin typeface="Times New Roman" panose="02020603050405020304" pitchFamily="18" charset="0"/>
                <a:ea typeface="MS PGothic" panose="020B0600070205080204" pitchFamily="34" charset="-128"/>
                <a:cs typeface="+mn-cs"/>
              </a:rPr>
              <a:t>This difference in the contrast amplifies small variations in the blend region. “Digital” On/Off switching phenomenon makes the line edge rough.</a:t>
            </a:r>
          </a:p>
        </p:txBody>
      </p:sp>
    </p:spTree>
    <p:extLst>
      <p:ext uri="{BB962C8B-B14F-4D97-AF65-F5344CB8AC3E}">
        <p14:creationId xmlns:p14="http://schemas.microsoft.com/office/powerpoint/2010/main" val="568135495"/>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56394" y="3962400"/>
            <a:ext cx="5130006" cy="227488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ja-JP"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The </a:t>
            </a:r>
            <a:r>
              <a:rPr kumimoji="0" lang="en-US" altLang="ja-JP"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mn-cs"/>
              </a:rPr>
              <a:t>ArF</a:t>
            </a:r>
            <a:r>
              <a:rPr kumimoji="0" lang="en-US" altLang="ja-JP"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 system changes from insoluble to soluble over a very narrow dose range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ja-JP"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Small fluctuations are amplified and cause huge changes in dissolution rate.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ja-JP"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Stochastic process noise becomes line edge roughness</a:t>
            </a:r>
          </a:p>
        </p:txBody>
      </p:sp>
      <p:sp>
        <p:nvSpPr>
          <p:cNvPr id="283651" name="Rectangle 3"/>
          <p:cNvSpPr>
            <a:spLocks noChangeArrowheads="1"/>
          </p:cNvSpPr>
          <p:nvPr/>
        </p:nvSpPr>
        <p:spPr bwMode="auto">
          <a:xfrm>
            <a:off x="356394" y="1599248"/>
            <a:ext cx="5063330" cy="2261552"/>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R="0" lvl="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ja-JP"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The </a:t>
            </a:r>
            <a:r>
              <a:rPr kumimoji="0" lang="en-US" altLang="ja-JP"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mn-cs"/>
              </a:rPr>
              <a:t>KrF</a:t>
            </a:r>
            <a:r>
              <a:rPr kumimoji="0" lang="en-US" altLang="ja-JP"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 system has lower contrast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ja-JP"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Small </a:t>
            </a:r>
            <a:r>
              <a:rPr kumimoji="0" lang="en-US" altLang="ja-JP"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mn-cs"/>
              </a:rPr>
              <a:t>fluctiuations</a:t>
            </a:r>
            <a:r>
              <a:rPr kumimoji="0" lang="en-US" altLang="ja-JP"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mn-cs"/>
              </a:rPr>
              <a:t> cause small changes in dissolution rate.. </a:t>
            </a:r>
          </a:p>
        </p:txBody>
      </p:sp>
      <p:sp>
        <p:nvSpPr>
          <p:cNvPr id="396293" name="Rectangle 4"/>
          <p:cNvSpPr>
            <a:spLocks noGrp="1" noChangeArrowheads="1"/>
          </p:cNvSpPr>
          <p:nvPr>
            <p:ph type="title"/>
          </p:nvPr>
        </p:nvSpPr>
        <p:spPr bwMode="auto">
          <a:xfrm>
            <a:off x="356394" y="227808"/>
            <a:ext cx="5943600" cy="12192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ja-JP" sz="3600" dirty="0" smtClean="0">
                <a:solidFill>
                  <a:srgbClr val="3333FF"/>
                </a:solidFill>
                <a:ea typeface="MS PGothic" panose="020B0600070205080204" pitchFamily="34" charset="-128"/>
              </a:rPr>
              <a:t>Is there such a thing as</a:t>
            </a:r>
            <a:br>
              <a:rPr lang="en-US" altLang="ja-JP" sz="3600" dirty="0" smtClean="0">
                <a:solidFill>
                  <a:srgbClr val="3333FF"/>
                </a:solidFill>
                <a:ea typeface="MS PGothic" panose="020B0600070205080204" pitchFamily="34" charset="-128"/>
              </a:rPr>
            </a:br>
            <a:r>
              <a:rPr lang="en-US" altLang="ja-JP" sz="3600" dirty="0" smtClean="0">
                <a:solidFill>
                  <a:srgbClr val="3333FF"/>
                </a:solidFill>
                <a:ea typeface="MS PGothic" panose="020B0600070205080204" pitchFamily="34" charset="-128"/>
              </a:rPr>
              <a:t> too much contrast?</a:t>
            </a:r>
          </a:p>
        </p:txBody>
      </p:sp>
      <p:sp>
        <p:nvSpPr>
          <p:cNvPr id="396294" name="Rectangle 5"/>
          <p:cNvSpPr>
            <a:spLocks noChangeArrowheads="1"/>
          </p:cNvSpPr>
          <p:nvPr/>
        </p:nvSpPr>
        <p:spPr bwMode="auto">
          <a:xfrm>
            <a:off x="5795963" y="1341438"/>
            <a:ext cx="2663825" cy="18732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295" name="Text Box 6"/>
          <p:cNvSpPr txBox="1">
            <a:spLocks noChangeArrowheads="1"/>
          </p:cNvSpPr>
          <p:nvPr/>
        </p:nvSpPr>
        <p:spPr bwMode="auto">
          <a:xfrm rot="-5400000">
            <a:off x="5444331" y="2053432"/>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DR</a:t>
            </a:r>
          </a:p>
        </p:txBody>
      </p:sp>
      <p:sp>
        <p:nvSpPr>
          <p:cNvPr id="283655" name="Rectangle 7"/>
          <p:cNvSpPr>
            <a:spLocks noChangeArrowheads="1"/>
          </p:cNvSpPr>
          <p:nvPr/>
        </p:nvSpPr>
        <p:spPr bwMode="auto">
          <a:xfrm>
            <a:off x="6084888" y="3644900"/>
            <a:ext cx="2233612" cy="25193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3656" name="Rectangle 8"/>
          <p:cNvSpPr>
            <a:spLocks noChangeArrowheads="1"/>
          </p:cNvSpPr>
          <p:nvPr/>
        </p:nvSpPr>
        <p:spPr bwMode="auto">
          <a:xfrm>
            <a:off x="6804025" y="1341438"/>
            <a:ext cx="792163" cy="1871662"/>
          </a:xfrm>
          <a:prstGeom prst="rect">
            <a:avLst/>
          </a:prstGeom>
          <a:solidFill>
            <a:schemeClr val="accent1">
              <a:alpha val="30196"/>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3657" name="Line 9"/>
          <p:cNvSpPr>
            <a:spLocks noChangeShapeType="1"/>
          </p:cNvSpPr>
          <p:nvPr/>
        </p:nvSpPr>
        <p:spPr bwMode="auto">
          <a:xfrm flipV="1">
            <a:off x="6084888" y="4437063"/>
            <a:ext cx="1223962" cy="1296987"/>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58" name="Line 10"/>
          <p:cNvSpPr>
            <a:spLocks noChangeShapeType="1"/>
          </p:cNvSpPr>
          <p:nvPr/>
        </p:nvSpPr>
        <p:spPr bwMode="auto">
          <a:xfrm flipV="1">
            <a:off x="7308850" y="3933825"/>
            <a:ext cx="1008063" cy="50323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59" name="Line 11"/>
          <p:cNvSpPr>
            <a:spLocks noChangeShapeType="1"/>
          </p:cNvSpPr>
          <p:nvPr/>
        </p:nvSpPr>
        <p:spPr bwMode="auto">
          <a:xfrm>
            <a:off x="6084888" y="6165850"/>
            <a:ext cx="57467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60" name="Line 12"/>
          <p:cNvSpPr>
            <a:spLocks noChangeShapeType="1"/>
          </p:cNvSpPr>
          <p:nvPr/>
        </p:nvSpPr>
        <p:spPr bwMode="auto">
          <a:xfrm>
            <a:off x="6659563" y="6165850"/>
            <a:ext cx="50482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61" name="Line 13"/>
          <p:cNvSpPr>
            <a:spLocks noChangeShapeType="1"/>
          </p:cNvSpPr>
          <p:nvPr/>
        </p:nvSpPr>
        <p:spPr bwMode="auto">
          <a:xfrm flipV="1">
            <a:off x="7164388" y="3860800"/>
            <a:ext cx="360362" cy="23050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62" name="Line 14"/>
          <p:cNvSpPr>
            <a:spLocks noChangeShapeType="1"/>
          </p:cNvSpPr>
          <p:nvPr/>
        </p:nvSpPr>
        <p:spPr bwMode="auto">
          <a:xfrm>
            <a:off x="7524750" y="3860800"/>
            <a:ext cx="79216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63" name="AutoShape 15"/>
          <p:cNvSpPr>
            <a:spLocks noChangeArrowheads="1"/>
          </p:cNvSpPr>
          <p:nvPr/>
        </p:nvSpPr>
        <p:spPr bwMode="auto">
          <a:xfrm flipV="1">
            <a:off x="6084888" y="3213100"/>
            <a:ext cx="2232025" cy="431800"/>
          </a:xfrm>
          <a:custGeom>
            <a:avLst/>
            <a:gdLst>
              <a:gd name="T0" fmla="*/ 1874074 w 21600"/>
              <a:gd name="T1" fmla="*/ 215900 h 21600"/>
              <a:gd name="T2" fmla="*/ 1116013 w 21600"/>
              <a:gd name="T3" fmla="*/ 431800 h 21600"/>
              <a:gd name="T4" fmla="*/ 357951 w 21600"/>
              <a:gd name="T5" fmla="*/ 215900 h 21600"/>
              <a:gd name="T6" fmla="*/ 1116013 w 21600"/>
              <a:gd name="T7" fmla="*/ 0 h 21600"/>
              <a:gd name="T8" fmla="*/ 0 60000 65536"/>
              <a:gd name="T9" fmla="*/ 0 60000 65536"/>
              <a:gd name="T10" fmla="*/ 0 60000 65536"/>
              <a:gd name="T11" fmla="*/ 0 60000 65536"/>
              <a:gd name="T12" fmla="*/ 5264 w 21600"/>
              <a:gd name="T13" fmla="*/ 5264 h 21600"/>
              <a:gd name="T14" fmla="*/ 16336 w 21600"/>
              <a:gd name="T15" fmla="*/ 16336 h 21600"/>
            </a:gdLst>
            <a:ahLst/>
            <a:cxnLst>
              <a:cxn ang="T8">
                <a:pos x="T0" y="T1"/>
              </a:cxn>
              <a:cxn ang="T9">
                <a:pos x="T2" y="T3"/>
              </a:cxn>
              <a:cxn ang="T10">
                <a:pos x="T4" y="T5"/>
              </a:cxn>
              <a:cxn ang="T11">
                <a:pos x="T6" y="T7"/>
              </a:cxn>
            </a:cxnLst>
            <a:rect l="T12" t="T13" r="T14" b="T15"/>
            <a:pathLst>
              <a:path w="21600" h="21600">
                <a:moveTo>
                  <a:pt x="0" y="0"/>
                </a:moveTo>
                <a:lnTo>
                  <a:pt x="6928" y="21600"/>
                </a:lnTo>
                <a:lnTo>
                  <a:pt x="14672" y="21600"/>
                </a:lnTo>
                <a:lnTo>
                  <a:pt x="21600" y="0"/>
                </a:lnTo>
                <a:lnTo>
                  <a:pt x="0" y="0"/>
                </a:lnTo>
                <a:close/>
              </a:path>
            </a:pathLst>
          </a:custGeom>
          <a:solidFill>
            <a:schemeClr val="accent1">
              <a:alpha val="30196"/>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64" name="Line 16"/>
          <p:cNvSpPr>
            <a:spLocks noChangeShapeType="1"/>
          </p:cNvSpPr>
          <p:nvPr/>
        </p:nvSpPr>
        <p:spPr bwMode="auto">
          <a:xfrm>
            <a:off x="7092950" y="4652963"/>
            <a:ext cx="604838" cy="0"/>
          </a:xfrm>
          <a:prstGeom prst="line">
            <a:avLst/>
          </a:prstGeom>
          <a:noFill/>
          <a:ln w="25400">
            <a:solidFill>
              <a:srgbClr val="3366FF"/>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06" name="Oval 17"/>
          <p:cNvSpPr>
            <a:spLocks noChangeArrowheads="1"/>
          </p:cNvSpPr>
          <p:nvPr/>
        </p:nvSpPr>
        <p:spPr bwMode="auto">
          <a:xfrm>
            <a:off x="5795963" y="2940050"/>
            <a:ext cx="73025" cy="7143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07" name="Oval 18"/>
          <p:cNvSpPr>
            <a:spLocks noChangeArrowheads="1"/>
          </p:cNvSpPr>
          <p:nvPr/>
        </p:nvSpPr>
        <p:spPr bwMode="auto">
          <a:xfrm>
            <a:off x="6851650" y="2795588"/>
            <a:ext cx="73025" cy="71437"/>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08" name="Line 19"/>
          <p:cNvSpPr>
            <a:spLocks noChangeShapeType="1"/>
          </p:cNvSpPr>
          <p:nvPr/>
        </p:nvSpPr>
        <p:spPr bwMode="auto">
          <a:xfrm flipV="1">
            <a:off x="5873750" y="2830513"/>
            <a:ext cx="971550" cy="13335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09" name="Oval 20"/>
          <p:cNvSpPr>
            <a:spLocks noChangeArrowheads="1"/>
          </p:cNvSpPr>
          <p:nvPr/>
        </p:nvSpPr>
        <p:spPr bwMode="auto">
          <a:xfrm>
            <a:off x="7234238" y="2220913"/>
            <a:ext cx="73025" cy="71437"/>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0" name="Line 21"/>
          <p:cNvSpPr>
            <a:spLocks noChangeShapeType="1"/>
          </p:cNvSpPr>
          <p:nvPr/>
        </p:nvSpPr>
        <p:spPr bwMode="auto">
          <a:xfrm flipV="1">
            <a:off x="6919913" y="2220913"/>
            <a:ext cx="358775" cy="568325"/>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11" name="Oval 22"/>
          <p:cNvSpPr>
            <a:spLocks noChangeArrowheads="1"/>
          </p:cNvSpPr>
          <p:nvPr/>
        </p:nvSpPr>
        <p:spPr bwMode="auto">
          <a:xfrm>
            <a:off x="7667625" y="1787525"/>
            <a:ext cx="73025" cy="7143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2" name="Line 23"/>
          <p:cNvSpPr>
            <a:spLocks noChangeShapeType="1"/>
          </p:cNvSpPr>
          <p:nvPr/>
        </p:nvSpPr>
        <p:spPr bwMode="auto">
          <a:xfrm flipV="1">
            <a:off x="7278688" y="1862138"/>
            <a:ext cx="357187" cy="34290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13" name="Oval 24"/>
          <p:cNvSpPr>
            <a:spLocks noChangeArrowheads="1"/>
          </p:cNvSpPr>
          <p:nvPr/>
        </p:nvSpPr>
        <p:spPr bwMode="auto">
          <a:xfrm>
            <a:off x="8386763" y="1749425"/>
            <a:ext cx="73025" cy="7143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4" name="Line 25"/>
          <p:cNvSpPr>
            <a:spLocks noChangeShapeType="1"/>
          </p:cNvSpPr>
          <p:nvPr/>
        </p:nvSpPr>
        <p:spPr bwMode="auto">
          <a:xfrm flipV="1">
            <a:off x="7751763" y="1787525"/>
            <a:ext cx="609600" cy="14288"/>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15" name="Oval 26"/>
          <p:cNvSpPr>
            <a:spLocks noChangeArrowheads="1"/>
          </p:cNvSpPr>
          <p:nvPr/>
        </p:nvSpPr>
        <p:spPr bwMode="auto">
          <a:xfrm>
            <a:off x="5795963" y="3157538"/>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6" name="Oval 27"/>
          <p:cNvSpPr>
            <a:spLocks noChangeArrowheads="1"/>
          </p:cNvSpPr>
          <p:nvPr/>
        </p:nvSpPr>
        <p:spPr bwMode="auto">
          <a:xfrm>
            <a:off x="6249988" y="3157538"/>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7" name="Line 28"/>
          <p:cNvSpPr>
            <a:spLocks noChangeShapeType="1"/>
          </p:cNvSpPr>
          <p:nvPr/>
        </p:nvSpPr>
        <p:spPr bwMode="auto">
          <a:xfrm flipV="1">
            <a:off x="5842000" y="3187700"/>
            <a:ext cx="406400" cy="1588"/>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18" name="Oval 29"/>
          <p:cNvSpPr>
            <a:spLocks noChangeArrowheads="1"/>
          </p:cNvSpPr>
          <p:nvPr/>
        </p:nvSpPr>
        <p:spPr bwMode="auto">
          <a:xfrm>
            <a:off x="6697663" y="3154363"/>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19" name="Line 30"/>
          <p:cNvSpPr>
            <a:spLocks noChangeShapeType="1"/>
          </p:cNvSpPr>
          <p:nvPr/>
        </p:nvSpPr>
        <p:spPr bwMode="auto">
          <a:xfrm flipV="1">
            <a:off x="6362700" y="3189288"/>
            <a:ext cx="311150" cy="1587"/>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20" name="Oval 31"/>
          <p:cNvSpPr>
            <a:spLocks noChangeArrowheads="1"/>
          </p:cNvSpPr>
          <p:nvPr/>
        </p:nvSpPr>
        <p:spPr bwMode="auto">
          <a:xfrm>
            <a:off x="7092950" y="3151188"/>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21" name="Line 32"/>
          <p:cNvSpPr>
            <a:spLocks noChangeShapeType="1"/>
          </p:cNvSpPr>
          <p:nvPr/>
        </p:nvSpPr>
        <p:spPr bwMode="auto">
          <a:xfrm flipV="1">
            <a:off x="6781800" y="3184525"/>
            <a:ext cx="311150" cy="1588"/>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22" name="Oval 33"/>
          <p:cNvSpPr>
            <a:spLocks noChangeArrowheads="1"/>
          </p:cNvSpPr>
          <p:nvPr/>
        </p:nvSpPr>
        <p:spPr bwMode="auto">
          <a:xfrm>
            <a:off x="7380288" y="1571625"/>
            <a:ext cx="73025" cy="714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23" name="Line 34"/>
          <p:cNvSpPr>
            <a:spLocks noChangeShapeType="1"/>
          </p:cNvSpPr>
          <p:nvPr/>
        </p:nvSpPr>
        <p:spPr bwMode="auto">
          <a:xfrm flipV="1">
            <a:off x="7164388" y="1674813"/>
            <a:ext cx="231775" cy="146050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24" name="Oval 35"/>
          <p:cNvSpPr>
            <a:spLocks noChangeArrowheads="1"/>
          </p:cNvSpPr>
          <p:nvPr/>
        </p:nvSpPr>
        <p:spPr bwMode="auto">
          <a:xfrm>
            <a:off x="7804150" y="1557338"/>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25" name="Line 36"/>
          <p:cNvSpPr>
            <a:spLocks noChangeShapeType="1"/>
          </p:cNvSpPr>
          <p:nvPr/>
        </p:nvSpPr>
        <p:spPr bwMode="auto">
          <a:xfrm flipV="1">
            <a:off x="7493000" y="1590675"/>
            <a:ext cx="311150" cy="1588"/>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326" name="Oval 37"/>
          <p:cNvSpPr>
            <a:spLocks noChangeArrowheads="1"/>
          </p:cNvSpPr>
          <p:nvPr/>
        </p:nvSpPr>
        <p:spPr bwMode="auto">
          <a:xfrm>
            <a:off x="8242300" y="1557338"/>
            <a:ext cx="73025" cy="714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6327" name="Line 38"/>
          <p:cNvSpPr>
            <a:spLocks noChangeShapeType="1"/>
          </p:cNvSpPr>
          <p:nvPr/>
        </p:nvSpPr>
        <p:spPr bwMode="auto">
          <a:xfrm flipV="1">
            <a:off x="7931150" y="1590675"/>
            <a:ext cx="311150" cy="1588"/>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87" name="Rectangle 39"/>
          <p:cNvSpPr>
            <a:spLocks noChangeArrowheads="1"/>
          </p:cNvSpPr>
          <p:nvPr/>
        </p:nvSpPr>
        <p:spPr bwMode="auto">
          <a:xfrm>
            <a:off x="7092950" y="3789363"/>
            <a:ext cx="574675" cy="2447925"/>
          </a:xfrm>
          <a:prstGeom prst="rect">
            <a:avLst/>
          </a:prstGeom>
          <a:noFill/>
          <a:ln w="2540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3688" name="Line 40"/>
          <p:cNvSpPr>
            <a:spLocks noChangeShapeType="1"/>
          </p:cNvSpPr>
          <p:nvPr/>
        </p:nvSpPr>
        <p:spPr bwMode="auto">
          <a:xfrm>
            <a:off x="7812088" y="4259263"/>
            <a:ext cx="0" cy="406400"/>
          </a:xfrm>
          <a:prstGeom prst="line">
            <a:avLst/>
          </a:prstGeom>
          <a:noFill/>
          <a:ln w="25400">
            <a:solidFill>
              <a:srgbClr val="3366FF"/>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89" name="Rectangle 41"/>
          <p:cNvSpPr>
            <a:spLocks noChangeArrowheads="1"/>
          </p:cNvSpPr>
          <p:nvPr/>
        </p:nvSpPr>
        <p:spPr bwMode="auto">
          <a:xfrm>
            <a:off x="7092950" y="3789363"/>
            <a:ext cx="574675" cy="24479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83690" name="Line 42"/>
          <p:cNvSpPr>
            <a:spLocks noChangeShapeType="1"/>
          </p:cNvSpPr>
          <p:nvPr/>
        </p:nvSpPr>
        <p:spPr bwMode="auto">
          <a:xfrm>
            <a:off x="7092950" y="4652963"/>
            <a:ext cx="604838" cy="0"/>
          </a:xfrm>
          <a:prstGeom prst="line">
            <a:avLst/>
          </a:prstGeom>
          <a:noFill/>
          <a:ln w="254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91" name="Line 43"/>
          <p:cNvSpPr>
            <a:spLocks noChangeShapeType="1"/>
          </p:cNvSpPr>
          <p:nvPr/>
        </p:nvSpPr>
        <p:spPr bwMode="auto">
          <a:xfrm>
            <a:off x="7812088" y="3860800"/>
            <a:ext cx="0" cy="2305050"/>
          </a:xfrm>
          <a:prstGeom prst="line">
            <a:avLst/>
          </a:prstGeom>
          <a:noFill/>
          <a:ln w="254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92" name="Line 44"/>
          <p:cNvSpPr>
            <a:spLocks noChangeShapeType="1"/>
          </p:cNvSpPr>
          <p:nvPr/>
        </p:nvSpPr>
        <p:spPr bwMode="auto">
          <a:xfrm>
            <a:off x="7667625" y="4252913"/>
            <a:ext cx="288925" cy="0"/>
          </a:xfrm>
          <a:prstGeom prst="line">
            <a:avLst/>
          </a:prstGeom>
          <a:noFill/>
          <a:ln w="12700">
            <a:solidFill>
              <a:srgbClr val="3366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693" name="Line 45"/>
          <p:cNvSpPr>
            <a:spLocks noChangeShapeType="1"/>
          </p:cNvSpPr>
          <p:nvPr/>
        </p:nvSpPr>
        <p:spPr bwMode="auto">
          <a:xfrm>
            <a:off x="7667625" y="4649788"/>
            <a:ext cx="288925" cy="0"/>
          </a:xfrm>
          <a:prstGeom prst="line">
            <a:avLst/>
          </a:prstGeom>
          <a:noFill/>
          <a:ln w="12700">
            <a:solidFill>
              <a:srgbClr val="3366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25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83656"/>
                                        </p:tgtEl>
                                        <p:attrNameLst>
                                          <p:attrName>style.visibility</p:attrName>
                                        </p:attrNameLst>
                                      </p:cBhvr>
                                      <p:to>
                                        <p:strVal val="visible"/>
                                      </p:to>
                                    </p:set>
                                    <p:animEffect transition="in" filter="checkerboard(across)">
                                      <p:cBhvr>
                                        <p:cTn id="7" dur="500"/>
                                        <p:tgtEl>
                                          <p:spTgt spid="28365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83663"/>
                                        </p:tgtEl>
                                        <p:attrNameLst>
                                          <p:attrName>style.visibility</p:attrName>
                                        </p:attrNameLst>
                                      </p:cBhvr>
                                      <p:to>
                                        <p:strVal val="visible"/>
                                      </p:to>
                                    </p:set>
                                    <p:animEffect transition="in" filter="checkerboard(across)">
                                      <p:cBhvr>
                                        <p:cTn id="10" dur="500"/>
                                        <p:tgtEl>
                                          <p:spTgt spid="28366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83655"/>
                                        </p:tgtEl>
                                        <p:attrNameLst>
                                          <p:attrName>style.visibility</p:attrName>
                                        </p:attrNameLst>
                                      </p:cBhvr>
                                      <p:to>
                                        <p:strVal val="visible"/>
                                      </p:to>
                                    </p:set>
                                    <p:animEffect transition="in" filter="checkerboard(across)">
                                      <p:cBhvr>
                                        <p:cTn id="13" dur="500"/>
                                        <p:tgtEl>
                                          <p:spTgt spid="28365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83657"/>
                                        </p:tgtEl>
                                        <p:attrNameLst>
                                          <p:attrName>style.visibility</p:attrName>
                                        </p:attrNameLst>
                                      </p:cBhvr>
                                      <p:to>
                                        <p:strVal val="visible"/>
                                      </p:to>
                                    </p:set>
                                    <p:animEffect transition="in" filter="checkerboard(across)">
                                      <p:cBhvr>
                                        <p:cTn id="16" dur="500"/>
                                        <p:tgtEl>
                                          <p:spTgt spid="28365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83658"/>
                                        </p:tgtEl>
                                        <p:attrNameLst>
                                          <p:attrName>style.visibility</p:attrName>
                                        </p:attrNameLst>
                                      </p:cBhvr>
                                      <p:to>
                                        <p:strVal val="visible"/>
                                      </p:to>
                                    </p:set>
                                    <p:animEffect transition="in" filter="checkerboard(across)">
                                      <p:cBhvr>
                                        <p:cTn id="19" dur="500"/>
                                        <p:tgtEl>
                                          <p:spTgt spid="28365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83662"/>
                                        </p:tgtEl>
                                        <p:attrNameLst>
                                          <p:attrName>style.visibility</p:attrName>
                                        </p:attrNameLst>
                                      </p:cBhvr>
                                      <p:to>
                                        <p:strVal val="visible"/>
                                      </p:to>
                                    </p:set>
                                    <p:animEffect transition="in" filter="checkerboard(across)">
                                      <p:cBhvr>
                                        <p:cTn id="22" dur="500"/>
                                        <p:tgtEl>
                                          <p:spTgt spid="28366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3661"/>
                                        </p:tgtEl>
                                        <p:attrNameLst>
                                          <p:attrName>style.visibility</p:attrName>
                                        </p:attrNameLst>
                                      </p:cBhvr>
                                      <p:to>
                                        <p:strVal val="visible"/>
                                      </p:to>
                                    </p:set>
                                    <p:animEffect transition="in" filter="checkerboard(across)">
                                      <p:cBhvr>
                                        <p:cTn id="25" dur="500"/>
                                        <p:tgtEl>
                                          <p:spTgt spid="28366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83660"/>
                                        </p:tgtEl>
                                        <p:attrNameLst>
                                          <p:attrName>style.visibility</p:attrName>
                                        </p:attrNameLst>
                                      </p:cBhvr>
                                      <p:to>
                                        <p:strVal val="visible"/>
                                      </p:to>
                                    </p:set>
                                    <p:animEffect transition="in" filter="checkerboard(across)">
                                      <p:cBhvr>
                                        <p:cTn id="28" dur="500"/>
                                        <p:tgtEl>
                                          <p:spTgt spid="28366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83659"/>
                                        </p:tgtEl>
                                        <p:attrNameLst>
                                          <p:attrName>style.visibility</p:attrName>
                                        </p:attrNameLst>
                                      </p:cBhvr>
                                      <p:to>
                                        <p:strVal val="visible"/>
                                      </p:to>
                                    </p:set>
                                    <p:animEffect transition="in" filter="checkerboard(across)">
                                      <p:cBhvr>
                                        <p:cTn id="31" dur="500"/>
                                        <p:tgtEl>
                                          <p:spTgt spid="2836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83687"/>
                                        </p:tgtEl>
                                        <p:attrNameLst>
                                          <p:attrName>style.visibility</p:attrName>
                                        </p:attrNameLst>
                                      </p:cBhvr>
                                      <p:to>
                                        <p:strVal val="visible"/>
                                      </p:to>
                                    </p:set>
                                    <p:animEffect transition="in" filter="dissolve">
                                      <p:cBhvr>
                                        <p:cTn id="36" dur="500"/>
                                        <p:tgtEl>
                                          <p:spTgt spid="283687"/>
                                        </p:tgtEl>
                                      </p:cBhvr>
                                    </p:animEffect>
                                  </p:childTnLst>
                                </p:cTn>
                              </p:par>
                            </p:childTnLst>
                          </p:cTn>
                        </p:par>
                        <p:par>
                          <p:cTn id="37" fill="hold" nodeType="afterGroup">
                            <p:stCondLst>
                              <p:cond delay="500"/>
                            </p:stCondLst>
                            <p:childTnLst>
                              <p:par>
                                <p:cTn id="38" presetID="16" presetClass="entr" presetSubtype="26" fill="hold" grpId="0" nodeType="afterEffect">
                                  <p:stCondLst>
                                    <p:cond delay="0"/>
                                  </p:stCondLst>
                                  <p:childTnLst>
                                    <p:set>
                                      <p:cBhvr>
                                        <p:cTn id="39" dur="1" fill="hold">
                                          <p:stCondLst>
                                            <p:cond delay="0"/>
                                          </p:stCondLst>
                                        </p:cTn>
                                        <p:tgtEl>
                                          <p:spTgt spid="283664"/>
                                        </p:tgtEl>
                                        <p:attrNameLst>
                                          <p:attrName>style.visibility</p:attrName>
                                        </p:attrNameLst>
                                      </p:cBhvr>
                                      <p:to>
                                        <p:strVal val="visible"/>
                                      </p:to>
                                    </p:set>
                                    <p:animEffect transition="in" filter="barn(inHorizontal)">
                                      <p:cBhvr>
                                        <p:cTn id="40" dur="500"/>
                                        <p:tgtEl>
                                          <p:spTgt spid="28366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83692"/>
                                        </p:tgtEl>
                                        <p:attrNameLst>
                                          <p:attrName>style.visibility</p:attrName>
                                        </p:attrNameLst>
                                      </p:cBhvr>
                                      <p:to>
                                        <p:strVal val="visible"/>
                                      </p:to>
                                    </p:set>
                                    <p:animEffect transition="in" filter="dissolve">
                                      <p:cBhvr>
                                        <p:cTn id="43" dur="500"/>
                                        <p:tgtEl>
                                          <p:spTgt spid="28369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3693"/>
                                        </p:tgtEl>
                                        <p:attrNameLst>
                                          <p:attrName>style.visibility</p:attrName>
                                        </p:attrNameLst>
                                      </p:cBhvr>
                                      <p:to>
                                        <p:strVal val="visible"/>
                                      </p:to>
                                    </p:set>
                                    <p:animEffect transition="in" filter="dissolve">
                                      <p:cBhvr>
                                        <p:cTn id="46" dur="500"/>
                                        <p:tgtEl>
                                          <p:spTgt spid="283693"/>
                                        </p:tgtEl>
                                      </p:cBhvr>
                                    </p:animEffect>
                                  </p:childTnLst>
                                </p:cTn>
                              </p:par>
                            </p:childTnLst>
                          </p:cTn>
                        </p:par>
                        <p:par>
                          <p:cTn id="47" fill="hold" nodeType="afterGroup">
                            <p:stCondLst>
                              <p:cond delay="1000"/>
                            </p:stCondLst>
                            <p:childTnLst>
                              <p:par>
                                <p:cTn id="48" presetID="16" presetClass="entr" presetSubtype="26" fill="hold" grpId="0" nodeType="afterEffect">
                                  <p:stCondLst>
                                    <p:cond delay="0"/>
                                  </p:stCondLst>
                                  <p:childTnLst>
                                    <p:set>
                                      <p:cBhvr>
                                        <p:cTn id="49" dur="1" fill="hold">
                                          <p:stCondLst>
                                            <p:cond delay="0"/>
                                          </p:stCondLst>
                                        </p:cTn>
                                        <p:tgtEl>
                                          <p:spTgt spid="283688"/>
                                        </p:tgtEl>
                                        <p:attrNameLst>
                                          <p:attrName>style.visibility</p:attrName>
                                        </p:attrNameLst>
                                      </p:cBhvr>
                                      <p:to>
                                        <p:strVal val="visible"/>
                                      </p:to>
                                    </p:set>
                                    <p:animEffect transition="in" filter="barn(inHorizontal)">
                                      <p:cBhvr>
                                        <p:cTn id="50" dur="500"/>
                                        <p:tgtEl>
                                          <p:spTgt spid="283688"/>
                                        </p:tgtEl>
                                      </p:cBhvr>
                                    </p:animEffect>
                                  </p:childTnLst>
                                </p:cTn>
                              </p:par>
                            </p:childTnLst>
                          </p:cTn>
                        </p:par>
                        <p:par>
                          <p:cTn id="51" fill="hold" nodeType="afterGroup">
                            <p:stCondLst>
                              <p:cond delay="1500"/>
                            </p:stCondLst>
                            <p:childTnLst>
                              <p:par>
                                <p:cTn id="52" presetID="14" presetClass="entr" presetSubtype="10" fill="hold" grpId="0" nodeType="afterEffect">
                                  <p:stCondLst>
                                    <p:cond delay="0"/>
                                  </p:stCondLst>
                                  <p:childTnLst>
                                    <p:set>
                                      <p:cBhvr>
                                        <p:cTn id="53" dur="1" fill="hold">
                                          <p:stCondLst>
                                            <p:cond delay="0"/>
                                          </p:stCondLst>
                                        </p:cTn>
                                        <p:tgtEl>
                                          <p:spTgt spid="283651"/>
                                        </p:tgtEl>
                                        <p:attrNameLst>
                                          <p:attrName>style.visibility</p:attrName>
                                        </p:attrNameLst>
                                      </p:cBhvr>
                                      <p:to>
                                        <p:strVal val="visible"/>
                                      </p:to>
                                    </p:set>
                                    <p:animEffect transition="in" filter="randombar(horizontal)">
                                      <p:cBhvr>
                                        <p:cTn id="54" dur="500"/>
                                        <p:tgtEl>
                                          <p:spTgt spid="28365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283688"/>
                                        </p:tgtEl>
                                      </p:cBhvr>
                                    </p:animEffect>
                                    <p:set>
                                      <p:cBhvr>
                                        <p:cTn id="59" dur="1" fill="hold">
                                          <p:stCondLst>
                                            <p:cond delay="499"/>
                                          </p:stCondLst>
                                        </p:cTn>
                                        <p:tgtEl>
                                          <p:spTgt spid="283688"/>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283687"/>
                                        </p:tgtEl>
                                      </p:cBhvr>
                                    </p:animEffect>
                                    <p:set>
                                      <p:cBhvr>
                                        <p:cTn id="62" dur="1" fill="hold">
                                          <p:stCondLst>
                                            <p:cond delay="499"/>
                                          </p:stCondLst>
                                        </p:cTn>
                                        <p:tgtEl>
                                          <p:spTgt spid="283687"/>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283664"/>
                                        </p:tgtEl>
                                      </p:cBhvr>
                                    </p:animEffect>
                                    <p:set>
                                      <p:cBhvr>
                                        <p:cTn id="65" dur="1" fill="hold">
                                          <p:stCondLst>
                                            <p:cond delay="499"/>
                                          </p:stCondLst>
                                        </p:cTn>
                                        <p:tgtEl>
                                          <p:spTgt spid="283664"/>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283692"/>
                                        </p:tgtEl>
                                      </p:cBhvr>
                                    </p:animEffect>
                                    <p:set>
                                      <p:cBhvr>
                                        <p:cTn id="68" dur="1" fill="hold">
                                          <p:stCondLst>
                                            <p:cond delay="499"/>
                                          </p:stCondLst>
                                        </p:cTn>
                                        <p:tgtEl>
                                          <p:spTgt spid="283692"/>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283693"/>
                                        </p:tgtEl>
                                      </p:cBhvr>
                                    </p:animEffect>
                                    <p:set>
                                      <p:cBhvr>
                                        <p:cTn id="71" dur="1" fill="hold">
                                          <p:stCondLst>
                                            <p:cond delay="499"/>
                                          </p:stCondLst>
                                        </p:cTn>
                                        <p:tgtEl>
                                          <p:spTgt spid="283693"/>
                                        </p:tgtEl>
                                        <p:attrNameLst>
                                          <p:attrName>style.visibility</p:attrName>
                                        </p:attrNameLst>
                                      </p:cBhvr>
                                      <p:to>
                                        <p:strVal val="hidden"/>
                                      </p:to>
                                    </p:set>
                                  </p:childTnLst>
                                </p:cTn>
                              </p:par>
                            </p:childTnLst>
                          </p:cTn>
                        </p:par>
                        <p:par>
                          <p:cTn id="72" fill="hold" nodeType="afterGroup">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283689"/>
                                        </p:tgtEl>
                                        <p:attrNameLst>
                                          <p:attrName>style.visibility</p:attrName>
                                        </p:attrNameLst>
                                      </p:cBhvr>
                                      <p:to>
                                        <p:strVal val="visible"/>
                                      </p:to>
                                    </p:set>
                                    <p:animEffect transition="in" filter="dissolve">
                                      <p:cBhvr>
                                        <p:cTn id="75" dur="500"/>
                                        <p:tgtEl>
                                          <p:spTgt spid="283689"/>
                                        </p:tgtEl>
                                      </p:cBhvr>
                                    </p:animEffect>
                                  </p:childTnLst>
                                </p:cTn>
                              </p:par>
                            </p:childTnLst>
                          </p:cTn>
                        </p:par>
                        <p:par>
                          <p:cTn id="76" fill="hold" nodeType="afterGroup">
                            <p:stCondLst>
                              <p:cond delay="1000"/>
                            </p:stCondLst>
                            <p:childTnLst>
                              <p:par>
                                <p:cTn id="77" presetID="16" presetClass="entr" presetSubtype="26" fill="hold" grpId="0" nodeType="afterEffect">
                                  <p:stCondLst>
                                    <p:cond delay="0"/>
                                  </p:stCondLst>
                                  <p:childTnLst>
                                    <p:set>
                                      <p:cBhvr>
                                        <p:cTn id="78" dur="1" fill="hold">
                                          <p:stCondLst>
                                            <p:cond delay="0"/>
                                          </p:stCondLst>
                                        </p:cTn>
                                        <p:tgtEl>
                                          <p:spTgt spid="283690"/>
                                        </p:tgtEl>
                                        <p:attrNameLst>
                                          <p:attrName>style.visibility</p:attrName>
                                        </p:attrNameLst>
                                      </p:cBhvr>
                                      <p:to>
                                        <p:strVal val="visible"/>
                                      </p:to>
                                    </p:set>
                                    <p:animEffect transition="in" filter="barn(inHorizontal)">
                                      <p:cBhvr>
                                        <p:cTn id="79" dur="500"/>
                                        <p:tgtEl>
                                          <p:spTgt spid="283690"/>
                                        </p:tgtEl>
                                      </p:cBhvr>
                                    </p:animEffect>
                                  </p:childTnLst>
                                </p:cTn>
                              </p:par>
                            </p:childTnLst>
                          </p:cTn>
                        </p:par>
                        <p:par>
                          <p:cTn id="80" fill="hold" nodeType="afterGroup">
                            <p:stCondLst>
                              <p:cond delay="1500"/>
                            </p:stCondLst>
                            <p:childTnLst>
                              <p:par>
                                <p:cTn id="81" presetID="16" presetClass="entr" presetSubtype="26" fill="hold" grpId="0" nodeType="afterEffect">
                                  <p:stCondLst>
                                    <p:cond delay="0"/>
                                  </p:stCondLst>
                                  <p:childTnLst>
                                    <p:set>
                                      <p:cBhvr>
                                        <p:cTn id="82" dur="1" fill="hold">
                                          <p:stCondLst>
                                            <p:cond delay="0"/>
                                          </p:stCondLst>
                                        </p:cTn>
                                        <p:tgtEl>
                                          <p:spTgt spid="283691"/>
                                        </p:tgtEl>
                                        <p:attrNameLst>
                                          <p:attrName>style.visibility</p:attrName>
                                        </p:attrNameLst>
                                      </p:cBhvr>
                                      <p:to>
                                        <p:strVal val="visible"/>
                                      </p:to>
                                    </p:set>
                                    <p:animEffect transition="in" filter="barn(inHorizontal)">
                                      <p:cBhvr>
                                        <p:cTn id="83" dur="500"/>
                                        <p:tgtEl>
                                          <p:spTgt spid="283691"/>
                                        </p:tgtEl>
                                      </p:cBhvr>
                                    </p:animEffect>
                                  </p:childTnLst>
                                </p:cTn>
                              </p:par>
                            </p:childTnLst>
                          </p:cTn>
                        </p:par>
                        <p:par>
                          <p:cTn id="84" fill="hold" nodeType="afterGroup">
                            <p:stCondLst>
                              <p:cond delay="2000"/>
                            </p:stCondLst>
                            <p:childTnLst>
                              <p:par>
                                <p:cTn id="85" presetID="14" presetClass="entr" presetSubtype="10" fill="hold" grpId="0" nodeType="afterEffect">
                                  <p:stCondLst>
                                    <p:cond delay="0"/>
                                  </p:stCondLst>
                                  <p:childTnLst>
                                    <p:set>
                                      <p:cBhvr>
                                        <p:cTn id="86" dur="1" fill="hold">
                                          <p:stCondLst>
                                            <p:cond delay="0"/>
                                          </p:stCondLst>
                                        </p:cTn>
                                        <p:tgtEl>
                                          <p:spTgt spid="283650"/>
                                        </p:tgtEl>
                                        <p:attrNameLst>
                                          <p:attrName>style.visibility</p:attrName>
                                        </p:attrNameLst>
                                      </p:cBhvr>
                                      <p:to>
                                        <p:strVal val="visible"/>
                                      </p:to>
                                    </p:set>
                                    <p:animEffect transition="in" filter="randombar(horizontal)">
                                      <p:cBhvr>
                                        <p:cTn id="87" dur="500"/>
                                        <p:tgtEl>
                                          <p:spTgt spid="283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animBg="1"/>
      <p:bldP spid="283651" grpId="0" animBg="1"/>
      <p:bldP spid="283655" grpId="0" animBg="1"/>
      <p:bldP spid="283656" grpId="0" animBg="1"/>
      <p:bldP spid="283657" grpId="0" animBg="1"/>
      <p:bldP spid="283658" grpId="0" animBg="1"/>
      <p:bldP spid="283659" grpId="0" animBg="1"/>
      <p:bldP spid="283660" grpId="0" animBg="1"/>
      <p:bldP spid="283661" grpId="0" animBg="1"/>
      <p:bldP spid="283662" grpId="0" animBg="1"/>
      <p:bldP spid="283663" grpId="0" animBg="1"/>
      <p:bldP spid="283664" grpId="0" animBg="1"/>
      <p:bldP spid="283664" grpId="1" animBg="1"/>
      <p:bldP spid="283687" grpId="0" animBg="1"/>
      <p:bldP spid="283687" grpId="1" animBg="1"/>
      <p:bldP spid="283688" grpId="0" animBg="1"/>
      <p:bldP spid="283688" grpId="1" animBg="1"/>
      <p:bldP spid="283689" grpId="0" animBg="1"/>
      <p:bldP spid="283690" grpId="0" animBg="1"/>
      <p:bldP spid="283691" grpId="0" animBg="1"/>
      <p:bldP spid="283692" grpId="0" animBg="1"/>
      <p:bldP spid="283692" grpId="1" animBg="1"/>
      <p:bldP spid="283693" grpId="0" animBg="1"/>
      <p:bldP spid="28369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48750" cy="1325563"/>
          </a:xfrm>
        </p:spPr>
        <p:txBody>
          <a:bodyPr/>
          <a:lstStyle/>
          <a:p>
            <a:r>
              <a:rPr lang="en-US" dirty="0" smtClean="0"/>
              <a:t>Controlling LER is a big Challenge </a:t>
            </a:r>
            <a:endParaRPr lang="en-US" dirty="0"/>
          </a:p>
        </p:txBody>
      </p:sp>
      <p:sp>
        <p:nvSpPr>
          <p:cNvPr id="3" name="TextBox 2"/>
          <p:cNvSpPr txBox="1"/>
          <p:nvPr/>
        </p:nvSpPr>
        <p:spPr>
          <a:xfrm>
            <a:off x="217170" y="1752600"/>
            <a:ext cx="8458200" cy="4585871"/>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t>There are many contributing factors.</a:t>
            </a:r>
          </a:p>
          <a:p>
            <a:pPr marL="1028700" lvl="1" indent="-571500">
              <a:buFont typeface="Arial" panose="020B0604020202020204" pitchFamily="34" charset="0"/>
              <a:buChar char="•"/>
            </a:pPr>
            <a:r>
              <a:rPr lang="en-US" sz="3200" dirty="0" smtClean="0"/>
              <a:t>Stochastics in exposure (shot noise), mass transport, development, formulation heterogeneity, etc. </a:t>
            </a:r>
          </a:p>
          <a:p>
            <a:pPr marL="1028700" lvl="1" indent="-571500">
              <a:buFont typeface="Arial" panose="020B0604020202020204" pitchFamily="34" charset="0"/>
              <a:buChar char="•"/>
            </a:pPr>
            <a:r>
              <a:rPr lang="en-US" sz="3200" dirty="0" smtClean="0"/>
              <a:t>In CA resists, LER is one member of the performance trade off known as the Triangle of Death.</a:t>
            </a:r>
          </a:p>
          <a:p>
            <a:pPr marL="1028700" lvl="1" indent="-571500">
              <a:buFont typeface="Arial" panose="020B0604020202020204" pitchFamily="34" charset="0"/>
              <a:buChar char="•"/>
            </a:pPr>
            <a:r>
              <a:rPr lang="en-US" sz="3200" dirty="0" smtClean="0"/>
              <a:t>We will return to this issue soon  </a:t>
            </a:r>
          </a:p>
          <a:p>
            <a:pPr marL="1028700" lvl="1"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2940374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Rectangle 2"/>
          <p:cNvSpPr>
            <a:spLocks noGrp="1" noChangeArrowheads="1"/>
          </p:cNvSpPr>
          <p:nvPr>
            <p:ph type="ctrTitle"/>
          </p:nvPr>
        </p:nvSpPr>
        <p:spPr bwMode="auto">
          <a:xfrm>
            <a:off x="504825" y="2424113"/>
            <a:ext cx="8534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eaLnBrk="1" hangingPunct="1"/>
            <a:r>
              <a:rPr lang="en-US" altLang="en-US" sz="4000" dirty="0" smtClean="0">
                <a:solidFill>
                  <a:srgbClr val="0000FF"/>
                </a:solidFill>
              </a:rPr>
              <a:t>Can “it” be done again at 157nm???</a:t>
            </a:r>
          </a:p>
        </p:txBody>
      </p:sp>
      <p:sp>
        <p:nvSpPr>
          <p:cNvPr id="406532" name="Rectangle 3"/>
          <p:cNvSpPr>
            <a:spLocks noGrp="1" noChangeArrowheads="1"/>
          </p:cNvSpPr>
          <p:nvPr>
            <p:ph type="subTitle" idx="1"/>
          </p:nvPr>
        </p:nvSpPr>
        <p:spPr bwMode="auto">
          <a:xfrm>
            <a:off x="381000" y="4160838"/>
            <a:ext cx="8382000" cy="175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200" dirty="0" smtClean="0">
                <a:solidFill>
                  <a:srgbClr val="FF0000"/>
                </a:solidFill>
              </a:rPr>
              <a:t>Perhaps….but</a:t>
            </a:r>
          </a:p>
          <a:p>
            <a:pPr eaLnBrk="1" hangingPunct="1"/>
            <a:r>
              <a:rPr lang="en-US" altLang="en-US" sz="3200" dirty="0" smtClean="0">
                <a:solidFill>
                  <a:srgbClr val="FF0000"/>
                </a:solidFill>
              </a:rPr>
              <a:t>This time it would have been </a:t>
            </a:r>
            <a:r>
              <a:rPr lang="en-US" altLang="en-US" sz="3200" u="sng" dirty="0" smtClean="0">
                <a:solidFill>
                  <a:srgbClr val="FF0000"/>
                </a:solidFill>
              </a:rPr>
              <a:t>really</a:t>
            </a:r>
            <a:r>
              <a:rPr lang="en-US" altLang="en-US" sz="3200" dirty="0" smtClean="0">
                <a:solidFill>
                  <a:srgbClr val="FF0000"/>
                </a:solidFill>
              </a:rPr>
              <a:t> hard!!</a:t>
            </a:r>
          </a:p>
        </p:txBody>
      </p:sp>
      <p:sp>
        <p:nvSpPr>
          <p:cNvPr id="406533" name="Line 4"/>
          <p:cNvSpPr>
            <a:spLocks noChangeShapeType="1"/>
          </p:cNvSpPr>
          <p:nvPr/>
        </p:nvSpPr>
        <p:spPr bwMode="auto">
          <a:xfrm>
            <a:off x="803275" y="2722563"/>
            <a:ext cx="720725" cy="30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34" name="Line 5"/>
          <p:cNvSpPr>
            <a:spLocks noChangeShapeType="1"/>
          </p:cNvSpPr>
          <p:nvPr/>
        </p:nvSpPr>
        <p:spPr bwMode="auto">
          <a:xfrm flipH="1">
            <a:off x="1524000" y="2892425"/>
            <a:ext cx="228600" cy="334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35" name="Line 6"/>
          <p:cNvSpPr>
            <a:spLocks noChangeShapeType="1"/>
          </p:cNvSpPr>
          <p:nvPr/>
        </p:nvSpPr>
        <p:spPr bwMode="auto">
          <a:xfrm>
            <a:off x="1738313" y="2906712"/>
            <a:ext cx="182562" cy="336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36" name="Text Box 7"/>
          <p:cNvSpPr txBox="1">
            <a:spLocks noChangeArrowheads="1"/>
          </p:cNvSpPr>
          <p:nvPr/>
        </p:nvSpPr>
        <p:spPr bwMode="auto">
          <a:xfrm>
            <a:off x="1098550" y="1662113"/>
            <a:ext cx="46339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a:ln>
                  <a:noFill/>
                </a:ln>
                <a:solidFill>
                  <a:prstClr val="black"/>
                </a:solidFill>
                <a:effectLst/>
                <a:uLnTx/>
                <a:uFillTx/>
                <a:latin typeface="Viner Hand ITC" panose="03070502030502020203" pitchFamily="66" charset="0"/>
                <a:ea typeface="+mn-ea"/>
                <a:cs typeface="+mn-cs"/>
              </a:rPr>
              <a:t>Could           have been</a:t>
            </a:r>
          </a:p>
        </p:txBody>
      </p:sp>
      <p:sp>
        <p:nvSpPr>
          <p:cNvPr id="406537" name="Line 8"/>
          <p:cNvSpPr>
            <a:spLocks noChangeShapeType="1"/>
          </p:cNvSpPr>
          <p:nvPr/>
        </p:nvSpPr>
        <p:spPr bwMode="auto">
          <a:xfrm flipV="1">
            <a:off x="2590800" y="2722563"/>
            <a:ext cx="35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38" name="Line 9"/>
          <p:cNvSpPr>
            <a:spLocks noChangeShapeType="1"/>
          </p:cNvSpPr>
          <p:nvPr/>
        </p:nvSpPr>
        <p:spPr bwMode="auto">
          <a:xfrm flipH="1">
            <a:off x="2946400" y="2947988"/>
            <a:ext cx="228600" cy="334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39" name="Line 10"/>
          <p:cNvSpPr>
            <a:spLocks noChangeShapeType="1"/>
          </p:cNvSpPr>
          <p:nvPr/>
        </p:nvSpPr>
        <p:spPr bwMode="auto">
          <a:xfrm>
            <a:off x="3160713" y="2962275"/>
            <a:ext cx="182562" cy="336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79856"/>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Line 2"/>
          <p:cNvSpPr>
            <a:spLocks noChangeShapeType="1"/>
          </p:cNvSpPr>
          <p:nvPr/>
        </p:nvSpPr>
        <p:spPr bwMode="auto">
          <a:xfrm>
            <a:off x="4800600" y="2590800"/>
            <a:ext cx="0" cy="327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80" name="Rectangle 3"/>
          <p:cNvSpPr>
            <a:spLocks noChangeArrowheads="1"/>
          </p:cNvSpPr>
          <p:nvPr/>
        </p:nvSpPr>
        <p:spPr bwMode="auto">
          <a:xfrm>
            <a:off x="533400" y="1295400"/>
            <a:ext cx="7696200" cy="4572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08581" name="Rectangle 4"/>
          <p:cNvSpPr>
            <a:spLocks noChangeArrowheads="1"/>
          </p:cNvSpPr>
          <p:nvPr/>
        </p:nvSpPr>
        <p:spPr bwMode="auto">
          <a:xfrm>
            <a:off x="609600" y="1500188"/>
            <a:ext cx="7924800"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Wavelength (nm)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157.6		 193	       	 248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248 resist		6.84		  		</a:t>
            </a:r>
            <a:r>
              <a:rPr kumimoji="0" lang="en-US" altLang="ja-JP" sz="2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0.37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193 resist		6.86	 	 </a:t>
            </a:r>
            <a:r>
              <a:rPr kumimoji="0" lang="en-US" altLang="ja-JP" sz="2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0.47</a:t>
            </a:r>
            <a:r>
              <a:rPr kumimoji="0" lang="en-US" altLang="ja-JP"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Polystyrene*		6.20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Polynorbornene*	6.10</a:t>
            </a:r>
            <a:r>
              <a:rPr kumimoji="0" lang="en-US" altLang="ja-JP"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PMMA*		5.69</a:t>
            </a:r>
            <a:r>
              <a:rPr kumimoji="0" lang="en-US" altLang="ja-JP"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Fluorocarbon*	0.70</a:t>
            </a:r>
            <a:r>
              <a:rPr kumimoji="0" lang="en-US" altLang="ja-JP"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ja-JP"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408582" name="Line 5"/>
          <p:cNvSpPr>
            <a:spLocks noChangeShapeType="1"/>
          </p:cNvSpPr>
          <p:nvPr/>
        </p:nvSpPr>
        <p:spPr bwMode="auto">
          <a:xfrm>
            <a:off x="6629400" y="25908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83" name="Text Box 6"/>
          <p:cNvSpPr txBox="1">
            <a:spLocks noChangeArrowheads="1"/>
          </p:cNvSpPr>
          <p:nvPr/>
        </p:nvSpPr>
        <p:spPr bwMode="auto">
          <a:xfrm>
            <a:off x="762000" y="4572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ja-JP" sz="2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Absorption (</a:t>
            </a:r>
            <a:r>
              <a:rPr kumimoji="0" lang="en-US" altLang="ja-JP" sz="2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Times New Roman" panose="02020603050405020304" pitchFamily="18" charset="0"/>
                <a:sym typeface="Symbol" panose="05050102010706020507" pitchFamily="18" charset="2"/>
              </a:rPr>
              <a:t></a:t>
            </a:r>
            <a:r>
              <a:rPr kumimoji="0" lang="en-US" altLang="ja-JP" sz="2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m</a:t>
            </a:r>
            <a:r>
              <a:rPr kumimoji="0" lang="en-US" altLang="ja-JP" sz="2800" b="0" i="0" u="none" strike="noStrike" kern="1200" cap="none" spc="0" normalizeH="0" baseline="3000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altLang="ja-JP" sz="2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 of Common Polymers</a:t>
            </a:r>
          </a:p>
        </p:txBody>
      </p:sp>
      <p:sp>
        <p:nvSpPr>
          <p:cNvPr id="408584" name="Line 7"/>
          <p:cNvSpPr>
            <a:spLocks noChangeShapeType="1"/>
          </p:cNvSpPr>
          <p:nvPr/>
        </p:nvSpPr>
        <p:spPr bwMode="auto">
          <a:xfrm>
            <a:off x="3048000" y="12954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85" name="Line 8"/>
          <p:cNvSpPr>
            <a:spLocks noChangeShapeType="1"/>
          </p:cNvSpPr>
          <p:nvPr/>
        </p:nvSpPr>
        <p:spPr bwMode="auto">
          <a:xfrm>
            <a:off x="552450" y="2590800"/>
            <a:ext cx="769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86" name="Text Box 9"/>
          <p:cNvSpPr txBox="1">
            <a:spLocks noChangeArrowheads="1"/>
          </p:cNvSpPr>
          <p:nvPr/>
        </p:nvSpPr>
        <p:spPr bwMode="auto">
          <a:xfrm>
            <a:off x="685800" y="6019800"/>
            <a:ext cx="579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t>* </a:t>
            </a:r>
            <a:r>
              <a:rPr kumimoji="0" lang="en-US" altLang="ja-JP" sz="20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t>R.R.Kunz,et al., Proc. SPIE 3678, 13 (1999).</a:t>
            </a:r>
          </a:p>
        </p:txBody>
      </p:sp>
      <p:sp>
        <p:nvSpPr>
          <p:cNvPr id="408587" name="Line 10"/>
          <p:cNvSpPr>
            <a:spLocks noChangeShapeType="1"/>
          </p:cNvSpPr>
          <p:nvPr/>
        </p:nvSpPr>
        <p:spPr bwMode="auto">
          <a:xfrm>
            <a:off x="4800600" y="3657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88" name="Text Box 11"/>
          <p:cNvSpPr txBox="1">
            <a:spLocks noChangeArrowheads="1"/>
          </p:cNvSpPr>
          <p:nvPr/>
        </p:nvSpPr>
        <p:spPr bwMode="auto">
          <a:xfrm>
            <a:off x="609600" y="1371600"/>
            <a:ext cx="2238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0.00001%!!!</a:t>
            </a:r>
          </a:p>
        </p:txBody>
      </p:sp>
      <p:sp>
        <p:nvSpPr>
          <p:cNvPr id="408589" name="Line 12"/>
          <p:cNvSpPr>
            <a:spLocks noChangeShapeType="1"/>
          </p:cNvSpPr>
          <p:nvPr/>
        </p:nvSpPr>
        <p:spPr bwMode="auto">
          <a:xfrm flipH="1" flipV="1">
            <a:off x="2667000" y="2133600"/>
            <a:ext cx="7620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8590" name="Group 13"/>
          <p:cNvGrpSpPr>
            <a:grpSpLocks/>
          </p:cNvGrpSpPr>
          <p:nvPr/>
        </p:nvGrpSpPr>
        <p:grpSpPr bwMode="auto">
          <a:xfrm>
            <a:off x="4267200" y="3867150"/>
            <a:ext cx="4800600" cy="1676400"/>
            <a:chOff x="2592" y="2400"/>
            <a:chExt cx="3024" cy="1056"/>
          </a:xfrm>
        </p:grpSpPr>
        <p:sp>
          <p:nvSpPr>
            <p:cNvPr id="408591" name="Rectangle 14"/>
            <p:cNvSpPr>
              <a:spLocks noChangeArrowheads="1"/>
            </p:cNvSpPr>
            <p:nvPr/>
          </p:nvSpPr>
          <p:spPr bwMode="auto">
            <a:xfrm>
              <a:off x="2592" y="2400"/>
              <a:ext cx="2976" cy="1056"/>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08592" name="Text Box 15"/>
            <p:cNvSpPr txBox="1">
              <a:spLocks noChangeArrowheads="1"/>
            </p:cNvSpPr>
            <p:nvPr/>
          </p:nvSpPr>
          <p:spPr bwMode="auto">
            <a:xfrm>
              <a:off x="2592" y="2400"/>
              <a:ext cx="3024"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Vacuum UV</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O</a:t>
              </a:r>
              <a:r>
                <a:rPr kumimoji="0" lang="en-US" altLang="en-US" sz="24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Arial" panose="020B0604020202020204" pitchFamily="34" charset="0"/>
                </a:rPr>
                <a:t>2</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H</a:t>
              </a:r>
              <a:r>
                <a:rPr kumimoji="0" lang="en-US" altLang="en-US" sz="24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Arial" panose="020B0604020202020204" pitchFamily="34" charset="0"/>
                </a:rPr>
                <a:t>2</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O absorbs at this wavelength</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Even hydrocarbons like butane and polyethylene absorb strongly</a:t>
              </a:r>
            </a:p>
          </p:txBody>
        </p:sp>
      </p:grpSp>
    </p:spTree>
    <p:extLst>
      <p:ext uri="{BB962C8B-B14F-4D97-AF65-F5344CB8AC3E}">
        <p14:creationId xmlns:p14="http://schemas.microsoft.com/office/powerpoint/2010/main" val="171108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21054</TotalTime>
  <Words>1866</Words>
  <Application>Microsoft Office PowerPoint</Application>
  <PresentationFormat>On-screen Show (4:3)</PresentationFormat>
  <Paragraphs>434</Paragraphs>
  <Slides>42</Slides>
  <Notes>23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6</vt:i4>
      </vt:variant>
      <vt:variant>
        <vt:lpstr>Slide Titles</vt:lpstr>
      </vt:variant>
      <vt:variant>
        <vt:i4>42</vt:i4>
      </vt:variant>
    </vt:vector>
  </HeadingPairs>
  <TitlesOfParts>
    <vt:vector size="60" baseType="lpstr">
      <vt:lpstr>ＭＳ Ｐゴシック</vt:lpstr>
      <vt:lpstr>ＭＳ Ｐゴシック</vt:lpstr>
      <vt:lpstr>SimSun</vt:lpstr>
      <vt:lpstr>Arial</vt:lpstr>
      <vt:lpstr>Calibri</vt:lpstr>
      <vt:lpstr>Lucida Sans</vt:lpstr>
      <vt:lpstr>Lucida Sans Unicode</vt:lpstr>
      <vt:lpstr>新細明體</vt:lpstr>
      <vt:lpstr>Symbol</vt:lpstr>
      <vt:lpstr>Times New Roman</vt:lpstr>
      <vt:lpstr>Viner Hand ITC</vt:lpstr>
      <vt:lpstr>2_Office Theme</vt:lpstr>
      <vt:lpstr>CS ChemDraw Drawing</vt:lpstr>
      <vt:lpstr>Chart</vt:lpstr>
      <vt:lpstr>ACD ChemSketch 2.0</vt:lpstr>
      <vt:lpstr>MestReNova</vt:lpstr>
      <vt:lpstr>Graph</vt:lpstr>
      <vt:lpstr>CorelPhotoPaint.Image.7</vt:lpstr>
      <vt:lpstr>Lecture 23</vt:lpstr>
      <vt:lpstr>Final Exam</vt:lpstr>
      <vt:lpstr>The Big LER Trade Off</vt:lpstr>
      <vt:lpstr>PowerPoint Presentation</vt:lpstr>
      <vt:lpstr>Dissolution behavior</vt:lpstr>
      <vt:lpstr>Is there such a thing as  too much contrast?</vt:lpstr>
      <vt:lpstr>Controlling LER is a big Challenge </vt:lpstr>
      <vt:lpstr>Can “it” be done again at 157nm???</vt:lpstr>
      <vt:lpstr>PowerPoint Presentation</vt:lpstr>
      <vt:lpstr>PowerPoint Presentation</vt:lpstr>
      <vt:lpstr>PowerPoint Presentation</vt:lpstr>
      <vt:lpstr>PowerPoint Presentation</vt:lpstr>
      <vt:lpstr>PowerPoint Presentation</vt:lpstr>
      <vt:lpstr>The Dose – resolution Trade off</vt:lpstr>
      <vt:lpstr>PowerPoint Presentation</vt:lpstr>
      <vt:lpstr>The Triangle of Death</vt:lpstr>
      <vt:lpstr>Can we Achieve Gain without Blur???</vt:lpstr>
      <vt:lpstr>An approach to breaking out of the triangle </vt:lpstr>
      <vt:lpstr>Can we Achieve Gain without Blur???</vt:lpstr>
      <vt:lpstr>Can Escape from the Triangle of Death?</vt:lpstr>
      <vt:lpstr>PowerPoint Presentation</vt:lpstr>
      <vt:lpstr>            “Unzipping” polymers</vt:lpstr>
      <vt:lpstr>Aromatizing Polymer</vt:lpstr>
      <vt:lpstr>Polymer Synthesis</vt:lpstr>
      <vt:lpstr>cis-Isomer gives a cyclic tetramer</vt:lpstr>
      <vt:lpstr>UV Exposure Study Surprise!!</vt:lpstr>
      <vt:lpstr>PowerPoint Presentation</vt:lpstr>
      <vt:lpstr>PowerPoint Presentation</vt:lpstr>
      <vt:lpstr>Dissolution Inhibition of m-cresol Novolac</vt:lpstr>
      <vt:lpstr>Etch performance for resist candidates</vt:lpstr>
      <vt:lpstr>PowerPoint Presentation</vt:lpstr>
      <vt:lpstr>Sensitivity to electron beam radiation</vt:lpstr>
      <vt:lpstr>Mn of unzip polymer affects resist performance</vt:lpstr>
      <vt:lpstr>A resin other than novolac?</vt:lpstr>
      <vt:lpstr>PowerPoint Presentation</vt:lpstr>
      <vt:lpstr>PowerPoint Presentation</vt:lpstr>
      <vt:lpstr>Have we escaped from the Triangle of Death??</vt:lpstr>
      <vt:lpstr>E-beam Contrast Curve 100 KeV</vt:lpstr>
      <vt:lpstr>EUV Contrast Curve (with Intel at LBL)</vt:lpstr>
      <vt:lpstr>Resist and Process Development</vt:lpstr>
      <vt:lpstr>PowerPoint Presentation</vt:lpstr>
      <vt:lpstr>193 nm Resist Evolution </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1329</cp:revision>
  <cp:lastPrinted>2018-12-04T07:19:19Z</cp:lastPrinted>
  <dcterms:created xsi:type="dcterms:W3CDTF">2002-02-15T21:27:43Z</dcterms:created>
  <dcterms:modified xsi:type="dcterms:W3CDTF">2018-12-06T05:38:23Z</dcterms:modified>
</cp:coreProperties>
</file>